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9" r:id="rId1"/>
    <p:sldMasterId id="2147483703" r:id="rId2"/>
    <p:sldMasterId id="2147483754" r:id="rId3"/>
  </p:sldMasterIdLst>
  <p:notesMasterIdLst>
    <p:notesMasterId r:id="rId26"/>
  </p:notesMasterIdLst>
  <p:handoutMasterIdLst>
    <p:handoutMasterId r:id="rId27"/>
  </p:handoutMasterIdLst>
  <p:sldIdLst>
    <p:sldId id="859" r:id="rId4"/>
    <p:sldId id="862" r:id="rId5"/>
    <p:sldId id="826" r:id="rId6"/>
    <p:sldId id="828" r:id="rId7"/>
    <p:sldId id="832" r:id="rId8"/>
    <p:sldId id="836" r:id="rId9"/>
    <p:sldId id="839" r:id="rId10"/>
    <p:sldId id="808" r:id="rId11"/>
    <p:sldId id="863" r:id="rId12"/>
    <p:sldId id="848" r:id="rId13"/>
    <p:sldId id="868" r:id="rId14"/>
    <p:sldId id="874" r:id="rId15"/>
    <p:sldId id="875" r:id="rId16"/>
    <p:sldId id="876" r:id="rId17"/>
    <p:sldId id="877" r:id="rId18"/>
    <p:sldId id="841" r:id="rId19"/>
    <p:sldId id="864" r:id="rId20"/>
    <p:sldId id="867" r:id="rId21"/>
    <p:sldId id="869" r:id="rId22"/>
    <p:sldId id="870" r:id="rId23"/>
    <p:sldId id="871" r:id="rId24"/>
    <p:sldId id="873" r:id="rId25"/>
  </p:sldIdLst>
  <p:sldSz cx="9902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FF9966"/>
    <a:srgbClr val="FFFF66"/>
    <a:srgbClr val="008000"/>
    <a:srgbClr val="0000FF"/>
    <a:srgbClr val="FF33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8" autoAdjust="0"/>
    <p:restoredTop sz="94658" autoAdjust="0"/>
  </p:normalViewPr>
  <p:slideViewPr>
    <p:cSldViewPr>
      <p:cViewPr varScale="1">
        <p:scale>
          <a:sx n="70" d="100"/>
          <a:sy n="70" d="100"/>
        </p:scale>
        <p:origin x="-854" y="-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5"/>
    </p:cViewPr>
  </p:sorterViewPr>
  <p:notesViewPr>
    <p:cSldViewPr>
      <p:cViewPr varScale="1">
        <p:scale>
          <a:sx n="53" d="100"/>
          <a:sy n="53" d="100"/>
        </p:scale>
        <p:origin x="-2275" y="-77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>
            <a:lvl1pPr defTabSz="954088">
              <a:defRPr sz="1300" smtClean="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900"/>
            <a:ext cx="32067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b" anchorCtr="0" compatLnSpc="1">
            <a:prstTxWarp prst="textNoShape">
              <a:avLst/>
            </a:prstTxWarp>
          </a:bodyPr>
          <a:lstStyle>
            <a:lvl1pPr defTabSz="954088">
              <a:defRPr sz="1300" smtClean="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>
            <a:lvl1pPr defTabSz="954088">
              <a:defRPr sz="1300" smtClean="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8775" y="0"/>
            <a:ext cx="31257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smtClean="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7588" y="712788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4592638"/>
            <a:ext cx="53705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5900"/>
            <a:ext cx="32067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b" anchorCtr="0" compatLnSpc="1">
            <a:prstTxWarp prst="textNoShape">
              <a:avLst/>
            </a:prstTxWarp>
          </a:bodyPr>
          <a:lstStyle>
            <a:lvl1pPr defTabSz="954088">
              <a:defRPr sz="1300" smtClean="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8775" y="9105900"/>
            <a:ext cx="31257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smtClean="0">
                <a:latin typeface="Times New Roman" pitchFamily="-112" charset="0"/>
              </a:defRPr>
            </a:lvl1pPr>
          </a:lstStyle>
          <a:p>
            <a:pPr>
              <a:defRPr/>
            </a:pPr>
            <a:fld id="{D1DFF764-826D-4CED-8B23-2303A980D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1E30A-78D7-431B-9AE2-D84C574406A1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US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4CDE5-1D9D-423F-8D37-98C5637733FB}" type="slidenum">
              <a:rPr lang="en-US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US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4471E-5FCA-4C83-81EE-1FF74C79B8E4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en-US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63D60-A722-4694-A232-23FF8188E44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19200" y="720090"/>
            <a:ext cx="4876800" cy="3600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b="1" dirty="0"/>
              <a:t>EXAMPLES:</a:t>
            </a:r>
            <a:br>
              <a:rPr lang="en-US" sz="700" b="1" dirty="0"/>
            </a:br>
            <a:r>
              <a:rPr lang="en-US" sz="700" b="1" dirty="0"/>
              <a:t>Taking water out of the air around us. How can we do this?</a:t>
            </a:r>
            <a:br>
              <a:rPr lang="en-US" sz="700" b="1" dirty="0"/>
            </a:br>
            <a:r>
              <a:rPr lang="en-US" sz="700" b="1" dirty="0"/>
              <a:t/>
            </a:r>
            <a:br>
              <a:rPr lang="en-US" sz="700" b="1" dirty="0"/>
            </a:br>
            <a:r>
              <a:rPr lang="en-US" sz="700" b="1" dirty="0"/>
              <a:t>What happens to the freezing point of water as we add salt? </a:t>
            </a:r>
            <a:br>
              <a:rPr lang="en-US" sz="700" b="1" dirty="0"/>
            </a:br>
            <a:r>
              <a:rPr lang="en-US" sz="700" b="1" dirty="0"/>
              <a:t/>
            </a:r>
            <a:br>
              <a:rPr lang="en-US" sz="700" b="1" dirty="0"/>
            </a:br>
            <a:r>
              <a:rPr lang="en-US" sz="700" b="1" dirty="0"/>
              <a:t>How could we confirm that the temperature of the water is below the freezing point without using a thermometer?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33966-1FB9-44AF-8CA1-2426A287AC4C}" type="slidenum">
              <a:rPr lang="en-US"/>
              <a:pPr/>
              <a:t>19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669" y="1371600"/>
            <a:ext cx="8503225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669" y="3228536"/>
            <a:ext cx="8506527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9939-340B-48ED-AFBE-1A33BB028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9CDA-4121-4D99-A917-400134EB6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914402"/>
            <a:ext cx="2228136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914402"/>
            <a:ext cx="651936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4F8E-7F64-45CF-AE3D-C13B1A19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34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860849E9-A4C0-43A1-9D7B-F29BAB0E6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362CF0AC-15F4-486F-BC45-836928822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9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3A0369F-ED2C-4314-88AF-84459E13D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712" y="1981200"/>
            <a:ext cx="41261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981200"/>
            <a:ext cx="41261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4C232D27-5797-4AB5-BA2F-68C94285C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6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6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502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502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C45B4741-3395-4815-93D0-C415A0ABB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E34CEB98-5A01-47FE-A9D1-4846089B5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2809D3E8-FD52-4625-9559-4ACD6B491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9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3"/>
            <a:ext cx="32579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17454A35-4CF9-4A68-A527-2BB74E71E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3F91-4322-4ADB-8149-3060F6E9F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4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4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4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B3F4C928-00F0-4545-843B-3C39DB81C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403EF9E8-0CD3-4FD1-A74A-205C97F7A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5763" y="609600"/>
            <a:ext cx="21043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712" y="609600"/>
            <a:ext cx="614800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C2F088AF-59D8-414D-BE1B-684A7CA89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12" y="609600"/>
            <a:ext cx="8417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712" y="1981200"/>
            <a:ext cx="412617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981200"/>
            <a:ext cx="412617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312C593-123F-41E8-BE9C-496B27CDE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E11AD-4228-4094-9643-EEFE62424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28E38-6B6D-46B7-AE8F-863346D068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80E2D-E2B2-488A-A66D-0E1BF6AD6E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C438C-D3D7-4BF0-B6F3-30D4ADD60E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FC6AB-E3F3-40F1-9C5F-9DBAC64D40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DF64-E0F0-4390-9D8D-E43D2215A5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64" y="1316736"/>
            <a:ext cx="8417401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64" y="2704664"/>
            <a:ext cx="8417401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A33F-B122-474A-82A0-481CDDF3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22D0-A002-4F24-93F3-9D46329F2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98E04-9AED-46D6-9FF7-103516BAA7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2DC15-A008-44C3-9392-255C088E98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B2CD-074C-4289-9E0F-378A88DDE4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E27D-815C-46E8-A476-A4748185F8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704088"/>
            <a:ext cx="89125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920085"/>
            <a:ext cx="437374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920085"/>
            <a:ext cx="437374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1379-5DF1-4F23-8D8B-A4AC7C5BF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704088"/>
            <a:ext cx="89125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6" y="1855248"/>
            <a:ext cx="437546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0502" y="1859766"/>
            <a:ext cx="4377186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146" y="2514600"/>
            <a:ext cx="437546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502" y="2514600"/>
            <a:ext cx="4377186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B82B-172A-4138-A29D-C6B001EE2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704088"/>
            <a:ext cx="8995066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BE5F-5DB3-46F2-B18B-89FFD336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E78A-2C1B-4295-8492-8454000F2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12" y="514352"/>
            <a:ext cx="2970848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712" y="1676400"/>
            <a:ext cx="29708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1730" y="1676400"/>
            <a:ext cx="5535954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1170-2D38-4755-8B52-6373C4BBD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429000" y="1108075"/>
            <a:ext cx="5694363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667750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92187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745038" y="6219825"/>
            <a:ext cx="5157787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93" y="1176999"/>
            <a:ext cx="2396483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188" y="2828785"/>
            <a:ext cx="2393183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5068" y="1199517"/>
            <a:ext cx="500092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7125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308C-DF09-4E5B-BAFE-A6FE2384E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921875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5038" y="-7938"/>
            <a:ext cx="5157787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2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22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0981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7663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2025" y="6356350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AE7B81-5D9D-495B-89D6-7A29AA71E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0638" y="203200"/>
            <a:ext cx="9942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16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16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fld id="{531ED996-4DCC-4DEC-AEF2-16AFEDCB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141" y="274638"/>
            <a:ext cx="89125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141" y="1600201"/>
            <a:ext cx="89125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141" y="6245225"/>
            <a:ext cx="23106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3465" y="6245225"/>
            <a:ext cx="31358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025" y="6245225"/>
            <a:ext cx="23106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038A285-0DEC-44B8-955C-D006475235A9}" type="slidenum">
              <a:rPr lang="en-US" smtClean="0">
                <a:solidFill>
                  <a:srgbClr val="000000"/>
                </a:solidFill>
                <a:ea typeface="+mn-ea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erc.carleton.edu/introgeo/demonstrations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introgeo/interactive/tpshar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rc.carleton.edu/introgeo/demonstrations/index.html" TargetMode="External"/><Relationship Id="rId4" Type="http://schemas.openxmlformats.org/officeDocument/2006/relationships/hyperlink" Target="http://serc.carleton.edu/introgeo/interactive/conctes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rc.carleton.edu/introgeo/interactive/howto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introgeo/interactive/conctest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introgeo/interactive/conctest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95300" y="704850"/>
            <a:ext cx="8912225" cy="1143000"/>
          </a:xfrm>
        </p:spPr>
        <p:txBody>
          <a:bodyPr/>
          <a:lstStyle/>
          <a:p>
            <a:pPr algn="ctr"/>
            <a:r>
              <a:rPr lang="en-US" b="1" smtClean="0"/>
              <a:t>Developing Interactive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3048000"/>
            <a:ext cx="4373562" cy="12954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Heather Macdonald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College of William and Mary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6050" y="3048000"/>
            <a:ext cx="4373563" cy="12954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+mj-lt"/>
              </a:rPr>
              <a:t>Katryn</a:t>
            </a:r>
            <a:r>
              <a:rPr lang="en-US" dirty="0" smtClean="0">
                <a:latin typeface="+mj-lt"/>
              </a:rPr>
              <a:t> Wiese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City College of San Francisco</a:t>
            </a: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5613" y="5257800"/>
            <a:ext cx="8912225" cy="83820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Preparing for an Academic Career Workshop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July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08013" y="633413"/>
            <a:ext cx="8686800" cy="10168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tx2"/>
                </a:solidFill>
                <a:latin typeface="Calibri" pitchFamily="34" charset="0"/>
                <a:cs typeface="Times New Roman" pitchFamily="-112" charset="0"/>
              </a:rPr>
              <a:t>Demonstrations</a:t>
            </a:r>
            <a:endParaRPr lang="en-US" sz="4400" b="1" dirty="0">
              <a:solidFill>
                <a:schemeClr val="tx2"/>
              </a:solidFill>
              <a:latin typeface="Calibri" pitchFamily="34" charset="0"/>
              <a:cs typeface="Times New Roman" pitchFamily="-112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12813" y="1423988"/>
            <a:ext cx="79152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-112" charset="0"/>
                <a:hlinkClick r:id="rId2"/>
              </a:rPr>
              <a:t>http://serc.carleton.edu/introgeo/demonstrations/index.html</a:t>
            </a:r>
            <a:r>
              <a:rPr lang="en-US" sz="2000" b="1">
                <a:latin typeface="Comic Sans MS" pitchFamily="-112" charset="0"/>
              </a:rPr>
              <a:t> 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2058988"/>
            <a:ext cx="65532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5300" y="704850"/>
            <a:ext cx="8912225" cy="971550"/>
          </a:xfrm>
        </p:spPr>
        <p:txBody>
          <a:bodyPr/>
          <a:lstStyle/>
          <a:p>
            <a:r>
              <a:rPr lang="en-US" sz="4400" b="1" dirty="0" smtClean="0"/>
              <a:t>“One-minute”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Paper topics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The </a:t>
            </a:r>
            <a:r>
              <a:rPr lang="en-US" b="1" dirty="0" smtClean="0">
                <a:latin typeface="+mj-lt"/>
              </a:rPr>
              <a:t>muddiest point </a:t>
            </a:r>
            <a:r>
              <a:rPr lang="en-US" dirty="0" smtClean="0">
                <a:latin typeface="+mj-lt"/>
              </a:rPr>
              <a:t>of today’s class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The </a:t>
            </a:r>
            <a:r>
              <a:rPr lang="en-US" b="1" dirty="0" smtClean="0">
                <a:latin typeface="+mj-lt"/>
              </a:rPr>
              <a:t>most important point(s)</a:t>
            </a:r>
            <a:r>
              <a:rPr lang="en-US" dirty="0" smtClean="0">
                <a:latin typeface="+mj-lt"/>
              </a:rPr>
              <a:t> you learned from today’s class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A classroom assessment technique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Involves students in their own learning, promotes </a:t>
            </a:r>
            <a:r>
              <a:rPr lang="en-US" dirty="0" err="1" smtClean="0">
                <a:latin typeface="+mj-lt"/>
              </a:rPr>
              <a:t>metacognition</a:t>
            </a:r>
            <a:endParaRPr lang="en-US" dirty="0" smtClean="0">
              <a:latin typeface="+mj-lt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Can show class-wide trends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Makes a natural starting point for the next class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7572" y="228600"/>
            <a:ext cx="9160113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400" b="1" u="sng" smtClean="0">
                <a:solidFill>
                  <a:srgbClr val="CC0000"/>
                </a:solidFill>
                <a:latin typeface="Book Antiqua" pitchFamily="18" charset="0"/>
                <a:ea typeface="+mn-ea"/>
              </a:rPr>
              <a:t>DEMONSTRATIONS</a:t>
            </a:r>
            <a:endParaRPr lang="en-US" sz="4400" b="1" smtClean="0">
              <a:solidFill>
                <a:srgbClr val="000000"/>
              </a:solidFill>
              <a:latin typeface="Book Antiqua" pitchFamily="18" charset="0"/>
              <a:ea typeface="+mn-ea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95141" y="2057400"/>
            <a:ext cx="9160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 b="1" smtClean="0">
                <a:solidFill>
                  <a:srgbClr val="000000"/>
                </a:solidFill>
                <a:ea typeface="+mn-ea"/>
              </a:rPr>
              <a:t>Ask first: What do you expect? Why?</a:t>
            </a:r>
            <a:br>
              <a:rPr lang="en-US" sz="2800" b="1" smtClean="0">
                <a:solidFill>
                  <a:srgbClr val="000000"/>
                </a:solidFill>
                <a:ea typeface="+mn-ea"/>
              </a:rPr>
            </a:br>
            <a:r>
              <a:rPr lang="en-US" sz="2800" b="1" smtClean="0">
                <a:solidFill>
                  <a:srgbClr val="000000"/>
                </a:solidFill>
                <a:ea typeface="+mn-ea"/>
              </a:rPr>
              <a:t/>
            </a:r>
            <a:br>
              <a:rPr lang="en-US" sz="2800" b="1" smtClean="0">
                <a:solidFill>
                  <a:srgbClr val="000000"/>
                </a:solidFill>
                <a:ea typeface="+mn-ea"/>
              </a:rPr>
            </a:br>
            <a:r>
              <a:rPr lang="en-US" sz="2800" b="1" smtClean="0">
                <a:solidFill>
                  <a:srgbClr val="000000"/>
                </a:solidFill>
                <a:ea typeface="+mn-ea"/>
              </a:rPr>
              <a:t>RUN DEMONSTRATION / ACTIVTY</a:t>
            </a:r>
            <a:br>
              <a:rPr lang="en-US" sz="2800" b="1" smtClean="0">
                <a:solidFill>
                  <a:srgbClr val="000000"/>
                </a:solidFill>
                <a:ea typeface="+mn-ea"/>
              </a:rPr>
            </a:br>
            <a:r>
              <a:rPr lang="en-US" sz="2800" b="1" smtClean="0">
                <a:solidFill>
                  <a:srgbClr val="000000"/>
                </a:solidFill>
                <a:ea typeface="+mn-ea"/>
              </a:rPr>
              <a:t/>
            </a:r>
            <a:br>
              <a:rPr lang="en-US" sz="2800" b="1" smtClean="0">
                <a:solidFill>
                  <a:srgbClr val="000000"/>
                </a:solidFill>
                <a:ea typeface="+mn-ea"/>
              </a:rPr>
            </a:br>
            <a:r>
              <a:rPr lang="en-US" sz="2800" b="1" smtClean="0">
                <a:solidFill>
                  <a:srgbClr val="000000"/>
                </a:solidFill>
                <a:ea typeface="+mn-ea"/>
              </a:rPr>
              <a:t>Review: Did it occur as you expected? Why or why not?</a:t>
            </a:r>
            <a:r>
              <a:rPr lang="en-US" sz="2400" b="1" smtClean="0">
                <a:solidFill>
                  <a:srgbClr val="993300"/>
                </a:solidFill>
                <a:ea typeface="+mn-ea"/>
              </a:rPr>
              <a:t/>
            </a:r>
            <a:br>
              <a:rPr lang="en-US" sz="2400" b="1" smtClean="0">
                <a:solidFill>
                  <a:srgbClr val="993300"/>
                </a:solidFill>
                <a:ea typeface="+mn-ea"/>
              </a:rPr>
            </a:br>
            <a:r>
              <a:rPr lang="en-US" sz="2400" b="1" smtClean="0">
                <a:solidFill>
                  <a:srgbClr val="993300"/>
                </a:solidFill>
                <a:ea typeface="+mn-ea"/>
              </a:rPr>
              <a:t/>
            </a:r>
            <a:br>
              <a:rPr lang="en-US" sz="2400" b="1" smtClean="0">
                <a:solidFill>
                  <a:srgbClr val="993300"/>
                </a:solidFill>
                <a:ea typeface="+mn-ea"/>
              </a:rPr>
            </a:br>
            <a:endParaRPr lang="en-US" sz="2800" b="1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5125" name="Picture 5" descr="Dolph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130" y="3657600"/>
            <a:ext cx="5501569" cy="294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range-peel-b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0278"/>
            <a:ext cx="4621318" cy="3387725"/>
          </a:xfrm>
          <a:prstGeom prst="rect">
            <a:avLst/>
          </a:prstGeom>
          <a:noFill/>
        </p:spPr>
      </p:pic>
      <p:pic>
        <p:nvPicPr>
          <p:cNvPr id="8195" name="Picture 3" descr="c11p2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00942" cy="2312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00943" y="304803"/>
            <a:ext cx="6354313" cy="4486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Which is denser: </a:t>
            </a:r>
            <a:b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</a:br>
            <a:r>
              <a:rPr lang="en-US" sz="3600" b="1" smtClean="0">
                <a:solidFill>
                  <a:srgbClr val="009999"/>
                </a:solidFill>
                <a:latin typeface="Book Antiqua" pitchFamily="18" charset="0"/>
                <a:ea typeface="+mn-ea"/>
              </a:rPr>
              <a:t>Pepsi or Diet Pepsi?</a:t>
            </a:r>
            <a:br>
              <a:rPr lang="en-US" sz="3600" b="1" smtClean="0">
                <a:solidFill>
                  <a:srgbClr val="009999"/>
                </a:solidFill>
                <a:latin typeface="Book Antiqua" pitchFamily="18" charset="0"/>
                <a:ea typeface="+mn-ea"/>
              </a:rPr>
            </a:b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Why?</a:t>
            </a:r>
          </a:p>
          <a:p>
            <a:pPr algn="ctr" eaLnBrk="1" hangingPunct="1">
              <a:spcBef>
                <a:spcPct val="50000"/>
              </a:spcBef>
            </a:pPr>
            <a:endParaRPr lang="en-US" sz="3600" smtClean="0">
              <a:solidFill>
                <a:srgbClr val="000000"/>
              </a:solidFill>
              <a:latin typeface="Book Antiqua" pitchFamily="18" charset="0"/>
              <a:ea typeface="+mn-ea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Which is denser: </a:t>
            </a:r>
            <a:b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</a:br>
            <a:r>
              <a:rPr lang="en-US" sz="3600" b="1" smtClean="0">
                <a:solidFill>
                  <a:srgbClr val="009999"/>
                </a:solidFill>
                <a:latin typeface="Book Antiqua" pitchFamily="18" charset="0"/>
                <a:ea typeface="+mn-ea"/>
              </a:rPr>
              <a:t>Orange or Peeled Orange?</a:t>
            </a:r>
            <a:br>
              <a:rPr lang="en-US" sz="3600" b="1" smtClean="0">
                <a:solidFill>
                  <a:srgbClr val="009999"/>
                </a:solidFill>
                <a:latin typeface="Book Antiqua" pitchFamily="18" charset="0"/>
                <a:ea typeface="+mn-ea"/>
              </a:rPr>
            </a:b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Why?</a:t>
            </a:r>
            <a:endParaRPr lang="en-US" sz="3600" i="1" smtClean="0">
              <a:solidFill>
                <a:srgbClr val="000000"/>
              </a:solidFill>
              <a:latin typeface="Book Antiqua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48512" y="0"/>
            <a:ext cx="6354313" cy="1739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What happens to the </a:t>
            </a:r>
            <a:r>
              <a:rPr lang="en-US" sz="3600" smtClean="0">
                <a:solidFill>
                  <a:srgbClr val="009999"/>
                </a:solidFill>
                <a:latin typeface="Book Antiqua" pitchFamily="18" charset="0"/>
                <a:ea typeface="+mn-ea"/>
              </a:rPr>
              <a:t>volume</a:t>
            </a: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 of materials when you heat them up?</a:t>
            </a:r>
          </a:p>
        </p:txBody>
      </p:sp>
      <p:pic>
        <p:nvPicPr>
          <p:cNvPr id="9219" name="Picture 3" descr="PeepBefore"/>
          <p:cNvPicPr>
            <a:picLocks noChangeAspect="1" noChangeArrowheads="1"/>
          </p:cNvPicPr>
          <p:nvPr/>
        </p:nvPicPr>
        <p:blipFill>
          <a:blip r:embed="rId2"/>
          <a:srcRect t="13637" b="13637"/>
          <a:stretch>
            <a:fillRect/>
          </a:stretch>
        </p:blipFill>
        <p:spPr bwMode="auto">
          <a:xfrm>
            <a:off x="3025863" y="4419600"/>
            <a:ext cx="6876962" cy="2438400"/>
          </a:xfrm>
          <a:prstGeom prst="rect">
            <a:avLst/>
          </a:prstGeom>
          <a:noFill/>
        </p:spPr>
      </p:pic>
      <p:pic>
        <p:nvPicPr>
          <p:cNvPr id="9220" name="Picture 4" descr="PeepAfter"/>
          <p:cNvPicPr>
            <a:picLocks noChangeAspect="1" noChangeArrowheads="1"/>
          </p:cNvPicPr>
          <p:nvPr/>
        </p:nvPicPr>
        <p:blipFill>
          <a:blip r:embed="rId3"/>
          <a:srcRect r="28799"/>
          <a:stretch>
            <a:fillRect/>
          </a:stretch>
        </p:blipFill>
        <p:spPr bwMode="auto">
          <a:xfrm>
            <a:off x="1" y="1905000"/>
            <a:ext cx="4896397" cy="35560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94126" y="2305052"/>
            <a:ext cx="2787943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The </a:t>
            </a:r>
            <a:r>
              <a:rPr lang="en-US" sz="3600" smtClean="0">
                <a:solidFill>
                  <a:srgbClr val="009999"/>
                </a:solidFill>
                <a:latin typeface="Book Antiqua" pitchFamily="18" charset="0"/>
                <a:ea typeface="+mn-ea"/>
              </a:rPr>
              <a:t>density</a:t>
            </a: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094680-Floating-in-the-Dead-Se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30" y="0"/>
            <a:ext cx="4538795" cy="4191000"/>
          </a:xfrm>
          <a:prstGeom prst="rect">
            <a:avLst/>
          </a:prstGeom>
          <a:noFill/>
        </p:spPr>
      </p:pic>
      <p:pic>
        <p:nvPicPr>
          <p:cNvPr id="11267" name="Picture 3" descr="fishing-boat-sin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077" y="3829050"/>
            <a:ext cx="4373748" cy="302895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" y="0"/>
            <a:ext cx="5611601" cy="480131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What is </a:t>
            </a:r>
            <a:r>
              <a:rPr lang="en-US" sz="3600" smtClean="0">
                <a:solidFill>
                  <a:srgbClr val="CC0000"/>
                </a:solidFill>
                <a:latin typeface="Book Antiqua" pitchFamily="18" charset="0"/>
                <a:ea typeface="+mn-ea"/>
              </a:rPr>
              <a:t>DENSITY</a:t>
            </a: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333399"/>
                </a:solidFill>
                <a:latin typeface="Book Antiqua" pitchFamily="18" charset="0"/>
                <a:ea typeface="+mn-ea"/>
              </a:rPr>
              <a:t>How do you find out which items are denser than others?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009999"/>
                </a:solidFill>
                <a:latin typeface="Book Antiqua" pitchFamily="18" charset="0"/>
                <a:ea typeface="+mn-ea"/>
              </a:rPr>
              <a:t>What do dense things do around less dense things?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Vice versa?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684212" y="1371600"/>
            <a:ext cx="8610599" cy="460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Focus attention on key concepts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  <a:defRPr/>
            </a:pPr>
            <a:r>
              <a:rPr lang="en-US" sz="2600" dirty="0">
                <a:latin typeface="+mj-lt"/>
              </a:rPr>
              <a:t>Used to stimulate class discussions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  <a:defRPr/>
            </a:pPr>
            <a:r>
              <a:rPr lang="en-US" sz="2600" dirty="0">
                <a:latin typeface="+mj-lt"/>
              </a:rPr>
              <a:t>On 4 walls of the class, place signs: </a:t>
            </a:r>
            <a:r>
              <a:rPr lang="en-US" sz="2600" u="sng" dirty="0">
                <a:latin typeface="+mj-lt"/>
              </a:rPr>
              <a:t>Agree</a:t>
            </a:r>
            <a:r>
              <a:rPr lang="en-US" sz="2600" dirty="0">
                <a:latin typeface="+mj-lt"/>
              </a:rPr>
              <a:t>, </a:t>
            </a:r>
            <a:r>
              <a:rPr lang="en-US" sz="2600" u="sng" dirty="0">
                <a:latin typeface="+mj-lt"/>
              </a:rPr>
              <a:t>Disagree</a:t>
            </a:r>
            <a:r>
              <a:rPr lang="en-US" sz="2600" dirty="0">
                <a:latin typeface="+mj-lt"/>
              </a:rPr>
              <a:t>, </a:t>
            </a:r>
            <a:r>
              <a:rPr lang="en-US" sz="2600" u="sng" dirty="0">
                <a:latin typeface="+mj-lt"/>
              </a:rPr>
              <a:t>Strongly Agree</a:t>
            </a:r>
            <a:r>
              <a:rPr lang="en-US" sz="2600" dirty="0">
                <a:latin typeface="+mj-lt"/>
              </a:rPr>
              <a:t>, </a:t>
            </a:r>
            <a:r>
              <a:rPr lang="en-US" sz="2600" u="sng" dirty="0">
                <a:latin typeface="+mj-lt"/>
              </a:rPr>
              <a:t>Strongly Disagree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  <a:defRPr/>
            </a:pPr>
            <a:r>
              <a:rPr lang="en-US" sz="2600" dirty="0">
                <a:latin typeface="+mj-lt"/>
              </a:rPr>
              <a:t>Do not let students stand in the middle (make them “take a stand”)</a:t>
            </a:r>
            <a:endParaRPr lang="en-US" sz="2600" u="sng" dirty="0"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  <a:defRPr/>
            </a:pPr>
            <a:r>
              <a:rPr lang="en-US" sz="2600" dirty="0">
                <a:latin typeface="+mj-lt"/>
              </a:rPr>
              <a:t>Establish rules (can change where you are standing, be courteous, raise hand, will be called upon, etc…)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  <a:defRPr/>
            </a:pPr>
            <a:r>
              <a:rPr lang="en-US" sz="2600" dirty="0">
                <a:latin typeface="+mj-lt"/>
              </a:rPr>
              <a:t>Project a (controversial) statement about a class </a:t>
            </a:r>
            <a:r>
              <a:rPr lang="en-US" sz="2600" dirty="0" smtClean="0">
                <a:latin typeface="+mj-lt"/>
              </a:rPr>
              <a:t>topic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  <a:defRPr/>
            </a:pPr>
            <a:endParaRPr lang="en-US" sz="2600" dirty="0">
              <a:latin typeface="+mj-lt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827213" y="444500"/>
            <a:ext cx="7391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latin typeface="+mj-lt"/>
              </a:rPr>
              <a:t>Wall Walk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856413" y="6324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 Steer and Trujillo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95300" y="857250"/>
            <a:ext cx="8912225" cy="666750"/>
          </a:xfrm>
        </p:spPr>
        <p:txBody>
          <a:bodyPr/>
          <a:lstStyle/>
          <a:p>
            <a:r>
              <a:rPr lang="en-US" sz="4400" b="1" dirty="0" smtClean="0"/>
              <a:t>It’s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912225" cy="44196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latin typeface="+mj-lt"/>
              </a:rPr>
              <a:t>With a partner, </a:t>
            </a:r>
          </a:p>
          <a:p>
            <a:pPr marL="274320" indent="-274320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construct a </a:t>
            </a:r>
            <a:r>
              <a:rPr lang="en-US" sz="2400" b="1" dirty="0" smtClean="0">
                <a:latin typeface="+mj-lt"/>
              </a:rPr>
              <a:t>think-pair-share </a:t>
            </a:r>
            <a:r>
              <a:rPr lang="en-US" sz="2400" dirty="0" smtClean="0">
                <a:latin typeface="+mj-lt"/>
              </a:rPr>
              <a:t>question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covering one key concept in each of your disciplines that could be used in an introductory class</a:t>
            </a:r>
          </a:p>
          <a:p>
            <a:pPr marL="274320" indent="-274320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construct a </a:t>
            </a:r>
            <a:r>
              <a:rPr lang="en-US" sz="2400" b="1" dirty="0" err="1" smtClean="0">
                <a:latin typeface="+mj-lt"/>
              </a:rPr>
              <a:t>conceptest</a:t>
            </a:r>
            <a:r>
              <a:rPr lang="en-US" sz="2400" dirty="0" smtClean="0">
                <a:latin typeface="+mj-lt"/>
              </a:rPr>
              <a:t> covering one key concept in each of your disciplines ……</a:t>
            </a:r>
          </a:p>
          <a:p>
            <a:pPr marL="274320" indent="-274320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outline one </a:t>
            </a:r>
            <a:r>
              <a:rPr lang="en-US" sz="2400" b="1" dirty="0" smtClean="0">
                <a:latin typeface="+mj-lt"/>
              </a:rPr>
              <a:t>demonstration or predictive demonstration </a:t>
            </a:r>
            <a:r>
              <a:rPr lang="en-US" sz="2400" dirty="0" smtClean="0">
                <a:latin typeface="+mj-lt"/>
              </a:rPr>
              <a:t>in each of your disciplines ……</a:t>
            </a:r>
          </a:p>
          <a:p>
            <a:pPr marL="274320" indent="-274320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Outline one </a:t>
            </a:r>
            <a:r>
              <a:rPr lang="en-US" sz="2400" b="1" dirty="0" smtClean="0">
                <a:latin typeface="+mj-lt"/>
              </a:rPr>
              <a:t>short exercise or activity </a:t>
            </a:r>
            <a:r>
              <a:rPr lang="en-US" sz="2400" dirty="0" smtClean="0">
                <a:latin typeface="+mj-lt"/>
              </a:rPr>
              <a:t>(5-10 minutes) in each of your disciplines ……  </a:t>
            </a:r>
          </a:p>
          <a:p>
            <a:pPr marL="274320" indent="-274320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solidFill>
                <a:srgbClr val="660033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95300" y="704850"/>
            <a:ext cx="8912225" cy="1581150"/>
          </a:xfrm>
        </p:spPr>
        <p:txBody>
          <a:bodyPr/>
          <a:lstStyle/>
          <a:p>
            <a:pPr algn="ctr"/>
            <a:r>
              <a:rPr lang="en-US" sz="4400" b="1" smtClean="0"/>
              <a:t>Interactive Lectures and </a:t>
            </a:r>
            <a:br>
              <a:rPr lang="en-US" sz="4400" b="1" smtClean="0"/>
            </a:br>
            <a:r>
              <a:rPr lang="en-US" sz="4400" b="1" smtClean="0"/>
              <a:t>the Affective Domain</a:t>
            </a:r>
          </a:p>
        </p:txBody>
      </p:sp>
      <p:pic>
        <p:nvPicPr>
          <p:cNvPr id="31747" name="Picture 4" descr="brains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2819400"/>
            <a:ext cx="52054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847013" y="6477000"/>
            <a:ext cx="205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 Karin Kirk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638" y="2514600"/>
            <a:ext cx="4951412" cy="28194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 smtClean="0">
                <a:latin typeface="+mj-lt"/>
              </a:rPr>
              <a:t>Non-verbal immediacy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smiling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appropriate gesturing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eye contact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relaxed body language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don’t always stand behind the podium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2514600"/>
            <a:ext cx="4584700" cy="2209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 smtClean="0">
                <a:latin typeface="+mj-lt"/>
              </a:rPr>
              <a:t>Verbal immediacy</a:t>
            </a:r>
            <a:r>
              <a:rPr lang="en-US" sz="2800" dirty="0" smtClean="0">
                <a:latin typeface="+mj-lt"/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call students by name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use humor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encourage student input and discussion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use terms like "we" and "us" to refer to the class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66713" y="4876800"/>
            <a:ext cx="92614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dirty="0">
                <a:solidFill>
                  <a:srgbClr val="04617B"/>
                </a:solidFill>
                <a:latin typeface="Calibri"/>
              </a:rPr>
              <a:t>Be genuine!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4617B"/>
                </a:solidFill>
                <a:latin typeface="Calibri"/>
              </a:rPr>
              <a:t>Strike a balance between </a:t>
            </a:r>
            <a:r>
              <a:rPr lang="en-US" sz="2400" u="sng" dirty="0">
                <a:solidFill>
                  <a:srgbClr val="04617B"/>
                </a:solidFill>
                <a:latin typeface="Calibri"/>
              </a:rPr>
              <a:t>credible and professional</a:t>
            </a:r>
            <a:r>
              <a:rPr lang="en-US" sz="2400" dirty="0">
                <a:solidFill>
                  <a:srgbClr val="04617B"/>
                </a:solidFill>
                <a:latin typeface="Calibri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4617B"/>
                </a:solidFill>
                <a:latin typeface="Calibri"/>
              </a:rPr>
              <a:t>and </a:t>
            </a:r>
            <a:r>
              <a:rPr lang="en-US" sz="2400" u="sng" dirty="0">
                <a:solidFill>
                  <a:srgbClr val="04617B"/>
                </a:solidFill>
                <a:latin typeface="Calibri"/>
              </a:rPr>
              <a:t>approachable and fallible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sz="9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3213" y="762000"/>
            <a:ext cx="746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Immediacy 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Behavior that brings instructor and students closer in terms of perceived distance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7847013" y="6477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 Karin Kirk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0412" y="7620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-112" charset="0"/>
              </a:rPr>
              <a:t>What are “Interactive Lectures?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59" name="Picture 7" descr="le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413" y="2133600"/>
            <a:ext cx="52578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5300" y="704850"/>
            <a:ext cx="8912225" cy="742950"/>
          </a:xfrm>
        </p:spPr>
        <p:txBody>
          <a:bodyPr/>
          <a:lstStyle/>
          <a:p>
            <a:r>
              <a:rPr lang="en-US" sz="4400" b="1" smtClean="0"/>
              <a:t>More about the Affective Domain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524000"/>
            <a:ext cx="8304213" cy="1447800"/>
          </a:xfrm>
          <a:prstGeom prst="rect">
            <a:avLst/>
          </a:prstGeom>
          <a:solidFill>
            <a:schemeClr val="bg1">
              <a:alpha val="65097"/>
            </a:schemeClr>
          </a:solidFill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/>
              <a:t>Improving motivation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/>
              <a:t>Understanding self-efficacy (the belief in one's capabilities to achieve a goal or an outcome)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2982913"/>
            <a:ext cx="5529263" cy="3276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685800" y="6335713"/>
            <a:ext cx="662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http://serc.carleton.edu/NAGTWorkshops/affective/index.html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Interactive Lectures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latin typeface="Arial Unicode MS" pitchFamily="34" charset="-128"/>
              </a:rPr>
              <a:t>Simple, effective way to engage students</a:t>
            </a:r>
          </a:p>
          <a:p>
            <a:pPr lvl="0"/>
            <a:r>
              <a:rPr lang="en-US" sz="2400" dirty="0" smtClean="0">
                <a:latin typeface="Arial Unicode MS" pitchFamily="34" charset="-128"/>
              </a:rPr>
              <a:t>Provides time for everyone to develop answers; more students can be successful</a:t>
            </a:r>
          </a:p>
          <a:p>
            <a:pPr lvl="0"/>
            <a:r>
              <a:rPr lang="en-US" sz="2400" dirty="0" smtClean="0">
                <a:latin typeface="Arial Unicode MS" pitchFamily="34" charset="-128"/>
              </a:rPr>
              <a:t>Students can test answer with partner before giving it to the class (for think-pair-share)</a:t>
            </a:r>
          </a:p>
          <a:p>
            <a:pPr lvl="0"/>
            <a:r>
              <a:rPr lang="en-US" sz="2400" dirty="0" smtClean="0">
                <a:latin typeface="Arial Unicode MS" pitchFamily="34" charset="-128"/>
              </a:rPr>
              <a:t>Students talk/do science</a:t>
            </a:r>
          </a:p>
          <a:p>
            <a:pPr lvl="0"/>
            <a:r>
              <a:rPr lang="en-US" sz="2400" dirty="0" smtClean="0">
                <a:latin typeface="Arial Unicode MS" pitchFamily="34" charset="-128"/>
              </a:rPr>
              <a:t>Stimulates additional questions</a:t>
            </a:r>
          </a:p>
          <a:p>
            <a:pPr lvl="0"/>
            <a:r>
              <a:rPr lang="en-US" sz="2400" dirty="0" smtClean="0">
                <a:latin typeface="Arial Unicode MS" pitchFamily="34" charset="-128"/>
              </a:rPr>
              <a:t>Provides immediate feedback to instructor about student learning</a:t>
            </a:r>
          </a:p>
          <a:p>
            <a:pPr lvl="0"/>
            <a:r>
              <a:rPr lang="en-US" sz="2400" dirty="0" smtClean="0">
                <a:latin typeface="Arial Unicode MS" pitchFamily="34" charset="-128"/>
              </a:rPr>
              <a:t>Doesn’t take much additional prep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2498725"/>
            <a:ext cx="528796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23" name="Text Box 3"/>
          <p:cNvSpPr txBox="1">
            <a:spLocks noChangeArrowheads="1"/>
          </p:cNvSpPr>
          <p:nvPr/>
        </p:nvSpPr>
        <p:spPr bwMode="auto">
          <a:xfrm>
            <a:off x="608012" y="792850"/>
            <a:ext cx="8228012" cy="959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tIns="228600" bIns="2286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For More Information</a:t>
            </a:r>
            <a:r>
              <a:rPr lang="en-US" sz="4000" b="1" dirty="0">
                <a:solidFill>
                  <a:srgbClr val="FFFF66"/>
                </a:solidFill>
                <a:latin typeface="Comic Sans MS" pitchFamily="66" charset="0"/>
                <a:cs typeface="Times New Roman" pitchFamily="18" charset="0"/>
              </a:rPr>
              <a:t>…</a:t>
            </a:r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1065213" y="1812925"/>
            <a:ext cx="77089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Think-Pair-Share:</a:t>
            </a:r>
          </a:p>
          <a:p>
            <a:r>
              <a:rPr lang="en-US" sz="2000" b="1" dirty="0">
                <a:solidFill>
                  <a:srgbClr val="996633"/>
                </a:solidFill>
                <a:latin typeface="Comic Sans MS" pitchFamily="66" charset="0"/>
                <a:hlinkClick r:id="rId3"/>
              </a:rPr>
              <a:t>http://serc.carleton.edu/introgeo/interactive/tpshare.html</a:t>
            </a:r>
            <a:r>
              <a:rPr lang="en-US" sz="2000" b="1" dirty="0">
                <a:solidFill>
                  <a:srgbClr val="996633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747527" name="Text Box 7"/>
          <p:cNvSpPr txBox="1">
            <a:spLocks noChangeArrowheads="1"/>
          </p:cNvSpPr>
          <p:nvPr/>
        </p:nvSpPr>
        <p:spPr bwMode="auto">
          <a:xfrm>
            <a:off x="1065213" y="4403725"/>
            <a:ext cx="765333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omic Sans MS" pitchFamily="66" charset="0"/>
              </a:rPr>
              <a:t>Conceptest</a:t>
            </a:r>
            <a:r>
              <a:rPr lang="en-US" sz="2000" b="1" dirty="0">
                <a:latin typeface="Comic Sans MS" pitchFamily="66" charset="0"/>
              </a:rPr>
              <a:t>:</a:t>
            </a:r>
          </a:p>
          <a:p>
            <a:r>
              <a:rPr lang="en-US" sz="2000" b="1" dirty="0">
                <a:latin typeface="Comic Sans MS" pitchFamily="66" charset="0"/>
                <a:hlinkClick r:id="rId4"/>
              </a:rPr>
              <a:t>http://serc.carleton.edu/introgeo/interactive/conctest.html</a:t>
            </a:r>
            <a:r>
              <a:rPr lang="en-US" b="1" dirty="0"/>
              <a:t> </a:t>
            </a:r>
          </a:p>
        </p:txBody>
      </p:sp>
      <p:sp>
        <p:nvSpPr>
          <p:cNvPr id="747528" name="Text Box 8"/>
          <p:cNvSpPr txBox="1">
            <a:spLocks noChangeArrowheads="1"/>
          </p:cNvSpPr>
          <p:nvPr/>
        </p:nvSpPr>
        <p:spPr bwMode="auto">
          <a:xfrm>
            <a:off x="1065213" y="5165725"/>
            <a:ext cx="773112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Predictive/Interactive Demo:</a:t>
            </a:r>
          </a:p>
          <a:p>
            <a:r>
              <a:rPr lang="en-US" sz="2000" b="1" dirty="0">
                <a:latin typeface="Comic Sans MS" pitchFamily="66" charset="0"/>
                <a:hlinkClick r:id="rId5"/>
              </a:rPr>
              <a:t>http://serc.carleton.edu/introgeo/demonstrations/index.html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4213" y="1584325"/>
            <a:ext cx="4189412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omic Sans MS" pitchFamily="-112" charset="0"/>
              </a:rPr>
              <a:t>Traditional Class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>
              <a:spcBef>
                <a:spcPct val="2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Passive students</a:t>
            </a:r>
            <a:endParaRPr lang="en-US" sz="2300" dirty="0">
              <a:solidFill>
                <a:srgbClr val="003399"/>
              </a:solidFill>
            </a:endParaRPr>
          </a:p>
          <a:p>
            <a:pPr marL="228600" indent="-228600">
              <a:spcBef>
                <a:spcPct val="2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>
                <a:solidFill>
                  <a:srgbClr val="003399"/>
                </a:solidFill>
              </a:rPr>
              <a:t>Quiet</a:t>
            </a:r>
          </a:p>
          <a:p>
            <a:pPr marL="228600" indent="-228600">
              <a:spcBef>
                <a:spcPct val="2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Instructor-focused</a:t>
            </a:r>
          </a:p>
          <a:p>
            <a:pPr marL="228600" indent="-228600">
              <a:spcBef>
                <a:spcPct val="2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>
                <a:solidFill>
                  <a:srgbClr val="003399"/>
                </a:solidFill>
              </a:rPr>
              <a:t>Information from instructor-to-student</a:t>
            </a:r>
          </a:p>
          <a:p>
            <a:pPr marL="228600" indent="-228600">
              <a:spcBef>
                <a:spcPct val="2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Students work as individuals</a:t>
            </a:r>
          </a:p>
          <a:p>
            <a:pPr marL="228600" indent="-228600">
              <a:spcBef>
                <a:spcPct val="2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>
                <a:solidFill>
                  <a:srgbClr val="003399"/>
                </a:solidFill>
              </a:rPr>
              <a:t>Competitive learning environment</a:t>
            </a:r>
          </a:p>
          <a:p>
            <a:pPr marL="228600" indent="-228600">
              <a:spcBef>
                <a:spcPct val="2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Limited assessment opportunities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27613" y="1584325"/>
            <a:ext cx="4267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30000"/>
              </a:spcBef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omic Sans MS" pitchFamily="-112" charset="0"/>
              </a:rPr>
              <a:t>Active Learning Class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>
              <a:spcBef>
                <a:spcPct val="1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Active students</a:t>
            </a:r>
            <a:endParaRPr lang="en-US" sz="2300" dirty="0">
              <a:solidFill>
                <a:srgbClr val="003399"/>
              </a:solidFill>
            </a:endParaRPr>
          </a:p>
          <a:p>
            <a:pPr marL="228600" indent="-228600">
              <a:spcBef>
                <a:spcPct val="1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>
                <a:solidFill>
                  <a:srgbClr val="003399"/>
                </a:solidFill>
              </a:rPr>
              <a:t>Noisy</a:t>
            </a:r>
          </a:p>
          <a:p>
            <a:pPr marL="228600" indent="-228600">
              <a:spcBef>
                <a:spcPct val="1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Student-focused</a:t>
            </a:r>
          </a:p>
          <a:p>
            <a:pPr marL="228600" indent="-228600">
              <a:spcBef>
                <a:spcPct val="1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>
                <a:solidFill>
                  <a:srgbClr val="003399"/>
                </a:solidFill>
              </a:rPr>
              <a:t>Information from instructor-to-student, student-to-student, student-to-instructor</a:t>
            </a:r>
          </a:p>
          <a:p>
            <a:pPr marL="228600" indent="-228600">
              <a:spcBef>
                <a:spcPct val="1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Student collaboration</a:t>
            </a:r>
          </a:p>
          <a:p>
            <a:pPr marL="228600" indent="-228600">
              <a:spcBef>
                <a:spcPct val="1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>
                <a:solidFill>
                  <a:srgbClr val="003399"/>
                </a:solidFill>
              </a:rPr>
              <a:t>Supportive learning environment</a:t>
            </a:r>
          </a:p>
          <a:p>
            <a:pPr marL="228600" indent="-228600">
              <a:spcBef>
                <a:spcPct val="10000"/>
              </a:spcBef>
              <a:buClr>
                <a:srgbClr val="00CC00"/>
              </a:buClr>
              <a:buFontTx/>
              <a:buChar char="•"/>
              <a:defRPr/>
            </a:pPr>
            <a:r>
              <a:rPr lang="en-US" sz="2300" dirty="0"/>
              <a:t>Multiple assessment opportunities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12813" y="7620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-112" charset="0"/>
              </a:rPr>
              <a:t>What are “Interactive Lectures?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87513" y="6284913"/>
            <a:ext cx="630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http://serc.carleton.edu/introgeo/interactive/howto.html</a:t>
            </a:r>
            <a:r>
              <a:rPr lang="en-US" b="1" dirty="0"/>
              <a:t> 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7770813" y="64881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Slide from D. Steer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8013" y="646113"/>
            <a:ext cx="8228012" cy="1003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-112" charset="0"/>
              </a:rPr>
              <a:t>The Value of Interactive Lectures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-112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4213" y="1447800"/>
            <a:ext cx="8458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500">
                <a:solidFill>
                  <a:srgbClr val="FF0000"/>
                </a:solidFill>
              </a:rPr>
              <a:t>Students taught key concepts using one of four methods.</a:t>
            </a:r>
            <a:r>
              <a:rPr lang="en-US" sz="2400"/>
              <a:t> Student learning assessed by proportion of correct answers to open ended questions on same concepts on final exam</a:t>
            </a:r>
            <a:endParaRPr lang="en-US" sz="20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8013" y="6172200"/>
            <a:ext cx="8774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Crouch, C.H., Fagen, A.P., Callan, J.P., &amp; Mazur, E., 2004. American Journal of Physics, v.72 #6, p. 835-838.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6613" y="3276600"/>
            <a:ext cx="6172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400">
                <a:solidFill>
                  <a:srgbClr val="660033"/>
                </a:solidFill>
              </a:rPr>
              <a:t>No demonstration</a:t>
            </a:r>
          </a:p>
          <a:p>
            <a:pPr>
              <a:spcBef>
                <a:spcPct val="35000"/>
              </a:spcBef>
            </a:pPr>
            <a:r>
              <a:rPr lang="en-US" sz="2400">
                <a:solidFill>
                  <a:srgbClr val="660033"/>
                </a:solidFill>
              </a:rPr>
              <a:t>Observation of demonstration w/explanation</a:t>
            </a:r>
          </a:p>
          <a:p>
            <a:pPr>
              <a:spcBef>
                <a:spcPct val="35000"/>
              </a:spcBef>
            </a:pPr>
            <a:r>
              <a:rPr lang="en-US" sz="2400">
                <a:solidFill>
                  <a:srgbClr val="660033"/>
                </a:solidFill>
              </a:rPr>
              <a:t>Prediction prior to demo with a conceptest</a:t>
            </a:r>
          </a:p>
          <a:p>
            <a:pPr>
              <a:spcBef>
                <a:spcPct val="35000"/>
              </a:spcBef>
            </a:pPr>
            <a:r>
              <a:rPr lang="en-US" sz="2400">
                <a:solidFill>
                  <a:srgbClr val="660033"/>
                </a:solidFill>
              </a:rPr>
              <a:t>Prediction prior to demonstration using discussion &amp; a later conceptest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4413" y="2819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</a:rPr>
              <a:t>% correct answers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466013" y="3276600"/>
            <a:ext cx="685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0000"/>
              </a:spcBef>
            </a:pPr>
            <a:r>
              <a:rPr lang="en-US" sz="2400" b="1">
                <a:solidFill>
                  <a:srgbClr val="3D3DB7"/>
                </a:solidFill>
              </a:rPr>
              <a:t>61</a:t>
            </a:r>
          </a:p>
          <a:p>
            <a:pPr>
              <a:spcBef>
                <a:spcPct val="40000"/>
              </a:spcBef>
            </a:pPr>
            <a:r>
              <a:rPr lang="en-US" sz="2400" b="1">
                <a:solidFill>
                  <a:srgbClr val="3D3DB7"/>
                </a:solidFill>
              </a:rPr>
              <a:t>70*</a:t>
            </a:r>
          </a:p>
          <a:p>
            <a:pPr>
              <a:spcBef>
                <a:spcPct val="40000"/>
              </a:spcBef>
            </a:pPr>
            <a:r>
              <a:rPr lang="en-US" sz="2400" b="1">
                <a:solidFill>
                  <a:srgbClr val="3D3DB7"/>
                </a:solidFill>
              </a:rPr>
              <a:t>77*</a:t>
            </a:r>
          </a:p>
          <a:p>
            <a:pPr>
              <a:spcBef>
                <a:spcPct val="60000"/>
              </a:spcBef>
            </a:pPr>
            <a:r>
              <a:rPr lang="en-US" sz="2400" b="1">
                <a:solidFill>
                  <a:srgbClr val="3D3DB7"/>
                </a:solidFill>
              </a:rPr>
              <a:t>82*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36613" y="2833688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Teaching method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71638" y="5729288"/>
            <a:ext cx="671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 = 158-297; </a:t>
            </a:r>
            <a:r>
              <a:rPr lang="en-US" b="1">
                <a:solidFill>
                  <a:srgbClr val="3D3DB7"/>
                </a:solidFill>
              </a:rPr>
              <a:t>* </a:t>
            </a:r>
            <a:r>
              <a:rPr lang="en-US" sz="1600" b="1"/>
              <a:t>= statistically significant result vs. no demonstration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60413" y="3810000"/>
            <a:ext cx="8229600" cy="1752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7085013" y="6477000"/>
            <a:ext cx="281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Slide from David Steer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4213" y="2362200"/>
            <a:ext cx="5046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</a:pPr>
            <a:endParaRPr lang="en-US" sz="2800">
              <a:solidFill>
                <a:srgbClr val="660033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5613" y="822325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Interactive Lecture Techniques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684213" y="19050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/>
              <a:t>Think-pair-share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 err="1"/>
              <a:t>ConcepTests</a:t>
            </a:r>
            <a:endParaRPr lang="en-US" sz="2400" dirty="0"/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 smtClean="0"/>
              <a:t>Demonstrations</a:t>
            </a:r>
            <a:r>
              <a:rPr lang="en-US" sz="2400" dirty="0"/>
              <a:t>, predictive demonstrations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 smtClean="0"/>
              <a:t>One-minute papers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000" dirty="0" smtClean="0"/>
              <a:t>Muddiest point, most important point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 smtClean="0"/>
              <a:t>Wall </a:t>
            </a:r>
            <a:r>
              <a:rPr lang="en-US" sz="2400" dirty="0"/>
              <a:t>walk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/>
              <a:t>Small group work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000" dirty="0"/>
              <a:t>Discussions, gallery walks, jigsaws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/>
              <a:t>Lecture tutorials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 dirty="0"/>
              <a:t>Other</a:t>
            </a: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6932613" y="5638800"/>
            <a:ext cx="2439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CC"/>
                </a:solidFill>
              </a:rPr>
              <a:t>Fill your toolbox!</a:t>
            </a:r>
          </a:p>
        </p:txBody>
      </p:sp>
      <p:pic>
        <p:nvPicPr>
          <p:cNvPr id="22534" name="Picture 15" descr="MCIN01041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417888"/>
            <a:ext cx="22098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4213" y="190500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/>
              <a:t>Instructor asks a question related to an image, graph, or prediction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/>
              <a:t>Students think (write, calculate) a response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5613" y="830263"/>
            <a:ext cx="4419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Think-Pair-Share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684213" y="3886200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/>
              <a:t>In pairs (or small groups), students discuss their responses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/>
              <a:t>Solicit pair or group response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/>
              <a:t>Instructor can use to guide instruction</a:t>
            </a:r>
          </a:p>
        </p:txBody>
      </p:sp>
      <p:pic>
        <p:nvPicPr>
          <p:cNvPr id="23557" name="Picture 4" descr="CapeCormorantF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4650" y="914400"/>
            <a:ext cx="42989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412" y="4038600"/>
            <a:ext cx="3811587" cy="220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5408613" y="62674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Satellite measurements of ozone concentration above Antarctica, 1979-1992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4213" y="2362200"/>
            <a:ext cx="5046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</a:pPr>
            <a:endParaRPr lang="en-US" sz="2800">
              <a:solidFill>
                <a:srgbClr val="660033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4213" y="6172200"/>
            <a:ext cx="861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lnSpc>
                <a:spcPct val="90000"/>
              </a:lnSpc>
            </a:pPr>
            <a:r>
              <a:rPr lang="en-US" sz="1400">
                <a:cs typeface="Courier New" pitchFamily="-112" charset="0"/>
              </a:rPr>
              <a:t>McConnell, D.A., Steer, D.N., &amp; Owens, K., 2003, Journal of Geoscience Education, v. 51, #2, p. 174-183.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70013" y="601663"/>
            <a:ext cx="7696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Conceptests</a:t>
            </a:r>
            <a:endParaRPr lang="en-US" sz="4400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9413" y="1447800"/>
            <a:ext cx="480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  <a:buClr>
                <a:srgbClr val="008000"/>
              </a:buClr>
              <a:buSzPct val="80000"/>
            </a:pPr>
            <a:r>
              <a:rPr lang="en-US" sz="2800" b="1">
                <a:solidFill>
                  <a:srgbClr val="008000"/>
                </a:solidFill>
              </a:rPr>
              <a:t>Multiple choice questions embedded in the lecture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4213" y="2514600"/>
            <a:ext cx="556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Focus attention on key concepts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Frequently include peer instruction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Formative exercises during class used to assess student </a:t>
            </a:r>
            <a:r>
              <a:rPr lang="en-US" sz="2800" u="sng"/>
              <a:t>understanding and progress</a:t>
            </a:r>
            <a:endParaRPr lang="en-US" sz="2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57363" y="5835650"/>
            <a:ext cx="5916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660033"/>
                </a:solidFill>
              </a:rPr>
              <a:t>http://serc.carleton.edu/sp/library/interactive/conctest.html</a:t>
            </a:r>
          </a:p>
        </p:txBody>
      </p:sp>
      <p:pic>
        <p:nvPicPr>
          <p:cNvPr id="24584" name="Picture 8" descr="ans_graphwe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8213" y="1447800"/>
            <a:ext cx="35814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323013" y="3581400"/>
            <a:ext cx="335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Frequently used with an electronic Personal Response System (PRS) “clicker”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7085013" y="6477000"/>
            <a:ext cx="281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Slide from David Steer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4" y="762008"/>
            <a:ext cx="8680450" cy="6953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Conceptests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: An Example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5500" y="1644650"/>
            <a:ext cx="8004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solidFill>
                  <a:srgbClr val="660033"/>
                </a:solidFill>
              </a:rPr>
              <a:t>In what order were the layers formed (from oldest to youngest)? </a:t>
            </a:r>
          </a:p>
        </p:txBody>
      </p:sp>
      <p:pic>
        <p:nvPicPr>
          <p:cNvPr id="25604" name="Picture 4" descr="tilted2aUS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13" y="2438400"/>
            <a:ext cx="47180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89013" y="2817813"/>
            <a:ext cx="19097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 eaLnBrk="1" hangingPunct="1">
              <a:spcBef>
                <a:spcPct val="40000"/>
              </a:spcBef>
              <a:buClr>
                <a:srgbClr val="0000FF"/>
              </a:buClr>
              <a:buSzPct val="120000"/>
              <a:buFontTx/>
              <a:buAutoNum type="alphaUcPeriod"/>
            </a:pPr>
            <a:r>
              <a:rPr lang="en-US" sz="2400">
                <a:solidFill>
                  <a:srgbClr val="660033"/>
                </a:solidFill>
              </a:rPr>
              <a:t>C,D,B,A</a:t>
            </a:r>
          </a:p>
          <a:p>
            <a:pPr marL="457200" indent="-457200" eaLnBrk="1" hangingPunct="1">
              <a:spcBef>
                <a:spcPct val="40000"/>
              </a:spcBef>
              <a:buClr>
                <a:srgbClr val="0000FF"/>
              </a:buClr>
              <a:buSzPct val="120000"/>
              <a:buFontTx/>
              <a:buAutoNum type="alphaUcPeriod"/>
            </a:pPr>
            <a:r>
              <a:rPr lang="en-US" sz="2400">
                <a:solidFill>
                  <a:srgbClr val="660033"/>
                </a:solidFill>
              </a:rPr>
              <a:t>C,B,D,A  </a:t>
            </a:r>
          </a:p>
          <a:p>
            <a:pPr marL="457200" indent="-457200" eaLnBrk="1" hangingPunct="1">
              <a:spcBef>
                <a:spcPct val="40000"/>
              </a:spcBef>
              <a:buClr>
                <a:srgbClr val="0000FF"/>
              </a:buClr>
              <a:buSzPct val="120000"/>
              <a:buFontTx/>
              <a:buAutoNum type="alphaUcPeriod"/>
            </a:pPr>
            <a:r>
              <a:rPr lang="en-US" sz="2400">
                <a:solidFill>
                  <a:srgbClr val="660033"/>
                </a:solidFill>
              </a:rPr>
              <a:t>B,C,D,A</a:t>
            </a:r>
          </a:p>
          <a:p>
            <a:pPr marL="457200" indent="-457200" eaLnBrk="1" hangingPunct="1">
              <a:spcBef>
                <a:spcPct val="40000"/>
              </a:spcBef>
              <a:buClr>
                <a:srgbClr val="0000FF"/>
              </a:buClr>
              <a:buSzPct val="120000"/>
              <a:buFontTx/>
              <a:buAutoNum type="alphaUcPeriod"/>
            </a:pPr>
            <a:r>
              <a:rPr lang="en-US" sz="2400">
                <a:solidFill>
                  <a:srgbClr val="660033"/>
                </a:solidFill>
              </a:rPr>
              <a:t>B,C,D,A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08413" y="5715000"/>
            <a:ext cx="174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Conceptest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84275" y="6172200"/>
            <a:ext cx="7026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-112" charset="0"/>
                <a:hlinkClick r:id="rId3"/>
              </a:rPr>
              <a:t>http://serc.carleton.edu/introgeo/interactive/conctest.html</a:t>
            </a:r>
            <a:r>
              <a:rPr lang="en-US" b="1">
                <a:latin typeface="Comic Sans MS" pitchFamily="-112" charset="0"/>
              </a:rPr>
              <a:t> </a:t>
            </a:r>
          </a:p>
        </p:txBody>
      </p:sp>
      <p:sp>
        <p:nvSpPr>
          <p:cNvPr id="710664" name="Oval 8"/>
          <p:cNvSpPr>
            <a:spLocks noChangeArrowheads="1"/>
          </p:cNvSpPr>
          <p:nvPr/>
        </p:nvSpPr>
        <p:spPr bwMode="auto">
          <a:xfrm>
            <a:off x="912813" y="27432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7391400" y="6477000"/>
            <a:ext cx="281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Slide from David Steer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600200"/>
            <a:ext cx="84169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2" charset="2"/>
              <a:buChar char="§"/>
            </a:pPr>
            <a:endParaRPr lang="en-US" sz="2800" smtClean="0">
              <a:latin typeface="Arial Unicode MS" pitchFamily="34" charset="-128"/>
            </a:endParaRPr>
          </a:p>
        </p:txBody>
      </p:sp>
      <p:pic>
        <p:nvPicPr>
          <p:cNvPr id="26627" name="Picture 4" descr="conc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228600"/>
            <a:ext cx="70675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0413" y="228600"/>
            <a:ext cx="7773987" cy="4000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omic Sans MS" pitchFamily="-112" charset="0"/>
                <a:hlinkClick r:id="rId3"/>
              </a:rPr>
              <a:t>http://serc.carleton.edu/introgeo/interactive/conctest.html</a:t>
            </a:r>
            <a:r>
              <a:rPr lang="en-US" sz="2000" b="1" kern="0" dirty="0">
                <a:solidFill>
                  <a:sysClr val="windowText" lastClr="000000"/>
                </a:solidFill>
                <a:latin typeface="Comic Sans MS" pitchFamily="-11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8328</TotalTime>
  <Words>860</Words>
  <Application>Microsoft Office PowerPoint</Application>
  <PresentationFormat>Custom</PresentationFormat>
  <Paragraphs>161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Flow</vt:lpstr>
      <vt:lpstr>Blank Presentation</vt:lpstr>
      <vt:lpstr>Default Design</vt:lpstr>
      <vt:lpstr>Developing Interactive Lectures</vt:lpstr>
      <vt:lpstr>Slide 2</vt:lpstr>
      <vt:lpstr>Slide 3</vt:lpstr>
      <vt:lpstr>Slide 4</vt:lpstr>
      <vt:lpstr>Slide 5</vt:lpstr>
      <vt:lpstr>Slide 6</vt:lpstr>
      <vt:lpstr>Slide 7</vt:lpstr>
      <vt:lpstr>Conceptests: An Example</vt:lpstr>
      <vt:lpstr>Slide 9</vt:lpstr>
      <vt:lpstr>Slide 10</vt:lpstr>
      <vt:lpstr>“One-minute” papers</vt:lpstr>
      <vt:lpstr>Slide 12</vt:lpstr>
      <vt:lpstr>Slide 13</vt:lpstr>
      <vt:lpstr>Slide 14</vt:lpstr>
      <vt:lpstr>Slide 15</vt:lpstr>
      <vt:lpstr>Slide 16</vt:lpstr>
      <vt:lpstr>It’s Your Turn</vt:lpstr>
      <vt:lpstr>Interactive Lectures and  the Affective Domain</vt:lpstr>
      <vt:lpstr>Slide 19</vt:lpstr>
      <vt:lpstr>More about the Affective Domain</vt:lpstr>
      <vt:lpstr>Interactive Lectures</vt:lpstr>
      <vt:lpstr>Slide 22</vt:lpstr>
    </vt:vector>
  </TitlesOfParts>
  <Company>The University of Akron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Interactive_Lectures</dc:title>
  <dc:subject>Cutting Edge 09 Career</dc:subject>
  <dc:creator>Steer_Cordero</dc:creator>
  <cp:lastModifiedBy>rhmacd</cp:lastModifiedBy>
  <cp:revision>311</cp:revision>
  <cp:lastPrinted>2001-10-26T20:39:49Z</cp:lastPrinted>
  <dcterms:created xsi:type="dcterms:W3CDTF">2009-07-01T22:03:56Z</dcterms:created>
  <dcterms:modified xsi:type="dcterms:W3CDTF">2010-07-27T04:38:28Z</dcterms:modified>
</cp:coreProperties>
</file>