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AA"/>
    <a:srgbClr val="BE6003"/>
    <a:srgbClr val="2F1800"/>
    <a:srgbClr val="F1A429"/>
    <a:srgbClr val="B20202"/>
    <a:srgbClr val="910318"/>
    <a:srgbClr val="380404"/>
    <a:srgbClr val="383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6137" autoAdjust="0"/>
  </p:normalViewPr>
  <p:slideViewPr>
    <p:cSldViewPr showGuides="1">
      <p:cViewPr>
        <p:scale>
          <a:sx n="95" d="100"/>
          <a:sy n="95" d="100"/>
        </p:scale>
        <p:origin x="-109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1C20318-29D3-4987-92E1-FD33305176FC}" type="datetimeFigureOut">
              <a:rPr lang="en-US" smtClean="0"/>
              <a:pPr/>
              <a:t>3/27/13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56B3D6A-872F-4523-B842-CB447B797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5E754FB-629F-44EF-B4F6-7DB61506280D}" type="datetimeFigureOut">
              <a:rPr lang="en-US"/>
              <a:pPr>
                <a:defRPr/>
              </a:pPr>
              <a:t>3/27/13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E119EF85-865C-4621-91E6-E3C0F2B54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94989-1C32-E143-9D74-A3477EB6908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52564D-B7A9-C340-8A95-E20E87F5A07F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75FF10-9C27-AF4A-9001-1256AF76E4F6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25E3D0-E851-9545-9CF9-406926B5FFDE}" type="slidenum">
              <a:rPr lang="en-US" sz="1200">
                <a:latin typeface="Times New Roman" charset="0"/>
              </a:rPr>
              <a:pPr/>
              <a:t>13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775D61-44BB-504D-982F-08932792BDB9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9FA975-045E-DC42-B989-4C7134C5000D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11967-2889-674F-A0C6-1972B6C009F2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B402A4-7458-0742-9E4A-A432CB3EBD1B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390F9E-A98E-2C4A-BB0F-990BCC6842D3}" type="slidenum">
              <a:rPr lang="en-US" sz="1200">
                <a:latin typeface="Times New Roman" charset="0"/>
              </a:rPr>
              <a:pPr/>
              <a:t>18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EC9AD0-107F-E046-B4A5-745D5995A405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8B2D8F-C8A9-8D40-857F-29F283E5C30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52B3CD-74F3-AF44-8E6A-4FB1A60D10EB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E3B81E-8498-6C43-AB49-3EB31E042966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B18DDE-5CF9-8E45-953C-95F69BBAF1C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5983E4-5194-FE49-A854-DF538C53340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04E82E-F3AF-8D44-BDAE-0C4EC12F2A7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61933F-8FE8-4B4B-98E5-A983752F6F3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63C961-40CF-DD44-9BDC-1D316FBC3793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4167" y="696277"/>
            <a:ext cx="46550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6629400" cy="16954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3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304800"/>
            <a:ext cx="1695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933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5625" y="1552575"/>
            <a:ext cx="3836988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5013" y="1552575"/>
            <a:ext cx="3836987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5013" y="3860800"/>
            <a:ext cx="3836987" cy="215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9DF8CD-2E60-5941-AC12-8BED6381C8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57A14D-AD2A-174F-8EAE-0DFC8A51ED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88" y="4419600"/>
            <a:ext cx="6324600" cy="14478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887" y="2906713"/>
            <a:ext cx="6361113" cy="15128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6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5532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2880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46856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1200" y="1828800"/>
            <a:ext cx="3048000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1200" y="2411039"/>
            <a:ext cx="3048000" cy="4019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97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7" y="503237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503237"/>
            <a:ext cx="3200400" cy="5897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9487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69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440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06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781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78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" descr="PowerPoint graphic 2012-1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52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latin typeface="+mj-lt"/>
          <a:ea typeface="ＭＳ Ｐゴシック" pitchFamily="34" charset="-128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3200">
          <a:solidFill>
            <a:srgbClr val="0017AA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800">
          <a:solidFill>
            <a:srgbClr val="BE6003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400">
          <a:solidFill>
            <a:srgbClr val="2F1800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"/>
            <a:ext cx="6858000" cy="4038600"/>
          </a:xfrm>
        </p:spPr>
        <p:txBody>
          <a:bodyPr/>
          <a:lstStyle/>
          <a:p>
            <a:r>
              <a:rPr lang="en-US" sz="4000" b="1">
                <a:latin typeface="Arial" charset="0"/>
                <a:ea typeface="ＭＳ Ｐゴシック" charset="0"/>
                <a:cs typeface="ＭＳ Ｐゴシック" charset="0"/>
              </a:rPr>
              <a:t>Concept Sketches</a:t>
            </a:r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Using Student- and Instructor-Generated Concept Sketches for Learning, Teaching, and Assessment in the Geosciences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572000"/>
            <a:ext cx="3276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600459"/>
                </a:solidFill>
              </a:rPr>
              <a:t> </a:t>
            </a:r>
            <a:r>
              <a:rPr lang="en-US" sz="2400" kern="1200" dirty="0" smtClean="0"/>
              <a:t>Stephen J. Reynolds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kern="1200" dirty="0" smtClean="0"/>
              <a:t>Julia K. Johnson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700" kern="12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100" kern="1200" dirty="0" smtClean="0"/>
              <a:t>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61898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Examples of Student Concept Sketches</a:t>
            </a:r>
          </a:p>
        </p:txBody>
      </p:sp>
      <p:pic>
        <p:nvPicPr>
          <p:cNvPr id="13315" name="Picture 9" descr="EG_ocean-ocean_PPTsl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990600"/>
            <a:ext cx="6694488" cy="5683250"/>
          </a:xfrm>
          <a:ln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955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s-Steve\_GLG101\Exams\student_concept_sketch_answers\volcano_concept_sket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573405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26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s-Steve\_GLG101\Exams\student_concept_sketch_answers\student_CS_hot_spot1_lv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93675"/>
            <a:ext cx="7177087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6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5240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Example of Poorly Done Concept Sketch</a:t>
            </a:r>
          </a:p>
        </p:txBody>
      </p:sp>
      <p:pic>
        <p:nvPicPr>
          <p:cNvPr id="16387" name="Picture 5" descr="\\NAS-6\backup6\SJR_misc_files\cutting_edge_webinar\not_so_great_sketch_levels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130300"/>
            <a:ext cx="70262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175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NAS-6\backup6\SJR_misc_files\cutting_edge_webinar\Transgr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"/>
          <a:stretch>
            <a:fillRect/>
          </a:stretch>
        </p:blipFill>
        <p:spPr bwMode="auto">
          <a:xfrm>
            <a:off x="1587500" y="228600"/>
            <a:ext cx="48895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2590800" cy="38100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Example of Online Student Concept Sketch</a:t>
            </a:r>
          </a:p>
        </p:txBody>
      </p:sp>
    </p:spTree>
    <p:extLst>
      <p:ext uri="{BB962C8B-B14F-4D97-AF65-F5344CB8AC3E}">
        <p14:creationId xmlns:p14="http://schemas.microsoft.com/office/powerpoint/2010/main" val="3819112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543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990600"/>
          </a:xfrm>
        </p:spPr>
        <p:txBody>
          <a:bodyPr/>
          <a:lstStyle/>
          <a:p>
            <a:pPr algn="ctr" eaLnBrk="1" hangingPunct="1"/>
            <a:r>
              <a:rPr lang="en-US" sz="2800" b="1">
                <a:latin typeface="Arial" charset="0"/>
                <a:ea typeface="ＭＳ Ｐゴシック" charset="0"/>
                <a:cs typeface="ＭＳ Ｐゴシック" charset="0"/>
              </a:rPr>
              <a:t>Example of Upper-division Student Concept Sketch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2654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0675"/>
            <a:ext cx="7620000" cy="1050925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Discussion about Using Concept Sketches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46238"/>
            <a:ext cx="7467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>
                <a:latin typeface="Arial" charset="0"/>
                <a:ea typeface="ＭＳ Ｐゴシック" charset="0"/>
                <a:cs typeface="ＭＳ Ｐゴシック" charset="0"/>
              </a:rPr>
              <a:t>Take 2 to 3 minutes to jot down some notes about how you currently use or might use concept sketches</a:t>
            </a:r>
          </a:p>
          <a:p>
            <a:pPr eaLnBrk="1" hangingPunct="1">
              <a:lnSpc>
                <a:spcPct val="90000"/>
              </a:lnSpc>
            </a:pPr>
            <a:endParaRPr lang="en-US" sz="29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900">
                <a:latin typeface="Arial" charset="0"/>
                <a:ea typeface="ＭＳ Ｐゴシック" charset="0"/>
                <a:cs typeface="ＭＳ Ｐゴシック" charset="0"/>
              </a:rPr>
              <a:t>Enter an idea, question, or concern into the chat window or raise your electronic hand for a verbal discussion</a:t>
            </a:r>
          </a:p>
        </p:txBody>
      </p:sp>
    </p:spTree>
    <p:extLst>
      <p:ext uri="{BB962C8B-B14F-4D97-AF65-F5344CB8AC3E}">
        <p14:creationId xmlns:p14="http://schemas.microsoft.com/office/powerpoint/2010/main" val="3551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Role of Exam Type on Performance</a:t>
            </a:r>
          </a:p>
        </p:txBody>
      </p:sp>
      <p:pic>
        <p:nvPicPr>
          <p:cNvPr id="20483" name="Picture 2" descr="D:\Docs-Steve\101_Redesign\Excel_for_GSA\mult_choice_2008-2009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600200"/>
            <a:ext cx="750411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95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Role of Exam Type on Learning</a:t>
            </a:r>
          </a:p>
        </p:txBody>
      </p:sp>
      <p:pic>
        <p:nvPicPr>
          <p:cNvPr id="21507" name="Picture 3" descr="D:\Docs-Steve\101_Redesign\Excel_for_GSA\concept_sketches_2008vs2009_combo_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6675"/>
            <a:ext cx="74676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2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0675"/>
            <a:ext cx="7620000" cy="1050925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Some 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46238"/>
            <a:ext cx="74676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Johnson, J.K., and Reynolds, S.J., 2005, Concept sketches – Using student- and instructor-generated annotated sketches for learning, teaching, and assessment in geology courses:  JGE, v. 53, p. 85-95.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Reusser, L.J., Corbett, L.B., and Bierman, P.R., 2012, Incorporating concept sketching into teaching undergraduate geomorphology: JGE, v. 60, p. 3-9.</a:t>
            </a:r>
            <a:endParaRPr lang="en-US" sz="29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oncept_sketch_divergent_label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54050"/>
            <a:ext cx="8751888" cy="5699125"/>
          </a:xfrm>
          <a:noFill/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pPr algn="ctr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What Is a Concept Sketch?</a:t>
            </a:r>
          </a:p>
        </p:txBody>
      </p:sp>
    </p:spTree>
    <p:extLst>
      <p:ext uri="{BB962C8B-B14F-4D97-AF65-F5344CB8AC3E}">
        <p14:creationId xmlns:p14="http://schemas.microsoft.com/office/powerpoint/2010/main" val="398517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s-Steve\_GLG101\Exams\student_concept_sketch_answers\student_CS_eq1_l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90550"/>
            <a:ext cx="72866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3429000" cy="1143000"/>
          </a:xfrm>
        </p:spPr>
        <p:txBody>
          <a:bodyPr/>
          <a:lstStyle/>
          <a:p>
            <a:pPr algn="l"/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Student-generated </a:t>
            </a:r>
            <a:b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Concept Sketch</a:t>
            </a:r>
          </a:p>
        </p:txBody>
      </p:sp>
    </p:spTree>
    <p:extLst>
      <p:ext uri="{BB962C8B-B14F-4D97-AF65-F5344CB8AC3E}">
        <p14:creationId xmlns:p14="http://schemas.microsoft.com/office/powerpoint/2010/main" val="3303790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371600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Concept Sketches Are Consistent with Cognitive Research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5029200"/>
            <a:ext cx="7315200" cy="1600200"/>
          </a:xfrm>
        </p:spPr>
        <p:txBody>
          <a:bodyPr/>
          <a:lstStyle/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We have two processing systems, each with limited working memory</a:t>
            </a:r>
          </a:p>
          <a:p>
            <a:pPr eaLnBrk="1" hangingPunct="1"/>
            <a:r>
              <a:rPr lang="en-US" sz="2600">
                <a:latin typeface="Arial" charset="0"/>
                <a:ea typeface="ＭＳ Ｐゴシック" charset="0"/>
                <a:cs typeface="ＭＳ Ｐゴシック" charset="0"/>
              </a:rPr>
              <a:t>We use capacity to reconcile images &amp; words</a:t>
            </a:r>
          </a:p>
        </p:txBody>
      </p:sp>
      <p:pic>
        <p:nvPicPr>
          <p:cNvPr id="7172" name="Picture 4" descr="0001_preface_steves_girl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618331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54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mayer_contiguity_separ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8" y="76200"/>
            <a:ext cx="4867275" cy="3581400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143000"/>
          </a:xfrm>
        </p:spPr>
        <p:txBody>
          <a:bodyPr/>
          <a:lstStyle/>
          <a:p>
            <a:pPr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Research Support for Figure-</a:t>
            </a:r>
            <a:b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Text Integration</a:t>
            </a:r>
          </a:p>
        </p:txBody>
      </p:sp>
      <p:pic>
        <p:nvPicPr>
          <p:cNvPr id="8196" name="Picture 10" descr="mayer_contiguity_integrat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3581400"/>
            <a:ext cx="5030787" cy="3294063"/>
          </a:xfrm>
          <a:noFill/>
        </p:spPr>
      </p:pic>
      <p:pic>
        <p:nvPicPr>
          <p:cNvPr id="8197" name="Picture 12" descr="mayer_contiguity_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886200"/>
            <a:ext cx="38671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5181600" y="1219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spcBef>
                <a:spcPct val="20000"/>
              </a:spcBef>
              <a:spcAft>
                <a:spcPct val="20000"/>
              </a:spcAft>
              <a:buClr>
                <a:srgbClr val="F1A42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700" dirty="0">
                <a:solidFill>
                  <a:srgbClr val="0017AA"/>
                </a:solidFill>
                <a:latin typeface="+mn-lt"/>
                <a:ea typeface="+mn-ea"/>
                <a:cs typeface="+mn-cs"/>
              </a:rPr>
              <a:t>Two situations: students using integrated text and figures retained more and were better at applying knowledge</a:t>
            </a:r>
          </a:p>
          <a:p>
            <a:pPr marL="285750" indent="-285750">
              <a:spcBef>
                <a:spcPct val="20000"/>
              </a:spcBef>
              <a:spcAft>
                <a:spcPct val="20000"/>
              </a:spcAft>
              <a:buClr>
                <a:srgbClr val="2EFFEC"/>
              </a:buClr>
              <a:buSzPct val="75000"/>
              <a:buFont typeface="Monotype Sorts"/>
              <a:buChar char="u"/>
              <a:defRPr/>
            </a:pPr>
            <a:endParaRPr lang="en-US" b="1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99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"/>
          <p:cNvGrpSpPr>
            <a:grpSpLocks/>
          </p:cNvGrpSpPr>
          <p:nvPr/>
        </p:nvGrpSpPr>
        <p:grpSpPr bwMode="auto">
          <a:xfrm>
            <a:off x="76200" y="833438"/>
            <a:ext cx="9067800" cy="4195762"/>
            <a:chOff x="52388" y="1223963"/>
            <a:chExt cx="9047162" cy="4186237"/>
          </a:xfrm>
        </p:grpSpPr>
        <p:pic>
          <p:nvPicPr>
            <p:cNvPr id="9221" name="Picture 4" descr="48_int_rockslide_0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3538538"/>
              <a:ext cx="2989262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5" descr="48_int_rockslide_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1223963"/>
              <a:ext cx="2989262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48_int_rockslide_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1223963"/>
              <a:ext cx="298926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48_int_rockslide_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1223963"/>
              <a:ext cx="2989262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48_int_rockslide_0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3538538"/>
              <a:ext cx="2989262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48_int_rockslide_0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100" y="3538538"/>
              <a:ext cx="298926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400" b="1">
                <a:latin typeface="Arial" charset="0"/>
                <a:ea typeface="ＭＳ Ｐゴシック" charset="0"/>
                <a:cs typeface="ＭＳ Ｐゴシック" charset="0"/>
              </a:rPr>
              <a:t>Eye-Tracking Studies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676400" y="5029200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342900" indent="-342900" eaLnBrk="1" hangingPunct="1">
              <a:spcBef>
                <a:spcPct val="20000"/>
              </a:spcBef>
              <a:buClr>
                <a:srgbClr val="F1A429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0017AA"/>
                </a:solidFill>
                <a:latin typeface="+mn-lt"/>
                <a:ea typeface="+mn-ea"/>
                <a:cs typeface="+mn-cs"/>
              </a:rPr>
              <a:t>Student learning correlates with how often they examine associated figures (make it easy and model this approach)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1A429"/>
              </a:buClr>
              <a:buFont typeface="Wingdings" pitchFamily="2" charset="2"/>
              <a:buChar char="v"/>
              <a:defRPr/>
            </a:pPr>
            <a:r>
              <a:rPr lang="en-US" kern="0" dirty="0">
                <a:solidFill>
                  <a:srgbClr val="0017AA"/>
                </a:solidFill>
                <a:latin typeface="+mn-lt"/>
                <a:ea typeface="+mn-ea"/>
                <a:cs typeface="+mn-cs"/>
              </a:rPr>
              <a:t>Concept sketches encourage this behavior</a:t>
            </a:r>
          </a:p>
        </p:txBody>
      </p:sp>
    </p:spTree>
    <p:extLst>
      <p:ext uri="{BB962C8B-B14F-4D97-AF65-F5344CB8AC3E}">
        <p14:creationId xmlns:p14="http://schemas.microsoft.com/office/powerpoint/2010/main" val="11439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4478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Using Concept Sketches </a:t>
            </a:r>
            <a:b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for Learning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391400" cy="4495800"/>
          </a:xfrm>
        </p:spPr>
        <p:txBody>
          <a:bodyPr/>
          <a:lstStyle/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Instructor-generated concept sketches on the fly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Students observe, draw, and explain the geologic system to one another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Students draw at start of topic to assess prior knowledge and identify misconceptions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Students do concept sketches on field trips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Students use for in-class presentations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Summary of readings/journal article</a:t>
            </a:r>
          </a:p>
          <a:p>
            <a:pPr lvl="1"/>
            <a:endParaRPr lang="en-US" sz="24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705600" cy="1905000"/>
          </a:xfrm>
        </p:spPr>
        <p:txBody>
          <a:bodyPr/>
          <a:lstStyle/>
          <a:p>
            <a:pPr algn="ctr"/>
            <a:r>
              <a:rPr lang="en-US" sz="3400" b="1" dirty="0">
                <a:latin typeface="Arial" charset="0"/>
                <a:ea typeface="ＭＳ Ｐゴシック" charset="0"/>
                <a:cs typeface="ＭＳ Ｐゴシック" charset="0"/>
              </a:rPr>
              <a:t>Using Concept Sketches For Assessment: Use a What-to-Know List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>
            <a:fillRect/>
          </a:stretch>
        </p:blipFill>
        <p:spPr>
          <a:xfrm>
            <a:off x="152400" y="2195513"/>
            <a:ext cx="8751888" cy="3824287"/>
          </a:xfrm>
          <a:noFill/>
        </p:spPr>
      </p:pic>
    </p:spTree>
    <p:extLst>
      <p:ext uri="{BB962C8B-B14F-4D97-AF65-F5344CB8AC3E}">
        <p14:creationId xmlns:p14="http://schemas.microsoft.com/office/powerpoint/2010/main" val="10135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4478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Using Concept Sketches for Assessment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391400" cy="4495800"/>
          </a:xfrm>
        </p:spPr>
        <p:txBody>
          <a:bodyPr/>
          <a:lstStyle/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In-class exams, based on What-to-Know List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Preprinted like a normal exam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Pass out colored paper and project two questions on screen (no photocopying costs!)</a:t>
            </a:r>
          </a:p>
          <a:p>
            <a:pPr lvl="1"/>
            <a:r>
              <a:rPr lang="en-US" sz="2300">
                <a:latin typeface="Arial" charset="0"/>
                <a:ea typeface="ＭＳ Ｐゴシック" charset="0"/>
              </a:rPr>
              <a:t>Student gets choice or not about which to do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Online class – submission of scanned copy</a:t>
            </a: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Homework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700">
                <a:latin typeface="Arial" charset="0"/>
                <a:ea typeface="ＭＳ Ｐゴシック" charset="0"/>
                <a:cs typeface="ＭＳ Ｐゴシック" charset="0"/>
              </a:rPr>
              <a:t>Concept sketch as final product for a class project</a:t>
            </a:r>
          </a:p>
          <a:p>
            <a:pPr lvl="1"/>
            <a:endParaRPr lang="en-US" sz="24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1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9242AC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C379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9852</TotalTime>
  <Words>426</Words>
  <Application>Microsoft Macintosh PowerPoint</Application>
  <PresentationFormat>On-screen Show (4:3)</PresentationFormat>
  <Paragraphs>63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Concept Sketches  Using Student- and Instructor-Generated Concept Sketches for Learning, Teaching, and Assessment in the Geosciences</vt:lpstr>
      <vt:lpstr>What Is a Concept Sketch?</vt:lpstr>
      <vt:lpstr>Student-generated  Concept Sketch</vt:lpstr>
      <vt:lpstr>Concept Sketches Are Consistent with Cognitive Research</vt:lpstr>
      <vt:lpstr>Research Support for Figure- Text Integration</vt:lpstr>
      <vt:lpstr>Eye-Tracking Studies</vt:lpstr>
      <vt:lpstr>Using Concept Sketches  for Learning</vt:lpstr>
      <vt:lpstr>Using Concept Sketches For Assessment: Use a What-to-Know List</vt:lpstr>
      <vt:lpstr>Using Concept Sketches for Assessment</vt:lpstr>
      <vt:lpstr>Examples of Student Concept Sketches</vt:lpstr>
      <vt:lpstr>PowerPoint Presentation</vt:lpstr>
      <vt:lpstr>PowerPoint Presentation</vt:lpstr>
      <vt:lpstr>Example of Poorly Done Concept Sketch</vt:lpstr>
      <vt:lpstr>Example of Online Student Concept Sketch</vt:lpstr>
      <vt:lpstr>Example of Upper-division Student Concept Sketch for Presentation</vt:lpstr>
      <vt:lpstr>Discussion about Using Concept Sketches</vt:lpstr>
      <vt:lpstr>Role of Exam Type on Performance</vt:lpstr>
      <vt:lpstr>Role of Exam Type on Learning</vt:lpstr>
      <vt:lpstr>Some References</vt:lpstr>
    </vt:vector>
  </TitlesOfParts>
  <Company>Barbara Tewksbury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Bruckner</dc:creator>
  <cp:lastModifiedBy>Molly</cp:lastModifiedBy>
  <cp:revision>253</cp:revision>
  <cp:lastPrinted>2013-02-14T00:16:56Z</cp:lastPrinted>
  <dcterms:created xsi:type="dcterms:W3CDTF">2010-10-03T18:30:38Z</dcterms:created>
  <dcterms:modified xsi:type="dcterms:W3CDTF">2013-03-27T20:54:47Z</dcterms:modified>
</cp:coreProperties>
</file>