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9"/>
  </p:notesMasterIdLst>
  <p:sldIdLst>
    <p:sldId id="31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303" r:id="rId27"/>
    <p:sldId id="30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18" r:id="rId37"/>
    <p:sldId id="319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7AA"/>
    <a:srgbClr val="BE6003"/>
    <a:srgbClr val="2F1800"/>
    <a:srgbClr val="F1A429"/>
    <a:srgbClr val="380404"/>
    <a:srgbClr val="383A40"/>
    <a:srgbClr val="06176A"/>
    <a:srgbClr val="030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816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y%20Documents\NCSU\GSA%20Minneapolis%202011\Copy%20of%20Level%20of%20Inquiry%20-%20with%20point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y%20Documents\NCSU\GSA%20Minneapolis%202011\Copy%20of%20Level%20of%20Inquiry%20-%20with%20poin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1925216405658"/>
          <c:y val="0.0577470013509837"/>
          <c:w val="0.537411402186045"/>
          <c:h val="0.82587378122597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'NC State'!$E$96</c:f>
              <c:strCache>
                <c:ptCount val="1"/>
                <c:pt idx="0">
                  <c:v>Confirmation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'NC State'!$D$97:$D$107</c:f>
              <c:strCache>
                <c:ptCount val="11"/>
                <c:pt idx="0">
                  <c:v>Scientific Method and Density</c:v>
                </c:pt>
                <c:pt idx="1">
                  <c:v>Plate Tectonics</c:v>
                </c:pt>
                <c:pt idx="2">
                  <c:v>Minerals &amp; Ig Rocks</c:v>
                </c:pt>
                <c:pt idx="3">
                  <c:v>Sed &amp; Met Rocks</c:v>
                </c:pt>
                <c:pt idx="4">
                  <c:v>Campus FT &amp; the Rock Cycle</c:v>
                </c:pt>
                <c:pt idx="5">
                  <c:v>Weathering Field Trip</c:v>
                </c:pt>
                <c:pt idx="6">
                  <c:v>Geologic Time</c:v>
                </c:pt>
                <c:pt idx="7">
                  <c:v>Structure Field Trip</c:v>
                </c:pt>
                <c:pt idx="8">
                  <c:v>Earthquakes</c:v>
                </c:pt>
                <c:pt idx="9">
                  <c:v>Streams</c:v>
                </c:pt>
                <c:pt idx="10">
                  <c:v>Groundwater</c:v>
                </c:pt>
              </c:strCache>
            </c:strRef>
          </c:cat>
          <c:val>
            <c:numRef>
              <c:f>'NC State'!$E$97:$E$107</c:f>
              <c:numCache>
                <c:formatCode>General</c:formatCode>
                <c:ptCount val="11"/>
                <c:pt idx="0">
                  <c:v>7.894736842105253</c:v>
                </c:pt>
                <c:pt idx="1">
                  <c:v>0.0</c:v>
                </c:pt>
                <c:pt idx="2">
                  <c:v>26.66666666666667</c:v>
                </c:pt>
                <c:pt idx="3">
                  <c:v>9.0909090909091</c:v>
                </c:pt>
                <c:pt idx="4">
                  <c:v>0.0</c:v>
                </c:pt>
                <c:pt idx="5">
                  <c:v>20.0</c:v>
                </c:pt>
                <c:pt idx="6">
                  <c:v>0.0</c:v>
                </c:pt>
                <c:pt idx="7">
                  <c:v>35.55555555555556</c:v>
                </c:pt>
                <c:pt idx="8">
                  <c:v>0.0</c:v>
                </c:pt>
                <c:pt idx="9">
                  <c:v>11.76</c:v>
                </c:pt>
                <c:pt idx="10">
                  <c:v>4.649999999999998</c:v>
                </c:pt>
              </c:numCache>
            </c:numRef>
          </c:val>
        </c:ser>
        <c:ser>
          <c:idx val="1"/>
          <c:order val="1"/>
          <c:tx>
            <c:strRef>
              <c:f>'NC State'!$F$96</c:f>
              <c:strCache>
                <c:ptCount val="1"/>
                <c:pt idx="0">
                  <c:v>Structured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'NC State'!$D$97:$D$107</c:f>
              <c:strCache>
                <c:ptCount val="11"/>
                <c:pt idx="0">
                  <c:v>Scientific Method and Density</c:v>
                </c:pt>
                <c:pt idx="1">
                  <c:v>Plate Tectonics</c:v>
                </c:pt>
                <c:pt idx="2">
                  <c:v>Minerals &amp; Ig Rocks</c:v>
                </c:pt>
                <c:pt idx="3">
                  <c:v>Sed &amp; Met Rocks</c:v>
                </c:pt>
                <c:pt idx="4">
                  <c:v>Campus FT &amp; the Rock Cycle</c:v>
                </c:pt>
                <c:pt idx="5">
                  <c:v>Weathering Field Trip</c:v>
                </c:pt>
                <c:pt idx="6">
                  <c:v>Geologic Time</c:v>
                </c:pt>
                <c:pt idx="7">
                  <c:v>Structure Field Trip</c:v>
                </c:pt>
                <c:pt idx="8">
                  <c:v>Earthquakes</c:v>
                </c:pt>
                <c:pt idx="9">
                  <c:v>Streams</c:v>
                </c:pt>
                <c:pt idx="10">
                  <c:v>Groundwater</c:v>
                </c:pt>
              </c:strCache>
            </c:strRef>
          </c:cat>
          <c:val>
            <c:numRef>
              <c:f>'NC State'!$F$97:$F$107</c:f>
              <c:numCache>
                <c:formatCode>General</c:formatCode>
                <c:ptCount val="11"/>
                <c:pt idx="0">
                  <c:v>57.89473684210526</c:v>
                </c:pt>
                <c:pt idx="1">
                  <c:v>8.88888888888889</c:v>
                </c:pt>
                <c:pt idx="2">
                  <c:v>66.66666666666667</c:v>
                </c:pt>
                <c:pt idx="3">
                  <c:v>81.81818181818167</c:v>
                </c:pt>
                <c:pt idx="4">
                  <c:v>13.33333333333333</c:v>
                </c:pt>
                <c:pt idx="5">
                  <c:v>55.55555555555556</c:v>
                </c:pt>
                <c:pt idx="6">
                  <c:v>84.62</c:v>
                </c:pt>
                <c:pt idx="7">
                  <c:v>44.44444444444436</c:v>
                </c:pt>
                <c:pt idx="8">
                  <c:v>28.57</c:v>
                </c:pt>
                <c:pt idx="9">
                  <c:v>55.88</c:v>
                </c:pt>
                <c:pt idx="10">
                  <c:v>39.54</c:v>
                </c:pt>
              </c:numCache>
            </c:numRef>
          </c:val>
        </c:ser>
        <c:ser>
          <c:idx val="2"/>
          <c:order val="2"/>
          <c:tx>
            <c:strRef>
              <c:f>'NC State'!$G$96</c:f>
              <c:strCache>
                <c:ptCount val="1"/>
                <c:pt idx="0">
                  <c:v>Guided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'NC State'!$D$97:$D$107</c:f>
              <c:strCache>
                <c:ptCount val="11"/>
                <c:pt idx="0">
                  <c:v>Scientific Method and Density</c:v>
                </c:pt>
                <c:pt idx="1">
                  <c:v>Plate Tectonics</c:v>
                </c:pt>
                <c:pt idx="2">
                  <c:v>Minerals &amp; Ig Rocks</c:v>
                </c:pt>
                <c:pt idx="3">
                  <c:v>Sed &amp; Met Rocks</c:v>
                </c:pt>
                <c:pt idx="4">
                  <c:v>Campus FT &amp; the Rock Cycle</c:v>
                </c:pt>
                <c:pt idx="5">
                  <c:v>Weathering Field Trip</c:v>
                </c:pt>
                <c:pt idx="6">
                  <c:v>Geologic Time</c:v>
                </c:pt>
                <c:pt idx="7">
                  <c:v>Structure Field Trip</c:v>
                </c:pt>
                <c:pt idx="8">
                  <c:v>Earthquakes</c:v>
                </c:pt>
                <c:pt idx="9">
                  <c:v>Streams</c:v>
                </c:pt>
                <c:pt idx="10">
                  <c:v>Groundwater</c:v>
                </c:pt>
              </c:strCache>
            </c:strRef>
          </c:cat>
          <c:val>
            <c:numRef>
              <c:f>'NC State'!$G$97:$G$107</c:f>
              <c:numCache>
                <c:formatCode>General</c:formatCode>
                <c:ptCount val="11"/>
                <c:pt idx="0">
                  <c:v>18.42105263157895</c:v>
                </c:pt>
                <c:pt idx="1">
                  <c:v>91.11111111111111</c:v>
                </c:pt>
                <c:pt idx="2">
                  <c:v>6.666666666666667</c:v>
                </c:pt>
                <c:pt idx="3">
                  <c:v>9.0909090909091</c:v>
                </c:pt>
                <c:pt idx="4">
                  <c:v>77.7777777777777</c:v>
                </c:pt>
                <c:pt idx="5">
                  <c:v>24.44444444444444</c:v>
                </c:pt>
                <c:pt idx="6">
                  <c:v>15.38</c:v>
                </c:pt>
                <c:pt idx="7">
                  <c:v>20.0</c:v>
                </c:pt>
                <c:pt idx="8">
                  <c:v>57.14</c:v>
                </c:pt>
                <c:pt idx="9">
                  <c:v>32.35</c:v>
                </c:pt>
                <c:pt idx="10">
                  <c:v>20.93</c:v>
                </c:pt>
              </c:numCache>
            </c:numRef>
          </c:val>
        </c:ser>
        <c:ser>
          <c:idx val="3"/>
          <c:order val="3"/>
          <c:tx>
            <c:strRef>
              <c:f>'NC State'!$H$96</c:f>
              <c:strCache>
                <c:ptCount val="1"/>
                <c:pt idx="0">
                  <c:v>Open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'NC State'!$D$97:$D$107</c:f>
              <c:strCache>
                <c:ptCount val="11"/>
                <c:pt idx="0">
                  <c:v>Scientific Method and Density</c:v>
                </c:pt>
                <c:pt idx="1">
                  <c:v>Plate Tectonics</c:v>
                </c:pt>
                <c:pt idx="2">
                  <c:v>Minerals &amp; Ig Rocks</c:v>
                </c:pt>
                <c:pt idx="3">
                  <c:v>Sed &amp; Met Rocks</c:v>
                </c:pt>
                <c:pt idx="4">
                  <c:v>Campus FT &amp; the Rock Cycle</c:v>
                </c:pt>
                <c:pt idx="5">
                  <c:v>Weathering Field Trip</c:v>
                </c:pt>
                <c:pt idx="6">
                  <c:v>Geologic Time</c:v>
                </c:pt>
                <c:pt idx="7">
                  <c:v>Structure Field Trip</c:v>
                </c:pt>
                <c:pt idx="8">
                  <c:v>Earthquakes</c:v>
                </c:pt>
                <c:pt idx="9">
                  <c:v>Streams</c:v>
                </c:pt>
                <c:pt idx="10">
                  <c:v>Groundwater</c:v>
                </c:pt>
              </c:strCache>
            </c:strRef>
          </c:cat>
          <c:val>
            <c:numRef>
              <c:f>'NC State'!$H$97:$H$107</c:f>
              <c:numCache>
                <c:formatCode>General</c:formatCode>
                <c:ptCount val="11"/>
                <c:pt idx="0">
                  <c:v>15.78947368421052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8.88888888888889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14.29</c:v>
                </c:pt>
                <c:pt idx="9">
                  <c:v>0.0</c:v>
                </c:pt>
                <c:pt idx="10">
                  <c:v>34.88</c:v>
                </c:pt>
              </c:numCache>
            </c:numRef>
          </c:val>
        </c:ser>
        <c:ser>
          <c:idx val="4"/>
          <c:order val="4"/>
          <c:tx>
            <c:strRef>
              <c:f>'NC State'!$I$96</c:f>
              <c:strCache>
                <c:ptCount val="1"/>
                <c:pt idx="0">
                  <c:v>Authentic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'NC State'!$D$97:$D$107</c:f>
              <c:strCache>
                <c:ptCount val="11"/>
                <c:pt idx="0">
                  <c:v>Scientific Method and Density</c:v>
                </c:pt>
                <c:pt idx="1">
                  <c:v>Plate Tectonics</c:v>
                </c:pt>
                <c:pt idx="2">
                  <c:v>Minerals &amp; Ig Rocks</c:v>
                </c:pt>
                <c:pt idx="3">
                  <c:v>Sed &amp; Met Rocks</c:v>
                </c:pt>
                <c:pt idx="4">
                  <c:v>Campus FT &amp; the Rock Cycle</c:v>
                </c:pt>
                <c:pt idx="5">
                  <c:v>Weathering Field Trip</c:v>
                </c:pt>
                <c:pt idx="6">
                  <c:v>Geologic Time</c:v>
                </c:pt>
                <c:pt idx="7">
                  <c:v>Structure Field Trip</c:v>
                </c:pt>
                <c:pt idx="8">
                  <c:v>Earthquakes</c:v>
                </c:pt>
                <c:pt idx="9">
                  <c:v>Streams</c:v>
                </c:pt>
                <c:pt idx="10">
                  <c:v>Groundwater</c:v>
                </c:pt>
              </c:strCache>
            </c:strRef>
          </c:cat>
          <c:val>
            <c:numRef>
              <c:f>'NC State'!$I$97:$I$107</c:f>
              <c:numCache>
                <c:formatCode>General</c:formatCode>
                <c:ptCount val="1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06694696"/>
        <c:axId val="-2075629992"/>
      </c:barChart>
      <c:catAx>
        <c:axId val="-2106694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75629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7562999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066946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32607981784945"/>
          <c:y val="0.30689817863478"/>
          <c:w val="0.156022640557746"/>
          <c:h val="0.31990011331076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2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1925216405658"/>
          <c:y val="0.0577470013509837"/>
          <c:w val="0.537411402186045"/>
          <c:h val="0.82587378122597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'NC State'!$E$96</c:f>
              <c:strCache>
                <c:ptCount val="1"/>
                <c:pt idx="0">
                  <c:v>Confirmation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'NC State'!$D$97:$D$107</c:f>
              <c:strCache>
                <c:ptCount val="11"/>
                <c:pt idx="0">
                  <c:v>Scientific Method and Density</c:v>
                </c:pt>
                <c:pt idx="1">
                  <c:v>Plate Tectonics</c:v>
                </c:pt>
                <c:pt idx="2">
                  <c:v>Minerals &amp; Ig Rocks</c:v>
                </c:pt>
                <c:pt idx="3">
                  <c:v>Sed &amp; Met Rocks</c:v>
                </c:pt>
                <c:pt idx="4">
                  <c:v>Campus FT &amp; the Rock Cycle</c:v>
                </c:pt>
                <c:pt idx="5">
                  <c:v>Weathering Field Trip</c:v>
                </c:pt>
                <c:pt idx="6">
                  <c:v>Geologic Time</c:v>
                </c:pt>
                <c:pt idx="7">
                  <c:v>Structure Field Trip</c:v>
                </c:pt>
                <c:pt idx="8">
                  <c:v>Earthquakes</c:v>
                </c:pt>
                <c:pt idx="9">
                  <c:v>Streams</c:v>
                </c:pt>
                <c:pt idx="10">
                  <c:v>Groundwater</c:v>
                </c:pt>
              </c:strCache>
            </c:strRef>
          </c:cat>
          <c:val>
            <c:numRef>
              <c:f>'NC State'!$E$97:$E$107</c:f>
              <c:numCache>
                <c:formatCode>General</c:formatCode>
                <c:ptCount val="11"/>
                <c:pt idx="0">
                  <c:v>7.894736842105253</c:v>
                </c:pt>
                <c:pt idx="1">
                  <c:v>0.0</c:v>
                </c:pt>
                <c:pt idx="2">
                  <c:v>26.66666666666667</c:v>
                </c:pt>
                <c:pt idx="3">
                  <c:v>9.0909090909091</c:v>
                </c:pt>
                <c:pt idx="4">
                  <c:v>0.0</c:v>
                </c:pt>
                <c:pt idx="5">
                  <c:v>20.0</c:v>
                </c:pt>
                <c:pt idx="6">
                  <c:v>0.0</c:v>
                </c:pt>
                <c:pt idx="7">
                  <c:v>35.55555555555556</c:v>
                </c:pt>
                <c:pt idx="8">
                  <c:v>0.0</c:v>
                </c:pt>
                <c:pt idx="9">
                  <c:v>11.76</c:v>
                </c:pt>
                <c:pt idx="10">
                  <c:v>4.649999999999998</c:v>
                </c:pt>
              </c:numCache>
            </c:numRef>
          </c:val>
        </c:ser>
        <c:ser>
          <c:idx val="1"/>
          <c:order val="1"/>
          <c:tx>
            <c:strRef>
              <c:f>'NC State'!$F$96</c:f>
              <c:strCache>
                <c:ptCount val="1"/>
                <c:pt idx="0">
                  <c:v>Structured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'NC State'!$D$97:$D$107</c:f>
              <c:strCache>
                <c:ptCount val="11"/>
                <c:pt idx="0">
                  <c:v>Scientific Method and Density</c:v>
                </c:pt>
                <c:pt idx="1">
                  <c:v>Plate Tectonics</c:v>
                </c:pt>
                <c:pt idx="2">
                  <c:v>Minerals &amp; Ig Rocks</c:v>
                </c:pt>
                <c:pt idx="3">
                  <c:v>Sed &amp; Met Rocks</c:v>
                </c:pt>
                <c:pt idx="4">
                  <c:v>Campus FT &amp; the Rock Cycle</c:v>
                </c:pt>
                <c:pt idx="5">
                  <c:v>Weathering Field Trip</c:v>
                </c:pt>
                <c:pt idx="6">
                  <c:v>Geologic Time</c:v>
                </c:pt>
                <c:pt idx="7">
                  <c:v>Structure Field Trip</c:v>
                </c:pt>
                <c:pt idx="8">
                  <c:v>Earthquakes</c:v>
                </c:pt>
                <c:pt idx="9">
                  <c:v>Streams</c:v>
                </c:pt>
                <c:pt idx="10">
                  <c:v>Groundwater</c:v>
                </c:pt>
              </c:strCache>
            </c:strRef>
          </c:cat>
          <c:val>
            <c:numRef>
              <c:f>'NC State'!$F$97:$F$107</c:f>
              <c:numCache>
                <c:formatCode>General</c:formatCode>
                <c:ptCount val="11"/>
                <c:pt idx="0">
                  <c:v>57.89473684210526</c:v>
                </c:pt>
                <c:pt idx="1">
                  <c:v>8.88888888888889</c:v>
                </c:pt>
                <c:pt idx="2">
                  <c:v>66.66666666666667</c:v>
                </c:pt>
                <c:pt idx="3">
                  <c:v>81.81818181818167</c:v>
                </c:pt>
                <c:pt idx="4">
                  <c:v>13.33333333333333</c:v>
                </c:pt>
                <c:pt idx="5">
                  <c:v>55.55555555555556</c:v>
                </c:pt>
                <c:pt idx="6">
                  <c:v>84.62</c:v>
                </c:pt>
                <c:pt idx="7">
                  <c:v>44.44444444444436</c:v>
                </c:pt>
                <c:pt idx="8">
                  <c:v>28.57</c:v>
                </c:pt>
                <c:pt idx="9">
                  <c:v>55.88</c:v>
                </c:pt>
                <c:pt idx="10">
                  <c:v>39.54</c:v>
                </c:pt>
              </c:numCache>
            </c:numRef>
          </c:val>
        </c:ser>
        <c:ser>
          <c:idx val="2"/>
          <c:order val="2"/>
          <c:tx>
            <c:strRef>
              <c:f>'NC State'!$G$96</c:f>
              <c:strCache>
                <c:ptCount val="1"/>
                <c:pt idx="0">
                  <c:v>Guided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'NC State'!$D$97:$D$107</c:f>
              <c:strCache>
                <c:ptCount val="11"/>
                <c:pt idx="0">
                  <c:v>Scientific Method and Density</c:v>
                </c:pt>
                <c:pt idx="1">
                  <c:v>Plate Tectonics</c:v>
                </c:pt>
                <c:pt idx="2">
                  <c:v>Minerals &amp; Ig Rocks</c:v>
                </c:pt>
                <c:pt idx="3">
                  <c:v>Sed &amp; Met Rocks</c:v>
                </c:pt>
                <c:pt idx="4">
                  <c:v>Campus FT &amp; the Rock Cycle</c:v>
                </c:pt>
                <c:pt idx="5">
                  <c:v>Weathering Field Trip</c:v>
                </c:pt>
                <c:pt idx="6">
                  <c:v>Geologic Time</c:v>
                </c:pt>
                <c:pt idx="7">
                  <c:v>Structure Field Trip</c:v>
                </c:pt>
                <c:pt idx="8">
                  <c:v>Earthquakes</c:v>
                </c:pt>
                <c:pt idx="9">
                  <c:v>Streams</c:v>
                </c:pt>
                <c:pt idx="10">
                  <c:v>Groundwater</c:v>
                </c:pt>
              </c:strCache>
            </c:strRef>
          </c:cat>
          <c:val>
            <c:numRef>
              <c:f>'NC State'!$G$97:$G$107</c:f>
              <c:numCache>
                <c:formatCode>General</c:formatCode>
                <c:ptCount val="11"/>
                <c:pt idx="0">
                  <c:v>18.42105263157895</c:v>
                </c:pt>
                <c:pt idx="1">
                  <c:v>91.11111111111111</c:v>
                </c:pt>
                <c:pt idx="2">
                  <c:v>6.666666666666667</c:v>
                </c:pt>
                <c:pt idx="3">
                  <c:v>9.0909090909091</c:v>
                </c:pt>
                <c:pt idx="4">
                  <c:v>77.7777777777777</c:v>
                </c:pt>
                <c:pt idx="5">
                  <c:v>24.44444444444444</c:v>
                </c:pt>
                <c:pt idx="6">
                  <c:v>15.38</c:v>
                </c:pt>
                <c:pt idx="7">
                  <c:v>20.0</c:v>
                </c:pt>
                <c:pt idx="8">
                  <c:v>57.14</c:v>
                </c:pt>
                <c:pt idx="9">
                  <c:v>32.35</c:v>
                </c:pt>
                <c:pt idx="10">
                  <c:v>20.93</c:v>
                </c:pt>
              </c:numCache>
            </c:numRef>
          </c:val>
        </c:ser>
        <c:ser>
          <c:idx val="3"/>
          <c:order val="3"/>
          <c:tx>
            <c:strRef>
              <c:f>'NC State'!$H$96</c:f>
              <c:strCache>
                <c:ptCount val="1"/>
                <c:pt idx="0">
                  <c:v>Open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'NC State'!$D$97:$D$107</c:f>
              <c:strCache>
                <c:ptCount val="11"/>
                <c:pt idx="0">
                  <c:v>Scientific Method and Density</c:v>
                </c:pt>
                <c:pt idx="1">
                  <c:v>Plate Tectonics</c:v>
                </c:pt>
                <c:pt idx="2">
                  <c:v>Minerals &amp; Ig Rocks</c:v>
                </c:pt>
                <c:pt idx="3">
                  <c:v>Sed &amp; Met Rocks</c:v>
                </c:pt>
                <c:pt idx="4">
                  <c:v>Campus FT &amp; the Rock Cycle</c:v>
                </c:pt>
                <c:pt idx="5">
                  <c:v>Weathering Field Trip</c:v>
                </c:pt>
                <c:pt idx="6">
                  <c:v>Geologic Time</c:v>
                </c:pt>
                <c:pt idx="7">
                  <c:v>Structure Field Trip</c:v>
                </c:pt>
                <c:pt idx="8">
                  <c:v>Earthquakes</c:v>
                </c:pt>
                <c:pt idx="9">
                  <c:v>Streams</c:v>
                </c:pt>
                <c:pt idx="10">
                  <c:v>Groundwater</c:v>
                </c:pt>
              </c:strCache>
            </c:strRef>
          </c:cat>
          <c:val>
            <c:numRef>
              <c:f>'NC State'!$H$97:$H$107</c:f>
              <c:numCache>
                <c:formatCode>General</c:formatCode>
                <c:ptCount val="11"/>
                <c:pt idx="0">
                  <c:v>15.78947368421052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8.88888888888889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14.29</c:v>
                </c:pt>
                <c:pt idx="9">
                  <c:v>0.0</c:v>
                </c:pt>
                <c:pt idx="10">
                  <c:v>34.88</c:v>
                </c:pt>
              </c:numCache>
            </c:numRef>
          </c:val>
        </c:ser>
        <c:ser>
          <c:idx val="4"/>
          <c:order val="4"/>
          <c:tx>
            <c:strRef>
              <c:f>'NC State'!$I$96</c:f>
              <c:strCache>
                <c:ptCount val="1"/>
                <c:pt idx="0">
                  <c:v>Authentic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'NC State'!$D$97:$D$107</c:f>
              <c:strCache>
                <c:ptCount val="11"/>
                <c:pt idx="0">
                  <c:v>Scientific Method and Density</c:v>
                </c:pt>
                <c:pt idx="1">
                  <c:v>Plate Tectonics</c:v>
                </c:pt>
                <c:pt idx="2">
                  <c:v>Minerals &amp; Ig Rocks</c:v>
                </c:pt>
                <c:pt idx="3">
                  <c:v>Sed &amp; Met Rocks</c:v>
                </c:pt>
                <c:pt idx="4">
                  <c:v>Campus FT &amp; the Rock Cycle</c:v>
                </c:pt>
                <c:pt idx="5">
                  <c:v>Weathering Field Trip</c:v>
                </c:pt>
                <c:pt idx="6">
                  <c:v>Geologic Time</c:v>
                </c:pt>
                <c:pt idx="7">
                  <c:v>Structure Field Trip</c:v>
                </c:pt>
                <c:pt idx="8">
                  <c:v>Earthquakes</c:v>
                </c:pt>
                <c:pt idx="9">
                  <c:v>Streams</c:v>
                </c:pt>
                <c:pt idx="10">
                  <c:v>Groundwater</c:v>
                </c:pt>
              </c:strCache>
            </c:strRef>
          </c:cat>
          <c:val>
            <c:numRef>
              <c:f>'NC State'!$I$97:$I$107</c:f>
              <c:numCache>
                <c:formatCode>General</c:formatCode>
                <c:ptCount val="1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78128760"/>
        <c:axId val="-2123570584"/>
      </c:barChart>
      <c:catAx>
        <c:axId val="-2078128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23570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357058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781287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32607981784945"/>
          <c:y val="0.30689817863478"/>
          <c:w val="0.156022640557746"/>
          <c:h val="0.31990011331076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26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BFBD9-F88F-4910-9C52-9C1B22482FC4}" type="datetimeFigureOut">
              <a:rPr lang="en-US" smtClean="0"/>
              <a:t>5/17/13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7382C-3601-47FD-B336-0F4BC2204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7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971BD9C-5574-8148-8EBE-03FC2B7563A7}" type="slidenum">
              <a:rPr lang="en-US" sz="1200" i="1">
                <a:latin typeface="Times" charset="0"/>
              </a:rPr>
              <a:pPr/>
              <a:t>1</a:t>
            </a:fld>
            <a:endParaRPr lang="en-US" sz="1200" i="1">
              <a:latin typeface="Times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Times" charset="0"/>
                <a:ea typeface="MS PGothic" charset="0"/>
              </a:rPr>
              <a:t>what does this mean for the classroom?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B3E-DCB6-4071-A85C-B6A7A0E22B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95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B3E-DCB6-4071-A85C-B6A7A0E22B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95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B3E-DCB6-4071-A85C-B6A7A0E22B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95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B3E-DCB6-4071-A85C-B6A7A0E22B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95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“Big book of</a:t>
            </a:r>
            <a:r>
              <a:rPr lang="en-US" baseline="0" dirty="0" smtClean="0"/>
              <a:t> fun” coordinator notebook</a:t>
            </a:r>
            <a:endParaRPr lang="en-US" dirty="0" smtClean="0"/>
          </a:p>
          <a:p>
            <a:r>
              <a:rPr lang="en-US" dirty="0" smtClean="0"/>
              <a:t>TAs report that this has been very helpful</a:t>
            </a:r>
          </a:p>
          <a:p>
            <a:r>
              <a:rPr lang="en-US" dirty="0" smtClean="0"/>
              <a:t>Consider that many students don’t have prior experience with teaching and need that support system to help them be successful</a:t>
            </a:r>
          </a:p>
          <a:p>
            <a:r>
              <a:rPr lang="en-US" dirty="0" smtClean="0"/>
              <a:t>Suggestion sheets… Don’t have to incorporate all the suggestions, but helps promote variety in the classroom.</a:t>
            </a:r>
          </a:p>
          <a:p>
            <a:r>
              <a:rPr lang="en-US" dirty="0" smtClean="0"/>
              <a:t>Most of us tend to teach the way we ourselves learned best, which may not reach all learners equally.</a:t>
            </a:r>
          </a:p>
          <a:p>
            <a:r>
              <a:rPr lang="en-US" dirty="0" smtClean="0"/>
              <a:t>These are living documents just like all the lab components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Weekly lab meetings address the “essential goals”, discuss pedagogical strategies, discuss classroom experiences and exchange classroom management strategies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 of graduate students: “helping them more effectively implement active-learning strategies”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B3E-DCB6-4071-A85C-B6A7A0E22B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67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B3E-DCB6-4071-A85C-B6A7A0E22B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95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TAs report that this has been very helpful</a:t>
            </a:r>
          </a:p>
          <a:p>
            <a:r>
              <a:rPr lang="en-US" dirty="0" smtClean="0"/>
              <a:t>Consider that many students don’t have prior experience with teaching and need that support system to help them be successful</a:t>
            </a:r>
          </a:p>
          <a:p>
            <a:r>
              <a:rPr lang="en-US" dirty="0" smtClean="0"/>
              <a:t>Suggestion sheets… Don’t have to incorporate all the suggestions, but helps promote variety in the classroom.</a:t>
            </a:r>
          </a:p>
          <a:p>
            <a:r>
              <a:rPr lang="en-US" dirty="0" smtClean="0"/>
              <a:t>Most of us tend to teach the way we ourselves learned best, which may not reach all learners equally.</a:t>
            </a:r>
          </a:p>
          <a:p>
            <a:r>
              <a:rPr lang="en-US" dirty="0" smtClean="0"/>
              <a:t>These are living documents just like all the lab components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B3E-DCB6-4071-A85C-B6A7A0E22B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67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Emphasis on 1) the scientific method, and 2) the student role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B3E-DCB6-4071-A85C-B6A7A0E22B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9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Created inquiry-based lab materials to fundamentally revise our introductory geology labs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B3E-DCB6-4071-A85C-B6A7A0E22B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41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Created inquiry-based lab materials to fundamentally revise our introductory geology labs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B3E-DCB6-4071-A85C-B6A7A0E22B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41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B3E-DCB6-4071-A85C-B6A7A0E22B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3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B3E-DCB6-4071-A85C-B6A7A0E22B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18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Discussion: What are other ways that you could incorporate some more inquiry (or different ways) to include inquiry into this lab?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B3E-DCB6-4071-A85C-B6A7A0E22B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34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B3E-DCB6-4071-A85C-B6A7A0E22B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3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one of my students responded when asked how confident they were with this learning objective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B3E-DCB6-4071-A85C-B6A7A0E22B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0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905000"/>
            <a:ext cx="6629400" cy="169545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9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2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9950" y="304800"/>
            <a:ext cx="16954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304800"/>
            <a:ext cx="49339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41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FECD4-1C04-4417-9FE2-4C398E4F5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4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88" y="4419600"/>
            <a:ext cx="6324600" cy="14478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1887" y="2906713"/>
            <a:ext cx="6361113" cy="1512887"/>
          </a:xfr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22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981200"/>
            <a:ext cx="3314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0700" y="1981200"/>
            <a:ext cx="3314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5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553200" cy="1036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828800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2468562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1200" y="1828800"/>
            <a:ext cx="3048000" cy="650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1200" y="2411039"/>
            <a:ext cx="3048000" cy="40199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9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30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487" y="503237"/>
            <a:ext cx="3008313" cy="1238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503237"/>
            <a:ext cx="3200400" cy="5897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9487" y="17097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33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67000" y="685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7000" y="54403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987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04800"/>
            <a:ext cx="6781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7" rIns="91414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981200"/>
            <a:ext cx="6781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8" name="Picture 1" descr="PowerPoint graphic 2012-13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52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17AA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17AA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17AA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17AA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17AA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rgbClr val="1463F0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rgbClr val="1463F0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rgbClr val="1463F0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rgbClr val="1463F0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1A429"/>
        </a:buClr>
        <a:buFont typeface="Wingdings" pitchFamily="2" charset="2"/>
        <a:buChar char="v"/>
        <a:defRPr sz="3200">
          <a:solidFill>
            <a:srgbClr val="0017AA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A429"/>
        </a:buClr>
        <a:buFont typeface="Wingdings" pitchFamily="2" charset="2"/>
        <a:buChar char="v"/>
        <a:defRPr sz="2800">
          <a:solidFill>
            <a:srgbClr val="BE6003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A429"/>
        </a:buClr>
        <a:buFont typeface="Wingdings" pitchFamily="2" charset="2"/>
        <a:buChar char="v"/>
        <a:defRPr sz="2400">
          <a:solidFill>
            <a:srgbClr val="2F18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A429"/>
        </a:buClr>
        <a:buFont typeface="Wingdings" pitchFamily="2" charset="2"/>
        <a:buChar char="v"/>
        <a:defRPr sz="2000">
          <a:solidFill>
            <a:srgbClr val="2F18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A429"/>
        </a:buClr>
        <a:buFont typeface="Wingdings" pitchFamily="2" charset="2"/>
        <a:buChar char="v"/>
        <a:defRPr sz="2000">
          <a:solidFill>
            <a:srgbClr val="2F1800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C80FF"/>
        </a:buClr>
        <a:buChar char="»"/>
        <a:defRPr sz="2000">
          <a:solidFill>
            <a:srgbClr val="67340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C80FF"/>
        </a:buClr>
        <a:buChar char="»"/>
        <a:defRPr sz="2000">
          <a:solidFill>
            <a:srgbClr val="67340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C80FF"/>
        </a:buClr>
        <a:buChar char="»"/>
        <a:defRPr sz="2000">
          <a:solidFill>
            <a:srgbClr val="67340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C80FF"/>
        </a:buClr>
        <a:buChar char="»"/>
        <a:defRPr sz="2000">
          <a:solidFill>
            <a:srgbClr val="67340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676400" y="0"/>
            <a:ext cx="746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7" rIns="91414" bIns="45707" anchor="ctr"/>
          <a:lstStyle/>
          <a:p>
            <a:pPr algn="ctr">
              <a:defRPr/>
            </a:pPr>
            <a:r>
              <a:rPr lang="en-US" sz="2800" i="1" kern="0" dirty="0">
                <a:solidFill>
                  <a:srgbClr val="0017AA"/>
                </a:solidFill>
                <a:latin typeface="+mj-lt"/>
                <a:ea typeface="MS PGothic" pitchFamily="34" charset="-128"/>
                <a:cs typeface="+mj-cs"/>
              </a:rPr>
              <a:t>Effective Strategies for Undergraduate </a:t>
            </a:r>
            <a:r>
              <a:rPr lang="en-US" sz="2800" i="1" kern="0" dirty="0" err="1">
                <a:solidFill>
                  <a:srgbClr val="0017AA"/>
                </a:solidFill>
                <a:latin typeface="+mj-lt"/>
                <a:ea typeface="MS PGothic" pitchFamily="34" charset="-128"/>
                <a:cs typeface="+mj-cs"/>
              </a:rPr>
              <a:t>Geoscience</a:t>
            </a:r>
            <a:r>
              <a:rPr lang="en-US" sz="2800" i="1" kern="0" dirty="0">
                <a:solidFill>
                  <a:srgbClr val="0017AA"/>
                </a:solidFill>
                <a:latin typeface="+mj-lt"/>
                <a:ea typeface="MS PGothic" pitchFamily="34" charset="-128"/>
                <a:cs typeface="+mj-cs"/>
              </a:rPr>
              <a:t> Teaching Virtual Event Series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1600200" y="3810000"/>
            <a:ext cx="2438400" cy="7620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F1A429"/>
              </a:buClr>
              <a:defRPr/>
            </a:pPr>
            <a:r>
              <a:rPr lang="en-US" sz="2000" kern="0" dirty="0">
                <a:solidFill>
                  <a:srgbClr val="0017AA"/>
                </a:solidFill>
                <a:latin typeface="+mn-lt"/>
                <a:ea typeface="MS PGothic" pitchFamily="34" charset="-128"/>
                <a:cs typeface="+mn-cs"/>
              </a:rPr>
              <a:t>Heather Macdonald</a:t>
            </a:r>
          </a:p>
          <a:p>
            <a:pPr marL="342900" indent="-342900" algn="ctr">
              <a:spcBef>
                <a:spcPct val="20000"/>
              </a:spcBef>
              <a:buClr>
                <a:srgbClr val="F1A429"/>
              </a:buClr>
              <a:defRPr/>
            </a:pPr>
            <a:r>
              <a:rPr lang="en-US" sz="1800" kern="0" dirty="0">
                <a:solidFill>
                  <a:srgbClr val="0017AA"/>
                </a:solidFill>
                <a:latin typeface="+mn-lt"/>
                <a:ea typeface="MS PGothic" pitchFamily="34" charset="-128"/>
                <a:cs typeface="+mn-cs"/>
              </a:rPr>
              <a:t>College of William and Mary</a:t>
            </a:r>
          </a:p>
        </p:txBody>
      </p:sp>
      <p:sp>
        <p:nvSpPr>
          <p:cNvPr id="15363" name="Text Placeholder 2"/>
          <p:cNvSpPr txBox="1">
            <a:spLocks/>
          </p:cNvSpPr>
          <p:nvPr/>
        </p:nvSpPr>
        <p:spPr bwMode="auto">
          <a:xfrm>
            <a:off x="3429000" y="5486400"/>
            <a:ext cx="5410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7" rIns="91414" bIns="45707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20000"/>
              </a:spcBef>
              <a:buClr>
                <a:srgbClr val="5D296D"/>
              </a:buClr>
              <a:buFont typeface="Wingdings" charset="0"/>
              <a:buNone/>
            </a:pPr>
            <a:r>
              <a:rPr lang="en-US" sz="1800">
                <a:solidFill>
                  <a:srgbClr val="64031B"/>
                </a:solidFill>
              </a:rPr>
              <a:t>Molly Kent</a:t>
            </a:r>
          </a:p>
          <a:p>
            <a:pPr>
              <a:spcBef>
                <a:spcPct val="20000"/>
              </a:spcBef>
              <a:buClr>
                <a:srgbClr val="5D296D"/>
              </a:buClr>
              <a:buFont typeface="Wingdings" charset="0"/>
              <a:buNone/>
            </a:pPr>
            <a:r>
              <a:rPr lang="en-US" sz="1800">
                <a:solidFill>
                  <a:srgbClr val="64031B"/>
                </a:solidFill>
              </a:rPr>
              <a:t>Science Education Resource Center (SERC)</a:t>
            </a:r>
          </a:p>
        </p:txBody>
      </p:sp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2133600" y="13716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b="1">
                <a:solidFill>
                  <a:srgbClr val="64031B"/>
                </a:solidFill>
              </a:rPr>
              <a:t>Series Conveners and Event Moderators</a:t>
            </a:r>
            <a:endParaRPr lang="en-GB" b="1">
              <a:solidFill>
                <a:srgbClr val="64031B"/>
              </a:solidFill>
            </a:endParaRPr>
          </a:p>
        </p:txBody>
      </p:sp>
      <p:pic>
        <p:nvPicPr>
          <p:cNvPr id="3077" name="Picture 5" descr="Barbara Tewksbury portra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799" y="1905000"/>
            <a:ext cx="1211126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17A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6" name="Picture 7" descr="http://serc.carleton.edu/images/NAGTWorkshops/careerdev/AcademicCareer2012/david_mcconnell_ncs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1371600" cy="1828800"/>
          </a:xfrm>
          <a:prstGeom prst="rect">
            <a:avLst/>
          </a:prstGeom>
          <a:noFill/>
          <a:ln w="12700">
            <a:solidFill>
              <a:srgbClr val="0017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4"/>
          <p:cNvSpPr txBox="1">
            <a:spLocks/>
          </p:cNvSpPr>
          <p:nvPr/>
        </p:nvSpPr>
        <p:spPr>
          <a:xfrm>
            <a:off x="6553200" y="3810000"/>
            <a:ext cx="2438400" cy="7620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F1A429"/>
              </a:buClr>
              <a:defRPr/>
            </a:pPr>
            <a:r>
              <a:rPr lang="en-US" sz="2000" kern="0" dirty="0">
                <a:solidFill>
                  <a:srgbClr val="0017AA"/>
                </a:solidFill>
                <a:latin typeface="+mn-lt"/>
                <a:ea typeface="MS PGothic" pitchFamily="34" charset="-128"/>
                <a:cs typeface="+mn-cs"/>
              </a:rPr>
              <a:t>Barbara Tewksbury</a:t>
            </a:r>
          </a:p>
          <a:p>
            <a:pPr marL="342900" indent="-342900" algn="ctr">
              <a:spcBef>
                <a:spcPct val="20000"/>
              </a:spcBef>
              <a:buClr>
                <a:srgbClr val="F1A429"/>
              </a:buClr>
              <a:defRPr/>
            </a:pPr>
            <a:r>
              <a:rPr lang="en-US" sz="1800" kern="0" dirty="0">
                <a:solidFill>
                  <a:srgbClr val="0017AA"/>
                </a:solidFill>
                <a:latin typeface="+mn-lt"/>
                <a:ea typeface="MS PGothic" pitchFamily="34" charset="-128"/>
                <a:cs typeface="+mn-cs"/>
              </a:rPr>
              <a:t>Hamilton College</a:t>
            </a: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4191000" y="3810000"/>
            <a:ext cx="2286000" cy="7620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F1A429"/>
              </a:buClr>
              <a:defRPr/>
            </a:pPr>
            <a:r>
              <a:rPr lang="en-US" sz="2000" kern="0" dirty="0">
                <a:solidFill>
                  <a:srgbClr val="0017AA"/>
                </a:solidFill>
                <a:latin typeface="+mn-lt"/>
                <a:ea typeface="MS PGothic" pitchFamily="34" charset="-128"/>
                <a:cs typeface="+mn-cs"/>
              </a:rPr>
              <a:t>David McConnell</a:t>
            </a:r>
          </a:p>
          <a:p>
            <a:pPr marL="342900" indent="-342900" algn="ctr">
              <a:spcBef>
                <a:spcPct val="20000"/>
              </a:spcBef>
              <a:buClr>
                <a:srgbClr val="F1A429"/>
              </a:buClr>
              <a:defRPr/>
            </a:pPr>
            <a:r>
              <a:rPr lang="en-US" sz="1800" kern="0" dirty="0">
                <a:solidFill>
                  <a:srgbClr val="0017AA"/>
                </a:solidFill>
                <a:latin typeface="+mn-lt"/>
                <a:ea typeface="MS PGothic" pitchFamily="34" charset="-128"/>
                <a:cs typeface="+mn-cs"/>
              </a:rPr>
              <a:t>North Carolina State University</a:t>
            </a:r>
          </a:p>
        </p:txBody>
      </p:sp>
      <p:pic>
        <p:nvPicPr>
          <p:cNvPr id="13" name="Picture 12" descr="RHMAC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" t="875" r="15771" b="2915"/>
          <a:stretch/>
        </p:blipFill>
        <p:spPr>
          <a:xfrm>
            <a:off x="1981200" y="1905000"/>
            <a:ext cx="1854200" cy="186213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370" name="Picture 1" descr="DSCN094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35550"/>
            <a:ext cx="1371600" cy="159385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8726"/>
      </p:ext>
    </p:extLst>
  </p:cSld>
  <p:clrMapOvr>
    <a:masterClrMapping/>
  </p:clrMapOvr>
  <p:transition xmlns:p14="http://schemas.microsoft.com/office/powerpoint/2010/main"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Course characteristics</a:t>
            </a:r>
          </a:p>
        </p:txBody>
      </p:sp>
      <p:pic>
        <p:nvPicPr>
          <p:cNvPr id="7" name="Content Placeholder 6" descr="DSCN734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76162" y="3657781"/>
            <a:ext cx="3148663" cy="2362200"/>
          </a:xfrm>
        </p:spPr>
      </p:pic>
      <p:sp>
        <p:nvSpPr>
          <p:cNvPr id="8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828800" y="1173163"/>
            <a:ext cx="7010400" cy="2286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Physical Geology lab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1 credit)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~30 sections of 15-20 students each semester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Taught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by graduate teaching assistants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11 topical labs lasting 2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hours, 45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minutes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Most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students are not science 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majors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Lab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designed around hands-on, active-learning strategies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810125" y="6030161"/>
            <a:ext cx="335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Students compare field notes with a TA during one of the active learning labs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133600" y="6019981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TAs taking strike and dip in preparation for a field lab</a:t>
            </a:r>
          </a:p>
        </p:txBody>
      </p:sp>
      <p:pic>
        <p:nvPicPr>
          <p:cNvPr id="11" name="Picture 13" descr="Will and Alison, Stop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7758" y="3657600"/>
            <a:ext cx="1769892" cy="2360794"/>
          </a:xfrm>
        </p:spPr>
      </p:pic>
    </p:spTree>
    <p:extLst>
      <p:ext uri="{BB962C8B-B14F-4D97-AF65-F5344CB8AC3E}">
        <p14:creationId xmlns:p14="http://schemas.microsoft.com/office/powerpoint/2010/main" val="93207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400" dirty="0" smtClean="0"/>
              <a:t>Typical Lab Structure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09800" y="4953000"/>
            <a:ext cx="2819400" cy="12954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3400" dirty="0" smtClean="0">
                <a:solidFill>
                  <a:schemeClr val="bg2">
                    <a:lumMod val="10000"/>
                  </a:schemeClr>
                </a:solidFill>
              </a:rPr>
              <a:t>Multiple scales of interaction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Class, small groups, pairs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5562600" y="2819400"/>
            <a:ext cx="3352800" cy="33528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3800" dirty="0" smtClean="0">
                <a:solidFill>
                  <a:schemeClr val="bg2">
                    <a:lumMod val="10000"/>
                  </a:schemeClr>
                </a:solidFill>
              </a:rPr>
              <a:t>Variety of activities and opportunities for interaction</a:t>
            </a:r>
          </a:p>
          <a:p>
            <a:pPr marL="798513" lvl="1" indent="-457200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Emphasis on scientific method</a:t>
            </a:r>
          </a:p>
          <a:p>
            <a:pPr marL="798513" lvl="1" indent="-457200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Connections with familiar real world phenomena  (through personal experience OR previous labs)</a:t>
            </a:r>
          </a:p>
          <a:p>
            <a:pPr marL="798513" lvl="1" indent="-457200">
              <a:buFont typeface="Wingdings" pitchFamily="2" charset="2"/>
              <a:buChar char="§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Open-ended questions require negotiation of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meaning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5105400" y="1295400"/>
            <a:ext cx="2209800" cy="914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Learning Objectives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1676400" y="1524000"/>
            <a:ext cx="2667000" cy="11430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3800" dirty="0" smtClean="0">
                <a:solidFill>
                  <a:schemeClr val="bg2">
                    <a:lumMod val="10000"/>
                  </a:schemeClr>
                </a:solidFill>
              </a:rPr>
              <a:t>Pre-lab Activity</a:t>
            </a:r>
          </a:p>
          <a:p>
            <a:pPr marL="798513" lvl="1" indent="-457200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“Ticket” to lab – reading, web activity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"/>
          </p:nvPr>
        </p:nvSpPr>
        <p:spPr>
          <a:xfrm>
            <a:off x="2057400" y="3048000"/>
            <a:ext cx="3657600" cy="99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Mastery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quiz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Post-lab Assessment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419600" y="1752600"/>
            <a:ext cx="846161" cy="304800"/>
          </a:xfrm>
          <a:custGeom>
            <a:avLst/>
            <a:gdLst>
              <a:gd name="connsiteX0" fmla="*/ 0 w 887104"/>
              <a:gd name="connsiteY0" fmla="*/ 319044 h 319044"/>
              <a:gd name="connsiteX1" fmla="*/ 300251 w 887104"/>
              <a:gd name="connsiteY1" fmla="*/ 32441 h 319044"/>
              <a:gd name="connsiteX2" fmla="*/ 887104 w 887104"/>
              <a:gd name="connsiteY2" fmla="*/ 18794 h 31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104" h="319044">
                <a:moveTo>
                  <a:pt x="0" y="319044"/>
                </a:moveTo>
                <a:cubicBezTo>
                  <a:pt x="76200" y="200763"/>
                  <a:pt x="152400" y="82483"/>
                  <a:pt x="300251" y="32441"/>
                </a:cubicBezTo>
                <a:cubicBezTo>
                  <a:pt x="448102" y="-17601"/>
                  <a:pt x="667603" y="596"/>
                  <a:pt x="887104" y="18794"/>
                </a:cubicBez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5400000">
            <a:off x="6954970" y="2112830"/>
            <a:ext cx="887104" cy="319044"/>
          </a:xfrm>
          <a:custGeom>
            <a:avLst/>
            <a:gdLst>
              <a:gd name="connsiteX0" fmla="*/ 0 w 887104"/>
              <a:gd name="connsiteY0" fmla="*/ 319044 h 319044"/>
              <a:gd name="connsiteX1" fmla="*/ 300251 w 887104"/>
              <a:gd name="connsiteY1" fmla="*/ 32441 h 319044"/>
              <a:gd name="connsiteX2" fmla="*/ 887104 w 887104"/>
              <a:gd name="connsiteY2" fmla="*/ 18794 h 31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104" h="319044">
                <a:moveTo>
                  <a:pt x="0" y="319044"/>
                </a:moveTo>
                <a:cubicBezTo>
                  <a:pt x="76200" y="200763"/>
                  <a:pt x="152400" y="82483"/>
                  <a:pt x="300251" y="32441"/>
                </a:cubicBezTo>
                <a:cubicBezTo>
                  <a:pt x="448102" y="-17601"/>
                  <a:pt x="667603" y="596"/>
                  <a:pt x="887104" y="18794"/>
                </a:cubicBez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9695579">
            <a:off x="4746194" y="4893782"/>
            <a:ext cx="1124730" cy="320273"/>
          </a:xfrm>
          <a:custGeom>
            <a:avLst/>
            <a:gdLst>
              <a:gd name="connsiteX0" fmla="*/ 0 w 887104"/>
              <a:gd name="connsiteY0" fmla="*/ 319044 h 319044"/>
              <a:gd name="connsiteX1" fmla="*/ 300251 w 887104"/>
              <a:gd name="connsiteY1" fmla="*/ 32441 h 319044"/>
              <a:gd name="connsiteX2" fmla="*/ 887104 w 887104"/>
              <a:gd name="connsiteY2" fmla="*/ 18794 h 31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104" h="319044">
                <a:moveTo>
                  <a:pt x="0" y="319044"/>
                </a:moveTo>
                <a:cubicBezTo>
                  <a:pt x="76200" y="200763"/>
                  <a:pt x="152400" y="82483"/>
                  <a:pt x="300251" y="32441"/>
                </a:cubicBezTo>
                <a:cubicBezTo>
                  <a:pt x="448102" y="-17601"/>
                  <a:pt x="667603" y="596"/>
                  <a:pt x="887104" y="18794"/>
                </a:cubicBez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8123780">
            <a:off x="2441696" y="4263456"/>
            <a:ext cx="887104" cy="319044"/>
          </a:xfrm>
          <a:custGeom>
            <a:avLst/>
            <a:gdLst>
              <a:gd name="connsiteX0" fmla="*/ 0 w 887104"/>
              <a:gd name="connsiteY0" fmla="*/ 319044 h 319044"/>
              <a:gd name="connsiteX1" fmla="*/ 300251 w 887104"/>
              <a:gd name="connsiteY1" fmla="*/ 32441 h 319044"/>
              <a:gd name="connsiteX2" fmla="*/ 887104 w 887104"/>
              <a:gd name="connsiteY2" fmla="*/ 18794 h 31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104" h="319044">
                <a:moveTo>
                  <a:pt x="0" y="319044"/>
                </a:moveTo>
                <a:cubicBezTo>
                  <a:pt x="76200" y="200763"/>
                  <a:pt x="152400" y="82483"/>
                  <a:pt x="300251" y="32441"/>
                </a:cubicBezTo>
                <a:cubicBezTo>
                  <a:pt x="448102" y="-17601"/>
                  <a:pt x="667603" y="596"/>
                  <a:pt x="887104" y="18794"/>
                </a:cubicBezTo>
              </a:path>
            </a:pathLst>
          </a:custGeom>
          <a:noFill/>
          <a:ln w="5715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4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/>
              <a:t>Lab 1: Intro to Physical Geology and the Scientific Method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524000"/>
            <a:ext cx="6934200" cy="1600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Pre-lab Activity (4 pts)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Gets students thinking about material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Addresses  common challenges or misconceptions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Introduces a skill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56769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04632"/>
            <a:ext cx="496252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08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Lab 1: Intro to Physical Geology and the 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4056834" cy="16764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Using scientific language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Hypothesis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Observations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Predictions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828800" y="3371433"/>
            <a:ext cx="4038600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17AA"/>
                </a:solidFill>
                <a:latin typeface="+mj-lt"/>
              </a:rPr>
              <a:t>Observations</a:t>
            </a:r>
            <a:r>
              <a:rPr lang="en-US" sz="1600" dirty="0">
                <a:solidFill>
                  <a:srgbClr val="0017AA"/>
                </a:solidFill>
                <a:latin typeface="+mj-lt"/>
              </a:rPr>
              <a:t>: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What happens when a red cube is added to bottle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A?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What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happens when a green cube is added to bottle B?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Suggest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at least two 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hypotheses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to explain these observations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.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marL="285750" lvl="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Describe experiments to 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test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your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hypotheses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.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marL="285750" lvl="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Predict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what you think would happen if you were to conduct the tests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.</a:t>
            </a:r>
            <a:endParaRPr lang="en-US" sz="16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" t="9945" r="-836" b="15208"/>
          <a:stretch/>
        </p:blipFill>
        <p:spPr>
          <a:xfrm>
            <a:off x="6172200" y="2286000"/>
            <a:ext cx="252523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7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Lab 1: Intro to Physical Geology and the 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1752600"/>
            <a:ext cx="2266134" cy="1219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Use accessible analogies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828800" y="4114800"/>
            <a:ext cx="701040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Take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a wood block (this is beech wood). Use the tools at hand to calculate its density. Show your calculations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below.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Place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the wood block in a beaker of water. (Note: the block will not float evenly in the water.) Approximately, what proportion of the block lies above/below the water’s surface?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2" t="14752" b="18238"/>
          <a:stretch/>
        </p:blipFill>
        <p:spPr>
          <a:xfrm>
            <a:off x="4145870" y="1767481"/>
            <a:ext cx="4825601" cy="211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3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69342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Lab 1: Intro to Physical Geology and the 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371600"/>
            <a:ext cx="3048000" cy="5334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Isostasy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model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52600" y="5715000"/>
            <a:ext cx="7086600" cy="5971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Bonus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: “Break the Model”. Enter values into the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Isostasy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Model that produce results that are not realistic. Indicate the values you used and describe why the results are not realistic.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410200" cy="347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isostasy_model_Q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sostasy_model_QR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72200" y="6550223"/>
            <a:ext cx="2971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Lyons, Ryker and McConnell, GSA November 2013</a:t>
            </a:r>
            <a:endParaRPr lang="en-US" sz="1000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3505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To learn more or download the </a:t>
            </a:r>
            <a:r>
              <a:rPr lang="en-US" sz="1200" dirty="0" err="1" smtClean="0">
                <a:latin typeface="+mj-lt"/>
              </a:rPr>
              <a:t>isostasy</a:t>
            </a:r>
            <a:r>
              <a:rPr lang="en-US" sz="1200" dirty="0" smtClean="0">
                <a:latin typeface="+mj-lt"/>
              </a:rPr>
              <a:t> model, scan this!</a:t>
            </a:r>
            <a:endParaRPr lang="en-US" sz="1200" dirty="0">
              <a:latin typeface="+mj-lt"/>
            </a:endParaRPr>
          </a:p>
        </p:txBody>
      </p:sp>
      <p:sp>
        <p:nvSpPr>
          <p:cNvPr id="4" name="AutoShape 2" descr="Lyons_Ryker_McConnell_2012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Lyons_Ryker_McConnell_2012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Lyons_Ryker_McConnell_2012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Lyons_Ryker_McConnell_2012.p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8288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65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8580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Lab 1: Intro to Physical Geology and the 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1676400"/>
            <a:ext cx="6858000" cy="5334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Post-lab Assessment (5 pts)</a:t>
            </a:r>
            <a:endParaRPr lang="en-US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7109476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465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452812"/>
            <a:ext cx="3208867" cy="1804988"/>
          </a:xfr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562600" y="1905000"/>
            <a:ext cx="32004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173038" indent="-231775">
              <a:spcBef>
                <a:spcPts val="1200"/>
              </a:spcBef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Assess and acknowledge students’ ideas</a:t>
            </a:r>
          </a:p>
          <a:p>
            <a:pPr marL="173038" indent="-231775">
              <a:spcBef>
                <a:spcPts val="1200"/>
              </a:spcBef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Incorporate these ideas into the lesson</a:t>
            </a:r>
          </a:p>
          <a:p>
            <a:pPr marL="173038" indent="-231775">
              <a:spcBef>
                <a:spcPts val="1200"/>
              </a:spcBef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“How did you get to that answer?” (Reflection)</a:t>
            </a:r>
          </a:p>
          <a:p>
            <a:pPr marL="173038" indent="-231775">
              <a:spcBef>
                <a:spcPts val="1200"/>
              </a:spcBef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“Do you agree or disagree? Why?” (Justification)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8580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Lab 1: Intro to Physical Geology and the Scientific Method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28800" y="1981200"/>
            <a:ext cx="3505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Little or no lecture and informal discussion throughout</a:t>
            </a:r>
            <a:endParaRPr lang="en-US" sz="18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40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sz="4400" dirty="0"/>
              <a:t>What do students say?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752600"/>
            <a:ext cx="6781800" cy="3200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Learning Objective</a:t>
            </a:r>
            <a:r>
              <a:rPr lang="en-US" sz="2000" dirty="0" smtClean="0"/>
              <a:t>: I can explain </a:t>
            </a:r>
            <a:r>
              <a:rPr lang="en-US" sz="2000" dirty="0"/>
              <a:t>the relationship between oceanic trenches, oceanic ridges and island arcs and plate tectonic </a:t>
            </a:r>
            <a:r>
              <a:rPr lang="en-US" sz="2000" dirty="0" smtClean="0"/>
              <a:t>processes.</a:t>
            </a:r>
          </a:p>
          <a:p>
            <a:endParaRPr lang="en-US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i="1" dirty="0" smtClean="0">
                <a:solidFill>
                  <a:schemeClr val="accent4">
                    <a:lumMod val="50000"/>
                  </a:schemeClr>
                </a:solidFill>
              </a:rPr>
              <a:t>“</a:t>
            </a:r>
            <a:r>
              <a:rPr lang="en-US" sz="2000" i="1" dirty="0">
                <a:solidFill>
                  <a:schemeClr val="accent4">
                    <a:lumMod val="50000"/>
                  </a:schemeClr>
                </a:solidFill>
              </a:rPr>
              <a:t>I swear, if the lab portion of this class hasn't about comprehensively beat this horse to death, then I really don't know what I've been missing. 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</a:rPr>
              <a:t>Until the day I die, I will have the properties of tectonic plate boundaries engraved into my frontal lobe, and that's a promise.</a:t>
            </a:r>
            <a:r>
              <a:rPr lang="en-US" sz="2000" i="1" dirty="0">
                <a:solidFill>
                  <a:schemeClr val="accent4">
                    <a:lumMod val="50000"/>
                  </a:schemeClr>
                </a:solidFill>
              </a:rPr>
              <a:t>”</a:t>
            </a:r>
          </a:p>
          <a:p>
            <a:endParaRPr lang="en-US" sz="2000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3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sz="4800" dirty="0" smtClean="0"/>
              <a:t>Levels of Inquiry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6781800" cy="5334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Identify varying degrees of student independence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810000" y="6477000"/>
            <a:ext cx="525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solidFill>
                  <a:srgbClr val="0017AA"/>
                </a:solidFill>
                <a:latin typeface="Calibri" pitchFamily="34" charset="0"/>
              </a:rPr>
              <a:t>Buck, Lowery </a:t>
            </a:r>
            <a:r>
              <a:rPr lang="en-US" sz="1000" dirty="0" err="1" smtClean="0">
                <a:solidFill>
                  <a:srgbClr val="0017AA"/>
                </a:solidFill>
                <a:latin typeface="Calibri" pitchFamily="34" charset="0"/>
              </a:rPr>
              <a:t>Bretz</a:t>
            </a:r>
            <a:r>
              <a:rPr lang="en-US" sz="1000" dirty="0" smtClean="0">
                <a:solidFill>
                  <a:srgbClr val="0017AA"/>
                </a:solidFill>
                <a:latin typeface="Calibri" pitchFamily="34" charset="0"/>
              </a:rPr>
              <a:t> and Towns, Journal of College Science Teaching, Sept/Oct, 2008, p.52-58.</a:t>
            </a:r>
            <a:endParaRPr lang="en-US" sz="1000" dirty="0">
              <a:solidFill>
                <a:srgbClr val="0017AA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7391400" cy="3329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388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81400" y="5636507"/>
            <a:ext cx="2133600" cy="1135815"/>
            <a:chOff x="3200401" y="5316538"/>
            <a:chExt cx="2895599" cy="1541462"/>
          </a:xfrm>
        </p:grpSpPr>
        <p:pic>
          <p:nvPicPr>
            <p:cNvPr id="4" name="Picture 6" descr="stwolfne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200401" y="5316538"/>
              <a:ext cx="1112838" cy="1541462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59679" y="5316538"/>
              <a:ext cx="1636321" cy="1541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609600"/>
            <a:ext cx="6934200" cy="266700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(Re)Designing Introductory Geoscience Labs to Promote Inquiry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657600"/>
            <a:ext cx="4343400" cy="1600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David McConnell &amp; Katherine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</a:rPr>
              <a:t>Ryker</a:t>
            </a:r>
            <a:endParaRPr lang="en-US" sz="20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Marine, Earth and Atmospheric Sciences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North Carolina State University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February 20, 2013</a:t>
            </a: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26" name="Picture 2" descr="F:\Free floating files\Profile picture for CORRAL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525" y="3733800"/>
            <a:ext cx="1156275" cy="210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t="36" r="25298" b="823"/>
          <a:stretch/>
        </p:blipFill>
        <p:spPr>
          <a:xfrm>
            <a:off x="1752600" y="3733800"/>
            <a:ext cx="1446663" cy="20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8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62000"/>
          </a:xfrm>
        </p:spPr>
        <p:txBody>
          <a:bodyPr/>
          <a:lstStyle/>
          <a:p>
            <a:r>
              <a:rPr lang="en-US" sz="2800" dirty="0" smtClean="0"/>
              <a:t>Sample Inquiry Lab Activities: Confirmation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429000"/>
            <a:ext cx="3581400" cy="2209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Minerals Lab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: Introduction to cleavage - Take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a magnifying glass and compare common table salt (a mineral) to pepper (a ground seed).  Sketch and describe what you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see.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1447800"/>
            <a:ext cx="6591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Confirmation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- The problem, procedure, analysis, and correct interpretations of the data are immediately obvious from statements and questions in the laboratory manual.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10695" y="3505200"/>
            <a:ext cx="3023705" cy="1586582"/>
            <a:chOff x="6553201" y="3200400"/>
            <a:chExt cx="2692021" cy="1412543"/>
          </a:xfrm>
        </p:grpSpPr>
        <p:pic>
          <p:nvPicPr>
            <p:cNvPr id="1026" name="Picture 2" descr="http://www.corbisimages.com/images/Corbis-42-23929999.jpg?size=67&amp;uid=3043cd13-f459-490d-8be9-cff0495c3be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77" t="23112" r="779" b="6687"/>
            <a:stretch/>
          </p:blipFill>
          <p:spPr bwMode="auto">
            <a:xfrm>
              <a:off x="6553201" y="3200400"/>
              <a:ext cx="1307910" cy="1385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www.lw.lk/wp-content/uploads/2012/07/PepperGround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91" t="46940" r="65577" b="29333"/>
            <a:stretch/>
          </p:blipFill>
          <p:spPr bwMode="auto">
            <a:xfrm>
              <a:off x="7924800" y="3200400"/>
              <a:ext cx="1320422" cy="1412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4781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damcconn\Documents\NCSU MEA110 Labs\Lab exercises\Weathering_rates\Weathering Field Trip\Megan or Jon's Class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194266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1219200"/>
            <a:ext cx="670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Structured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– The lab provides the problem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, procedures, and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analysis by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which students can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discover relationships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or reach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conclusions that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are not already known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from the manual. 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2895600"/>
            <a:ext cx="3962400" cy="3581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Weathering Lab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: Record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the following data for each tabular marble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tombstone you identify; </a:t>
            </a:r>
          </a:p>
          <a:p>
            <a:pPr lvl="1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Date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of death on the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stone; </a:t>
            </a:r>
          </a:p>
          <a:p>
            <a:pPr lvl="1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Visual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weathering class for tombstone inscriptions (see attached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scale); </a:t>
            </a:r>
          </a:p>
          <a:p>
            <a:pPr lvl="1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Average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thickness of the stone at the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top and bottom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(in mm) measured with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calipers</a:t>
            </a: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62000"/>
          </a:xfrm>
        </p:spPr>
        <p:txBody>
          <a:bodyPr/>
          <a:lstStyle/>
          <a:p>
            <a:r>
              <a:rPr lang="en-US" sz="2800" dirty="0" smtClean="0"/>
              <a:t>Sample Inquiry Lab Activities: Structured</a:t>
            </a:r>
            <a:endParaRPr lang="en-US" sz="2800" dirty="0"/>
          </a:p>
        </p:txBody>
      </p:sp>
      <p:pic>
        <p:nvPicPr>
          <p:cNvPr id="2051" name="Picture 3" descr="C:\Users\damcconn\Documents\NCSU MEA110 Labs\Lab exercises\Weathering_rates\Weathering Field Trip\Megan's Class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67000"/>
            <a:ext cx="2235844" cy="16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39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219200"/>
            <a:ext cx="701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Guided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–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The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laboratory manual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provides the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problem and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procedures, but the methods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of analysis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, communication, and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conclusions are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for the student to design.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28800" y="2514600"/>
            <a:ext cx="3733800" cy="380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Examine the maps to determine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 . 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marL="285750" lvl="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rgbClr val="0017AA"/>
                </a:solidFill>
                <a:latin typeface="+mj-lt"/>
              </a:rPr>
              <a:t>If earthquakes of similar magnitudes occurred at the same locations today, what differences would you expect in the resulting damage in Raleigh, Asheville, and Charlotte? </a:t>
            </a:r>
            <a:endParaRPr lang="en-US" sz="1600" dirty="0" smtClean="0">
              <a:solidFill>
                <a:srgbClr val="0017AA"/>
              </a:solidFill>
              <a:latin typeface="+mj-lt"/>
            </a:endParaRPr>
          </a:p>
          <a:p>
            <a:pPr marL="285750" lvl="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17AA"/>
                </a:solidFill>
                <a:latin typeface="+mj-lt"/>
              </a:rPr>
              <a:t>Describe </a:t>
            </a:r>
            <a:r>
              <a:rPr lang="en-US" sz="1600" dirty="0">
                <a:solidFill>
                  <a:srgbClr val="0017AA"/>
                </a:solidFill>
                <a:latin typeface="+mj-lt"/>
              </a:rPr>
              <a:t>the potential effects of the three earthquakes on people and structures for each location</a:t>
            </a:r>
            <a:r>
              <a:rPr lang="en-US" sz="1600" dirty="0" smtClean="0">
                <a:solidFill>
                  <a:srgbClr val="0017AA"/>
                </a:solidFill>
                <a:latin typeface="+mj-lt"/>
              </a:rPr>
              <a:t>.</a:t>
            </a:r>
            <a:endParaRPr lang="en-US" sz="1600" dirty="0">
              <a:solidFill>
                <a:srgbClr val="0017AA"/>
              </a:solidFill>
              <a:latin typeface="+mj-lt"/>
            </a:endParaRPr>
          </a:p>
          <a:p>
            <a:pPr marL="285750" lvl="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rgbClr val="0017AA"/>
                </a:solidFill>
                <a:latin typeface="+mj-lt"/>
              </a:rPr>
              <a:t>If the state was going to give one of the cities $5,000,000 to protect key buildings from collapse, which city would you award the funds to</a:t>
            </a:r>
            <a:r>
              <a:rPr lang="en-US" sz="1600" dirty="0" smtClean="0">
                <a:solidFill>
                  <a:srgbClr val="0017AA"/>
                </a:solidFill>
                <a:latin typeface="+mj-lt"/>
              </a:rPr>
              <a:t>?</a:t>
            </a:r>
            <a:endParaRPr lang="en-US" sz="1600" dirty="0">
              <a:solidFill>
                <a:srgbClr val="0017AA"/>
              </a:solidFill>
              <a:latin typeface="+mj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62000"/>
          </a:xfrm>
        </p:spPr>
        <p:txBody>
          <a:bodyPr/>
          <a:lstStyle/>
          <a:p>
            <a:r>
              <a:rPr lang="en-US" sz="2800" dirty="0" smtClean="0"/>
              <a:t>Sample Inquiry Lab Activities: Guided</a:t>
            </a:r>
            <a:endParaRPr lang="en-US" sz="2800" dirty="0"/>
          </a:p>
        </p:txBody>
      </p:sp>
      <p:pic>
        <p:nvPicPr>
          <p:cNvPr id="3075" name="Picture 3" descr="Charleston isoseismal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91000"/>
            <a:ext cx="1964473" cy="223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NewMadrid isoseismal m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0"/>
            <a:ext cx="182328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NC isoseismal ma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43200"/>
            <a:ext cx="1813029" cy="146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68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219200"/>
            <a:ext cx="701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Open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–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The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problem and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background are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provided, but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the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procedures/design/methodology are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for the student to design,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as are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the analysis and conclusions.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86400" y="4038600"/>
            <a:ext cx="35052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2679700" algn="l"/>
                <a:tab pos="3365500" algn="l"/>
                <a:tab pos="5943600" algn="l"/>
              </a:tabLst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Earthquake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Lab: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During each modeled “earthquake”, the brick made a rapid change in position. Three hypotheses for fault movements are described.  Design an experiment to determine which best represents the movements that occur with the earthquake machine model.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392936"/>
            <a:ext cx="8534400" cy="762000"/>
          </a:xfrm>
        </p:spPr>
        <p:txBody>
          <a:bodyPr/>
          <a:lstStyle/>
          <a:p>
            <a:r>
              <a:rPr lang="en-US" sz="2800" dirty="0" smtClean="0"/>
              <a:t>Sample Inquiry Lab Activities: Open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5181600"/>
            <a:ext cx="673838" cy="26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05000" y="4007078"/>
            <a:ext cx="3429000" cy="253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28600" algn="l"/>
                <a:tab pos="2679700" algn="l"/>
                <a:tab pos="3365500" algn="l"/>
                <a:tab pos="5943600" algn="l"/>
              </a:tabLst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Hypothesis 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 Earthquakes are periodic (are caused by the same slip, and all separated by the same amount of time).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28600" algn="l"/>
                <a:tab pos="2679700" algn="l"/>
                <a:tab pos="3365500" algn="l"/>
                <a:tab pos="5943600" algn="l"/>
              </a:tabLst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Hypothesis 2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 Earthquakes are 'time-predictable' (the larger the slip in the last earthquake, the longer the wait until the next one.)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28600" algn="l"/>
                <a:tab pos="2679700" algn="l"/>
                <a:tab pos="3365500" algn="l"/>
                <a:tab pos="5943600" algn="l"/>
              </a:tabLst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Hypothesis 3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 Earthquakes occur randomly in time and have randomly varying size.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31" b="7757"/>
          <a:stretch/>
        </p:blipFill>
        <p:spPr>
          <a:xfrm>
            <a:off x="2209800" y="2438400"/>
            <a:ext cx="5203166" cy="151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3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2000" y="152400"/>
            <a:ext cx="7620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228600" bIns="2286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sz="4000" dirty="0" smtClean="0">
                <a:solidFill>
                  <a:srgbClr val="0017AA"/>
                </a:solidFill>
                <a:latin typeface="+mn-lt"/>
                <a:cs typeface="Calibri" pitchFamily="34" charset="0"/>
              </a:rPr>
              <a:t>Levels of Inquiry Activity</a:t>
            </a:r>
            <a:endParaRPr lang="en-US" sz="4000" dirty="0">
              <a:solidFill>
                <a:srgbClr val="0017AA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52599" y="1066800"/>
            <a:ext cx="70104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Not all types of inquiry are equal.  Examine the </a:t>
            </a:r>
            <a:r>
              <a:rPr kumimoji="0" lang="en-US" altLang="ja-JP" sz="2000" b="1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pdf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 document</a:t>
            </a:r>
            <a:r>
              <a:rPr kumimoji="0" lang="en-US" altLang="ja-JP" sz="2000" b="0" i="0" u="none" strike="noStrike" cap="none" normalizeH="0" dirty="0" smtClean="0">
                <a:ln>
                  <a:noFill/>
                </a:ln>
                <a:solidFill>
                  <a:srgbClr val="660033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 that contains activities from four 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Physical Geology labs taught at NCSU and </a:t>
            </a:r>
            <a:r>
              <a:rPr lang="en-US" altLang="ja-JP" sz="2000" b="1" u="sng" dirty="0">
                <a:solidFill>
                  <a:srgbClr val="660033"/>
                </a:solidFill>
                <a:latin typeface="+mj-lt"/>
                <a:ea typeface="MS Mincho" pitchFamily="49" charset="-128"/>
                <a:cs typeface="Times New Roman" pitchFamily="18" charset="0"/>
              </a:rPr>
              <a:t>r</a:t>
            </a:r>
            <a:r>
              <a:rPr kumimoji="0" lang="en-US" altLang="ja-JP" sz="2000" b="1" i="0" u="sng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ate the activities using the scale provided.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2514600"/>
            <a:ext cx="69342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Level 1: Confirmation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-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The problem, procedure, analysis and correct interpretations of the data are immediately obvious from the statements and questions in the laboratory manual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Level 2: Structured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-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The lab manual provides the problem, procedures, and analysis by which students discover relationships or reach conclusions not already known from the manual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Level 3: Guided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-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The lab manual provides the problem and procedures, but the methods of analysis, communication, and conclusions are for the student to design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Level 4: Open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-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The problem and background are provided, but the procedures/design/methodology are for the student to design, as are the analysis and conclusions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.</a:t>
            </a:r>
            <a:endParaRPr lang="en-US" sz="1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9031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2000" y="152400"/>
            <a:ext cx="7620000" cy="96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228600" bIns="2286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sz="4000" dirty="0" smtClean="0">
                <a:solidFill>
                  <a:srgbClr val="0017AA"/>
                </a:solidFill>
                <a:latin typeface="+mn-lt"/>
                <a:cs typeface="Calibri" pitchFamily="34" charset="0"/>
              </a:rPr>
              <a:t>Levels of Inquiry Activity</a:t>
            </a:r>
            <a:endParaRPr lang="en-US" sz="4000" dirty="0">
              <a:solidFill>
                <a:srgbClr val="0017AA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71841" y="1235333"/>
            <a:ext cx="675569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Not all types of inquiry are equal.  Examine the </a:t>
            </a:r>
            <a:r>
              <a:rPr kumimoji="0" lang="en-US" altLang="ja-JP" sz="20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pdf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document</a:t>
            </a:r>
            <a:r>
              <a:rPr kumimoji="0" lang="en-US" altLang="ja-JP" sz="2000" b="0" i="0" u="none" strike="noStrike" cap="none" normalizeH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that contains activities from four 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Physical Geology labs taught at NCSU and </a:t>
            </a:r>
            <a:r>
              <a:rPr lang="en-US" altLang="ja-JP" sz="2000" b="1" u="sng" dirty="0">
                <a:solidFill>
                  <a:srgbClr val="660033"/>
                </a:solidFill>
                <a:latin typeface="Calibri" pitchFamily="34" charset="0"/>
                <a:ea typeface="MS Mincho" pitchFamily="49" charset="-128"/>
                <a:cs typeface="Times New Roman" pitchFamily="18" charset="0"/>
              </a:rPr>
              <a:t>r</a:t>
            </a:r>
            <a:r>
              <a:rPr kumimoji="0" lang="en-US" altLang="ja-JP" sz="2000" b="1" i="0" u="sng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ate the activities using the scale provided.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1842" y="2590800"/>
            <a:ext cx="6791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17AA"/>
                </a:solidFill>
                <a:latin typeface="+mj-lt"/>
              </a:rPr>
              <a:t>Use the polling tool to indicate which of the labs you classified as </a:t>
            </a:r>
            <a:r>
              <a:rPr lang="en-US" b="1" dirty="0" smtClean="0">
                <a:solidFill>
                  <a:srgbClr val="0017AA"/>
                </a:solidFill>
                <a:latin typeface="+mj-lt"/>
              </a:rPr>
              <a:t>confirmation inquiry</a:t>
            </a:r>
            <a:r>
              <a:rPr lang="en-US" dirty="0" smtClean="0">
                <a:solidFill>
                  <a:srgbClr val="0017AA"/>
                </a:solidFill>
                <a:latin typeface="+mj-lt"/>
              </a:rPr>
              <a:t>.</a:t>
            </a:r>
          </a:p>
          <a:p>
            <a:pPr marL="514350" indent="-514350">
              <a:spcAft>
                <a:spcPts val="1200"/>
              </a:spcAft>
              <a:buClr>
                <a:srgbClr val="FF0000"/>
              </a:buClr>
              <a:buFont typeface="+mj-lt"/>
              <a:buAutoNum type="alphaU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Earthquake machine</a:t>
            </a:r>
          </a:p>
          <a:p>
            <a:pPr marL="514350" indent="-514350">
              <a:spcAft>
                <a:spcPts val="1200"/>
              </a:spcAft>
              <a:buClr>
                <a:srgbClr val="FF0000"/>
              </a:buClr>
              <a:buFont typeface="+mj-lt"/>
              <a:buAutoNum type="alphaU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Topographic maps</a:t>
            </a:r>
          </a:p>
          <a:p>
            <a:pPr marL="514350" indent="-514350">
              <a:spcAft>
                <a:spcPts val="1200"/>
              </a:spcAft>
              <a:buClr>
                <a:srgbClr val="FF0000"/>
              </a:buClr>
              <a:buFont typeface="+mj-lt"/>
              <a:buAutoNum type="alphaU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Groundwater consulting</a:t>
            </a:r>
          </a:p>
          <a:p>
            <a:pPr marL="514350" indent="-514350">
              <a:spcAft>
                <a:spcPts val="1200"/>
              </a:spcAft>
              <a:buClr>
                <a:srgbClr val="FF0000"/>
              </a:buClr>
              <a:buFont typeface="+mj-lt"/>
              <a:buAutoNum type="alphaU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Plate Tectonics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723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2000" y="152400"/>
            <a:ext cx="7620000" cy="96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228600" bIns="2286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sz="4000" dirty="0" smtClean="0">
                <a:solidFill>
                  <a:srgbClr val="0017AA"/>
                </a:solidFill>
                <a:latin typeface="+mn-lt"/>
                <a:cs typeface="Calibri" pitchFamily="34" charset="0"/>
              </a:rPr>
              <a:t>Levels of Inquiry Activity</a:t>
            </a:r>
            <a:endParaRPr lang="en-US" sz="4000" dirty="0">
              <a:solidFill>
                <a:srgbClr val="0017AA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71841" y="1235333"/>
            <a:ext cx="675569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Not all types of inquiry are equal.  Examine the </a:t>
            </a:r>
            <a:r>
              <a:rPr kumimoji="0" lang="en-US" altLang="ja-JP" sz="20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pdf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document</a:t>
            </a:r>
            <a:r>
              <a:rPr kumimoji="0" lang="en-US" altLang="ja-JP" sz="2000" b="0" i="0" u="none" strike="noStrike" cap="none" normalizeH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that contains activities from four 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Physical Geology labs taught at NCSU and </a:t>
            </a:r>
            <a:r>
              <a:rPr lang="en-US" altLang="ja-JP" sz="2000" b="1" u="sng" dirty="0">
                <a:solidFill>
                  <a:srgbClr val="660033"/>
                </a:solidFill>
                <a:latin typeface="Calibri" pitchFamily="34" charset="0"/>
                <a:ea typeface="MS Mincho" pitchFamily="49" charset="-128"/>
                <a:cs typeface="Times New Roman" pitchFamily="18" charset="0"/>
              </a:rPr>
              <a:t>r</a:t>
            </a:r>
            <a:r>
              <a:rPr kumimoji="0" lang="en-US" altLang="ja-JP" sz="2000" b="1" i="0" u="sng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ate the activities using the scale provided.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1842" y="2590800"/>
            <a:ext cx="6791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17AA"/>
                </a:solidFill>
                <a:latin typeface="+mj-lt"/>
              </a:rPr>
              <a:t>Use the polling tool to indicate which of the labs you classified as </a:t>
            </a:r>
            <a:r>
              <a:rPr lang="en-US" b="1" dirty="0" smtClean="0">
                <a:solidFill>
                  <a:srgbClr val="0017AA"/>
                </a:solidFill>
                <a:latin typeface="+mj-lt"/>
              </a:rPr>
              <a:t>structured inquiry</a:t>
            </a:r>
            <a:r>
              <a:rPr lang="en-US" dirty="0" smtClean="0">
                <a:solidFill>
                  <a:srgbClr val="0017AA"/>
                </a:solidFill>
                <a:latin typeface="+mj-lt"/>
              </a:rPr>
              <a:t>.</a:t>
            </a:r>
          </a:p>
          <a:p>
            <a:pPr marL="514350" indent="-514350">
              <a:spcAft>
                <a:spcPts val="1200"/>
              </a:spcAft>
              <a:buClr>
                <a:srgbClr val="FF0000"/>
              </a:buClr>
              <a:buFont typeface="+mj-lt"/>
              <a:buAutoNum type="alphaU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Earthquake machine</a:t>
            </a:r>
          </a:p>
          <a:p>
            <a:pPr marL="514350" indent="-514350">
              <a:spcAft>
                <a:spcPts val="1200"/>
              </a:spcAft>
              <a:buClr>
                <a:srgbClr val="FF0000"/>
              </a:buClr>
              <a:buFont typeface="+mj-lt"/>
              <a:buAutoNum type="alphaU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Topographic maps</a:t>
            </a:r>
          </a:p>
          <a:p>
            <a:pPr marL="514350" indent="-514350">
              <a:spcAft>
                <a:spcPts val="1200"/>
              </a:spcAft>
              <a:buClr>
                <a:srgbClr val="FF0000"/>
              </a:buClr>
              <a:buFont typeface="+mj-lt"/>
              <a:buAutoNum type="alphaU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Groundwater consulting</a:t>
            </a:r>
          </a:p>
          <a:p>
            <a:pPr marL="514350" indent="-514350">
              <a:spcAft>
                <a:spcPts val="1200"/>
              </a:spcAft>
              <a:buClr>
                <a:srgbClr val="FF0000"/>
              </a:buClr>
              <a:buFont typeface="+mj-lt"/>
              <a:buAutoNum type="alphaU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Plate Tectonics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1395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2000" y="152400"/>
            <a:ext cx="7620000" cy="96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228600" bIns="2286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sz="4000" dirty="0" smtClean="0">
                <a:solidFill>
                  <a:srgbClr val="0017AA"/>
                </a:solidFill>
                <a:latin typeface="+mn-lt"/>
                <a:cs typeface="Calibri" pitchFamily="34" charset="0"/>
              </a:rPr>
              <a:t>Levels of Inquiry Activity</a:t>
            </a:r>
            <a:endParaRPr lang="en-US" sz="4000" dirty="0">
              <a:solidFill>
                <a:srgbClr val="0017AA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71841" y="1235333"/>
            <a:ext cx="675569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Not all types of inquiry are equal.  Examine the </a:t>
            </a:r>
            <a:r>
              <a:rPr kumimoji="0" lang="en-US" altLang="ja-JP" sz="2000" b="0" i="0" u="none" strike="noStrike" cap="none" normalizeH="0" baseline="0" dirty="0" err="1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pdf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document</a:t>
            </a:r>
            <a:r>
              <a:rPr kumimoji="0" lang="en-US" altLang="ja-JP" sz="2000" b="0" i="0" u="none" strike="noStrike" cap="none" normalizeH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that contains activities from four 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Physical Geology labs taught at NCSU and </a:t>
            </a:r>
            <a:r>
              <a:rPr lang="en-US" altLang="ja-JP" sz="2000" b="1" u="sng" dirty="0">
                <a:solidFill>
                  <a:srgbClr val="660033"/>
                </a:solidFill>
                <a:latin typeface="Calibri" pitchFamily="34" charset="0"/>
                <a:ea typeface="MS Mincho" pitchFamily="49" charset="-128"/>
                <a:cs typeface="Times New Roman" pitchFamily="18" charset="0"/>
              </a:rPr>
              <a:t>r</a:t>
            </a:r>
            <a:r>
              <a:rPr kumimoji="0" lang="en-US" altLang="ja-JP" sz="2000" b="1" i="0" u="sng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ate the activities using the scale provided.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1842" y="2590800"/>
            <a:ext cx="6791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17AA"/>
                </a:solidFill>
                <a:latin typeface="+mj-lt"/>
              </a:rPr>
              <a:t>Use the polling tool to indicate which of the labs you classified as </a:t>
            </a:r>
            <a:r>
              <a:rPr lang="en-US" b="1" dirty="0" smtClean="0">
                <a:solidFill>
                  <a:srgbClr val="0017AA"/>
                </a:solidFill>
                <a:latin typeface="+mj-lt"/>
              </a:rPr>
              <a:t>open inquiry</a:t>
            </a:r>
            <a:r>
              <a:rPr lang="en-US" dirty="0" smtClean="0">
                <a:solidFill>
                  <a:srgbClr val="0017AA"/>
                </a:solidFill>
                <a:latin typeface="+mj-lt"/>
              </a:rPr>
              <a:t>.</a:t>
            </a:r>
          </a:p>
          <a:p>
            <a:pPr marL="514350" indent="-514350">
              <a:spcAft>
                <a:spcPts val="1200"/>
              </a:spcAft>
              <a:buClr>
                <a:srgbClr val="FF0000"/>
              </a:buClr>
              <a:buFont typeface="+mj-lt"/>
              <a:buAutoNum type="alphaU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Earthquake machine</a:t>
            </a:r>
          </a:p>
          <a:p>
            <a:pPr marL="514350" indent="-514350">
              <a:spcAft>
                <a:spcPts val="1200"/>
              </a:spcAft>
              <a:buClr>
                <a:srgbClr val="FF0000"/>
              </a:buClr>
              <a:buFont typeface="+mj-lt"/>
              <a:buAutoNum type="alphaU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Topographic maps</a:t>
            </a:r>
          </a:p>
          <a:p>
            <a:pPr marL="514350" indent="-514350">
              <a:spcAft>
                <a:spcPts val="1200"/>
              </a:spcAft>
              <a:buClr>
                <a:srgbClr val="FF0000"/>
              </a:buClr>
              <a:buFont typeface="+mj-lt"/>
              <a:buAutoNum type="alphaU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Groundwater consulting</a:t>
            </a:r>
          </a:p>
          <a:p>
            <a:pPr marL="514350" indent="-514350">
              <a:spcAft>
                <a:spcPts val="1200"/>
              </a:spcAft>
              <a:buClr>
                <a:srgbClr val="FF0000"/>
              </a:buClr>
              <a:buFont typeface="+mj-lt"/>
              <a:buAutoNum type="alphaUcPeriod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Plate Tectonics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0574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634603"/>
              </p:ext>
            </p:extLst>
          </p:nvPr>
        </p:nvGraphicFramePr>
        <p:xfrm>
          <a:off x="1676400" y="1676400"/>
          <a:ext cx="7353299" cy="3162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76200" y="381000"/>
            <a:ext cx="90678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 smtClean="0">
                <a:solidFill>
                  <a:srgbClr val="0017AA"/>
                </a:solidFill>
              </a:rPr>
              <a:t>Levels of Inquiry in Physical Geology Labs</a:t>
            </a:r>
            <a:endParaRPr lang="en-US" sz="2800" b="1" dirty="0">
              <a:solidFill>
                <a:srgbClr val="0017AA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52600" y="5351621"/>
            <a:ext cx="70103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All eleven physical geology labs have a</a:t>
            </a:r>
            <a:r>
              <a:rPr kumimoji="0" lang="en-US" altLang="ja-JP" sz="200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 combination of inquiry levels.  </a:t>
            </a:r>
            <a:endParaRPr kumimoji="0" lang="en-US" altLang="ja-JP" sz="2000" i="0" u="sng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  <a:ea typeface="MS Mincho" pitchFamily="49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64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52600" y="5197733"/>
            <a:ext cx="701039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ja-JP" sz="20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All eleven physical geology labs have a</a:t>
            </a:r>
            <a:r>
              <a:rPr kumimoji="0" lang="en-US" altLang="ja-JP" sz="200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MS Mincho" pitchFamily="49" charset="-128"/>
                <a:cs typeface="Times New Roman" pitchFamily="18" charset="0"/>
              </a:rPr>
              <a:t> combination of inquiry levels.  </a:t>
            </a:r>
            <a:r>
              <a:rPr lang="en-US" altLang="ja-JP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MS Mincho" pitchFamily="49" charset="-128"/>
                <a:cs typeface="Times New Roman" pitchFamily="18" charset="0"/>
              </a:rPr>
              <a:t>Three labs that have large proportions of structured inquiry are currently undergoing revision.</a:t>
            </a:r>
            <a:endParaRPr kumimoji="0" lang="en-US" altLang="ja-JP" sz="2000" i="0" u="sng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  <a:ea typeface="MS Mincho" pitchFamily="49" charset="-128"/>
              <a:cs typeface="Times New Roman" pitchFamily="18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1923517"/>
              </p:ext>
            </p:extLst>
          </p:nvPr>
        </p:nvGraphicFramePr>
        <p:xfrm>
          <a:off x="1638301" y="1676400"/>
          <a:ext cx="7353299" cy="3162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76200" y="381000"/>
            <a:ext cx="90678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 smtClean="0">
                <a:solidFill>
                  <a:srgbClr val="0017AA"/>
                </a:solidFill>
              </a:rPr>
              <a:t>Levels of Inquiry in Physical Geology Labs</a:t>
            </a:r>
            <a:endParaRPr lang="en-US" sz="2800" b="1" dirty="0">
              <a:solidFill>
                <a:srgbClr val="0017AA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76501" y="3429000"/>
            <a:ext cx="19812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476501" y="2743200"/>
            <a:ext cx="1981200" cy="2667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0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0"/>
            <a:ext cx="7010400" cy="1143000"/>
          </a:xfrm>
        </p:spPr>
        <p:txBody>
          <a:bodyPr/>
          <a:lstStyle/>
          <a:p>
            <a:pPr algn="l" eaLnBrk="1" hangingPunct="1"/>
            <a:r>
              <a:rPr lang="en-US" sz="4000" dirty="0" smtClean="0"/>
              <a:t>Where are you teaching these labs? (Type of institution)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5000" y="2362200"/>
            <a:ext cx="6477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lnSpc>
                <a:spcPct val="150000"/>
              </a:lnSpc>
              <a:buClr>
                <a:srgbClr val="FF0000"/>
              </a:buClr>
              <a:buSzPct val="110000"/>
              <a:buFont typeface="+mj-lt"/>
              <a:buAutoNum type="alphaUcPeriod"/>
            </a:pPr>
            <a:r>
              <a:rPr lang="en-US" sz="2400" dirty="0" smtClean="0">
                <a:latin typeface="+mj-lt"/>
              </a:rPr>
              <a:t>Two-year college</a:t>
            </a:r>
          </a:p>
          <a:p>
            <a:pPr marL="463550" indent="-463550">
              <a:lnSpc>
                <a:spcPct val="150000"/>
              </a:lnSpc>
              <a:buClr>
                <a:srgbClr val="FF0000"/>
              </a:buClr>
              <a:buSzPct val="110000"/>
              <a:buFont typeface="+mj-lt"/>
              <a:buAutoNum type="alphaUcPeriod"/>
            </a:pPr>
            <a:r>
              <a:rPr lang="en-US" sz="2400" dirty="0" smtClean="0">
                <a:latin typeface="+mj-lt"/>
              </a:rPr>
              <a:t>Four-year undergrad - private</a:t>
            </a:r>
          </a:p>
          <a:p>
            <a:pPr marL="463550" indent="-463550">
              <a:lnSpc>
                <a:spcPct val="150000"/>
              </a:lnSpc>
              <a:buClr>
                <a:srgbClr val="FF0000"/>
              </a:buClr>
              <a:buSzPct val="110000"/>
              <a:buFont typeface="+mj-lt"/>
              <a:buAutoNum type="alphaUcPeriod"/>
            </a:pPr>
            <a:r>
              <a:rPr lang="en-US" sz="2400" dirty="0" smtClean="0">
                <a:latin typeface="+mj-lt"/>
              </a:rPr>
              <a:t>Four-year undergrad - public</a:t>
            </a:r>
          </a:p>
          <a:p>
            <a:pPr marL="463550" indent="-463550">
              <a:lnSpc>
                <a:spcPct val="150000"/>
              </a:lnSpc>
              <a:buClr>
                <a:srgbClr val="FF0000"/>
              </a:buClr>
              <a:buSzPct val="110000"/>
              <a:buFont typeface="+mj-lt"/>
              <a:buAutoNum type="alphaUcPeriod"/>
            </a:pPr>
            <a:r>
              <a:rPr lang="en-US" sz="2400" dirty="0" smtClean="0">
                <a:latin typeface="+mj-lt"/>
              </a:rPr>
              <a:t>University with graduate program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115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sz="4000" dirty="0" smtClean="0"/>
              <a:t>TA Training &amp; Support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1" y="1600200"/>
            <a:ext cx="4267200" cy="47244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New TA orientation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Lab coordinator/head TA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Weekly meetings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Leadership from old &amp; new TAs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Suggestion Sheets: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Lab management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Illustrations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Sample divergent questions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Real world examples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Common misconceptions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Connections to other labs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7758" y="1676401"/>
            <a:ext cx="288161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0" y="4876800"/>
            <a:ext cx="2971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</a:rPr>
              <a:t>TA using information from the Suggestion Sheet to cover key concepts at the beginning of lab 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016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sz="4000" dirty="0" smtClean="0"/>
              <a:t>Your Sample Lab Activities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905000" y="1676400"/>
            <a:ext cx="6858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Take a few minutes to review some of your favorite lab activities and classify them using the Buck et al. Inquiry Levels 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(Confirmation – Structured – Guided – Open – Authentic)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4191000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Describe an activity and your interpretation of its level of inquiry by typing a brief summary of the activity in the chat box.</a:t>
            </a:r>
            <a:endParaRPr lang="en-US" sz="2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046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76800"/>
            <a:ext cx="2295338" cy="12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3" name="Picture 1" descr="F:\My Documents\Research\Active work on RTOP Paper\Ryker paper figures\Figures\Photos - action shots\DSCN71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9" t="4019" r="10766" b="10343"/>
          <a:stretch/>
        </p:blipFill>
        <p:spPr bwMode="auto">
          <a:xfrm>
            <a:off x="6248400" y="1132763"/>
            <a:ext cx="2486167" cy="192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446" y="3200400"/>
            <a:ext cx="3079554" cy="201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z="4000" b="1" dirty="0" smtClean="0"/>
              <a:t>…but did they get it?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19200"/>
            <a:ext cx="4419600" cy="1981200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Instructions: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Identify how many plates are on the map.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Draw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triangles where volcanoes would form and X’s where earthquake epicenters would be.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Draw a cross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section.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5257800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During Plate Tectonics lab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4" b="17602"/>
          <a:stretch/>
        </p:blipFill>
        <p:spPr bwMode="auto">
          <a:xfrm>
            <a:off x="5181600" y="3200400"/>
            <a:ext cx="3733800" cy="3534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1" name="Rectangle 10"/>
          <p:cNvSpPr/>
          <p:nvPr/>
        </p:nvSpPr>
        <p:spPr>
          <a:xfrm>
            <a:off x="6172200" y="6553200"/>
            <a:ext cx="2895600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1000" dirty="0" err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Renn</a:t>
            </a:r>
            <a:r>
              <a:rPr lang="en-US" sz="10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 and McConnell, GSA November 2010</a:t>
            </a:r>
            <a:endParaRPr lang="en-US" sz="1000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99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0"/>
            <a:ext cx="7010400" cy="11430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How is redesigning an introductory geoscience lab like…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05000" y="5257800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0017AA"/>
                </a:solidFill>
              </a:rPr>
              <a:t>preparing a five-course dinner?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133600"/>
            <a:ext cx="41910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451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sz="4800" dirty="0" smtClean="0"/>
              <a:t>Summary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76400"/>
            <a:ext cx="6934200" cy="42973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We hope that you are now able to: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Describe the levels of inquiry that may be present in introductory geoscience lab activities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(Confirmation, Structured, Guided, Open, Authentic)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Analyze sample lab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activities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and characterize different levels of inquiry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Create examples of lab activities that are representative of multiple levels of inquiry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Discuss the training necessary for teaching assistants to teach inquiry labs appropriately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(TA training, lab coordinator, weekly meetings, suggestion sheets)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7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7162800" cy="914400"/>
          </a:xfrm>
        </p:spPr>
        <p:txBody>
          <a:bodyPr/>
          <a:lstStyle/>
          <a:p>
            <a:pPr algn="ctr"/>
            <a:r>
              <a:rPr lang="en-US" sz="4800" dirty="0" smtClean="0"/>
              <a:t>Questions?</a:t>
            </a:r>
            <a:endParaRPr lang="en-US" sz="4800" dirty="0"/>
          </a:p>
        </p:txBody>
      </p:sp>
      <p:pic>
        <p:nvPicPr>
          <p:cNvPr id="3074" name="Picture 2" descr="C:\Users\damcconn\AppData\Local\Microsoft\Windows\Temporary Internet Files\Content.IE5\KRFEO3VE\MC90044149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428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419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76200"/>
            <a:ext cx="6934200" cy="14478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en-US" sz="3200" kern="0" dirty="0">
                <a:solidFill>
                  <a:srgbClr val="0017AA"/>
                </a:solidFill>
                <a:latin typeface="+mj-lt"/>
                <a:ea typeface="MS PGothic" pitchFamily="34" charset="-128"/>
                <a:cs typeface="+mj-cs"/>
              </a:rPr>
              <a:t>Effective Strategies for Undergraduate </a:t>
            </a:r>
            <a:r>
              <a:rPr lang="en-US" sz="3200" kern="0" dirty="0" err="1">
                <a:solidFill>
                  <a:srgbClr val="0017AA"/>
                </a:solidFill>
                <a:latin typeface="+mj-lt"/>
                <a:ea typeface="MS PGothic" pitchFamily="34" charset="-128"/>
                <a:cs typeface="+mj-cs"/>
              </a:rPr>
              <a:t>Geoscience</a:t>
            </a:r>
            <a:r>
              <a:rPr lang="en-US" sz="3200" kern="0" dirty="0">
                <a:solidFill>
                  <a:srgbClr val="0017AA"/>
                </a:solidFill>
                <a:latin typeface="+mj-lt"/>
                <a:ea typeface="MS PGothic" pitchFamily="34" charset="-128"/>
                <a:cs typeface="+mj-cs"/>
              </a:rPr>
              <a:t> Teaching </a:t>
            </a:r>
            <a:br>
              <a:rPr lang="en-US" sz="3200" kern="0" dirty="0">
                <a:solidFill>
                  <a:srgbClr val="0017AA"/>
                </a:solidFill>
                <a:latin typeface="+mj-lt"/>
                <a:ea typeface="MS PGothic" pitchFamily="34" charset="-128"/>
                <a:cs typeface="+mj-cs"/>
              </a:rPr>
            </a:br>
            <a:r>
              <a:rPr lang="en-US" sz="3200" i="1" kern="0" dirty="0">
                <a:solidFill>
                  <a:srgbClr val="0017AA"/>
                </a:solidFill>
                <a:latin typeface="+mj-lt"/>
                <a:ea typeface="MS PGothic" pitchFamily="34" charset="-128"/>
                <a:cs typeface="+mj-cs"/>
              </a:rPr>
              <a:t>Virtual Event Series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52600" y="1447800"/>
            <a:ext cx="7162800" cy="36623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1A429"/>
              </a:buClr>
              <a:defRPr/>
            </a:pPr>
            <a:endParaRPr lang="en-US" sz="2000" kern="0" dirty="0">
              <a:solidFill>
                <a:schemeClr val="tx2"/>
              </a:solidFill>
              <a:latin typeface="+mn-lt"/>
              <a:ea typeface="MS PGothic" pitchFamily="34" charset="-128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F1A429"/>
              </a:buClr>
              <a:buFont typeface="Wingdings" pitchFamily="2" charset="2"/>
              <a:buChar char="v"/>
              <a:defRPr/>
            </a:pPr>
            <a:r>
              <a:rPr lang="en-US" sz="2000" kern="0" dirty="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rPr>
              <a:t>March 27, 2013, (Wednesday)</a:t>
            </a:r>
            <a:r>
              <a:rPr lang="en-US" sz="2000" b="1" kern="0" dirty="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rPr>
              <a:t>: Teaching and assessing in-depth understanding of fundamental concepts using concept sketches</a:t>
            </a:r>
            <a:r>
              <a:rPr lang="en-US" sz="2000" kern="0" dirty="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rPr>
              <a:t>, Leaders: Steve Reynolds and Julia Johnson, Arizona State University</a:t>
            </a:r>
          </a:p>
          <a:p>
            <a:pPr marL="342900" indent="-342900">
              <a:spcBef>
                <a:spcPct val="20000"/>
              </a:spcBef>
              <a:buClr>
                <a:srgbClr val="F1A429"/>
              </a:buClr>
              <a:buFont typeface="Wingdings" pitchFamily="2" charset="2"/>
              <a:buChar char="v"/>
              <a:defRPr/>
            </a:pPr>
            <a:endParaRPr lang="en-US" sz="2000" kern="0" dirty="0">
              <a:solidFill>
                <a:schemeClr val="tx2"/>
              </a:solidFill>
              <a:latin typeface="+mn-lt"/>
              <a:ea typeface="MS PGothic" pitchFamily="34" charset="-128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F1A429"/>
              </a:buClr>
              <a:buFont typeface="Wingdings" pitchFamily="2" charset="2"/>
              <a:buChar char="v"/>
              <a:defRPr/>
            </a:pPr>
            <a:r>
              <a:rPr lang="en-US" sz="2000" kern="0" dirty="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rPr>
              <a:t>April 10, 2013 (Wednesday): </a:t>
            </a:r>
            <a:r>
              <a:rPr lang="en-US" sz="2000" b="1" kern="0" dirty="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rPr>
              <a:t> Energizing your class with </a:t>
            </a:r>
            <a:r>
              <a:rPr lang="en-US" sz="2000" b="1" kern="0" dirty="0" err="1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rPr>
              <a:t>ConcepTests</a:t>
            </a:r>
            <a:r>
              <a:rPr lang="en-US" sz="2000" b="1" kern="0" dirty="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rPr>
              <a:t>: A simple technique to engage students and improve learning</a:t>
            </a:r>
            <a:r>
              <a:rPr lang="en-US" sz="2000" kern="0" dirty="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rPr>
              <a:t>, Leaders: David Steer, University of Akron, Jeff Knott, California State University, Fullerton, and Karen </a:t>
            </a:r>
            <a:r>
              <a:rPr lang="en-US" sz="2000" kern="0" dirty="0" err="1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rPr>
              <a:t>Kortz</a:t>
            </a:r>
            <a:r>
              <a:rPr lang="en-US" sz="2000" kern="0" dirty="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rPr>
              <a:t>, Community College of Rhode Island</a:t>
            </a:r>
          </a:p>
        </p:txBody>
      </p:sp>
    </p:spTree>
    <p:extLst>
      <p:ext uri="{BB962C8B-B14F-4D97-AF65-F5344CB8AC3E}">
        <p14:creationId xmlns:p14="http://schemas.microsoft.com/office/powerpoint/2010/main" val="2360661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33600" y="304800"/>
            <a:ext cx="6781800" cy="14478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en-US" sz="4400" kern="0">
                <a:solidFill>
                  <a:srgbClr val="0017AA"/>
                </a:solidFill>
                <a:latin typeface="+mj-lt"/>
                <a:ea typeface="MS PGothic" pitchFamily="34" charset="-128"/>
                <a:cs typeface="+mj-cs"/>
              </a:rPr>
              <a:t>Thank you!</a:t>
            </a:r>
            <a:endParaRPr lang="en-US" sz="4400" kern="0" dirty="0">
              <a:solidFill>
                <a:srgbClr val="0017AA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18434" name="Content Placeholder 2"/>
          <p:cNvSpPr txBox="1">
            <a:spLocks/>
          </p:cNvSpPr>
          <p:nvPr/>
        </p:nvSpPr>
        <p:spPr bwMode="auto">
          <a:xfrm>
            <a:off x="2133600" y="1981200"/>
            <a:ext cx="6781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20000"/>
              </a:spcBef>
              <a:buClr>
                <a:srgbClr val="F1A429"/>
              </a:buClr>
              <a:buFont typeface="Wingdings" charset="0"/>
              <a:buChar char="v"/>
            </a:pPr>
            <a:r>
              <a:rPr lang="en-US" sz="3200">
                <a:solidFill>
                  <a:schemeClr val="tx2"/>
                </a:solidFill>
              </a:rPr>
              <a:t> We</a:t>
            </a:r>
            <a:r>
              <a:rPr lang="ja-JP" altLang="en-US" sz="3200">
                <a:solidFill>
                  <a:schemeClr val="tx2"/>
                </a:solidFill>
              </a:rPr>
              <a:t>’</a:t>
            </a:r>
            <a:r>
              <a:rPr lang="en-US" altLang="ja-JP" sz="3200">
                <a:solidFill>
                  <a:schemeClr val="tx2"/>
                </a:solidFill>
              </a:rPr>
              <a:t>re glad you were able to join us today.</a:t>
            </a:r>
          </a:p>
          <a:p>
            <a:pPr>
              <a:spcBef>
                <a:spcPct val="20000"/>
              </a:spcBef>
              <a:buClr>
                <a:srgbClr val="F1A429"/>
              </a:buClr>
              <a:buFont typeface="Wingdings" charset="0"/>
              <a:buNone/>
            </a:pPr>
            <a:endParaRPr lang="en-US" sz="320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rgbClr val="F1A429"/>
              </a:buClr>
              <a:buFont typeface="Wingdings" charset="0"/>
              <a:buChar char="v"/>
            </a:pPr>
            <a:r>
              <a:rPr lang="en-US" sz="3200">
                <a:solidFill>
                  <a:schemeClr val="tx2"/>
                </a:solidFill>
              </a:rPr>
              <a:t>Please help us by completing an evaluation form at: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061200" y="6396038"/>
            <a:ext cx="2082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17AA"/>
                </a:solidFill>
              </a:rPr>
              <a:t>http://nagt.org</a:t>
            </a:r>
          </a:p>
        </p:txBody>
      </p:sp>
      <p:pic>
        <p:nvPicPr>
          <p:cNvPr id="18436" name="Picture 7" descr="http://serc.carleton.edu/images/serc/nag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24600"/>
            <a:ext cx="7143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64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85800"/>
            <a:ext cx="7391400" cy="1752600"/>
          </a:xfrm>
        </p:spPr>
        <p:txBody>
          <a:bodyPr/>
          <a:lstStyle/>
          <a:p>
            <a:pPr algn="l" eaLnBrk="1" hangingPunct="1"/>
            <a:r>
              <a:rPr lang="en-US" sz="4000" dirty="0" smtClean="0"/>
              <a:t>Who is responsible for teaching the labs at your institution?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600" y="2514600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lnSpc>
                <a:spcPct val="150000"/>
              </a:lnSpc>
              <a:buClr>
                <a:srgbClr val="FF0000"/>
              </a:buClr>
              <a:buSzPct val="110000"/>
              <a:buFont typeface="+mj-lt"/>
              <a:buAutoNum type="alphaUcPeriod"/>
            </a:pPr>
            <a:r>
              <a:rPr lang="en-US" sz="2400" dirty="0" smtClean="0">
                <a:latin typeface="+mj-lt"/>
              </a:rPr>
              <a:t>Faculty members</a:t>
            </a:r>
          </a:p>
          <a:p>
            <a:pPr marL="463550" indent="-463550">
              <a:lnSpc>
                <a:spcPct val="150000"/>
              </a:lnSpc>
              <a:buClr>
                <a:srgbClr val="FF0000"/>
              </a:buClr>
              <a:buSzPct val="110000"/>
              <a:buFont typeface="+mj-lt"/>
              <a:buAutoNum type="alphaUcPeriod"/>
            </a:pPr>
            <a:r>
              <a:rPr lang="en-US" sz="2400" dirty="0" smtClean="0">
                <a:latin typeface="+mj-lt"/>
              </a:rPr>
              <a:t>Graduate students</a:t>
            </a:r>
          </a:p>
          <a:p>
            <a:pPr marL="463550" indent="-463550">
              <a:lnSpc>
                <a:spcPct val="150000"/>
              </a:lnSpc>
              <a:buClr>
                <a:srgbClr val="FF0000"/>
              </a:buClr>
              <a:buSzPct val="110000"/>
              <a:buFont typeface="+mj-lt"/>
              <a:buAutoNum type="alphaUcPeriod"/>
            </a:pPr>
            <a:r>
              <a:rPr lang="en-US" sz="2400" dirty="0" smtClean="0">
                <a:latin typeface="+mj-lt"/>
              </a:rPr>
              <a:t>Undergraduate students</a:t>
            </a:r>
          </a:p>
          <a:p>
            <a:pPr marL="463550" indent="-463550">
              <a:lnSpc>
                <a:spcPct val="150000"/>
              </a:lnSpc>
              <a:buClr>
                <a:srgbClr val="FF0000"/>
              </a:buClr>
              <a:buSzPct val="110000"/>
              <a:buFont typeface="+mj-lt"/>
              <a:buAutoNum type="alphaUcPeriod"/>
            </a:pPr>
            <a:r>
              <a:rPr lang="en-US" sz="2400" dirty="0" smtClean="0">
                <a:latin typeface="+mj-lt"/>
              </a:rPr>
              <a:t>Mix of faculty and grad/undergrad students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706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6705600" cy="1524000"/>
          </a:xfrm>
        </p:spPr>
        <p:txBody>
          <a:bodyPr/>
          <a:lstStyle/>
          <a:p>
            <a:pPr algn="l" eaLnBrk="1" hangingPunct="1"/>
            <a:r>
              <a:rPr lang="en-US" sz="4000" dirty="0" smtClean="0"/>
              <a:t>What resources are you using to teach your labs?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7400" y="2286000"/>
            <a:ext cx="57912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spcAft>
                <a:spcPts val="600"/>
              </a:spcAft>
              <a:buClr>
                <a:srgbClr val="FF0000"/>
              </a:buClr>
              <a:buSzPct val="110000"/>
              <a:buFont typeface="+mj-lt"/>
              <a:buAutoNum type="alphaUcPeriod"/>
            </a:pPr>
            <a:r>
              <a:rPr lang="en-US" sz="2800" dirty="0" smtClean="0">
                <a:latin typeface="+mj-lt"/>
              </a:rPr>
              <a:t>Published lab manual</a:t>
            </a:r>
          </a:p>
          <a:p>
            <a:pPr marL="463550" indent="-463550">
              <a:spcAft>
                <a:spcPts val="600"/>
              </a:spcAft>
              <a:buClr>
                <a:srgbClr val="FF0000"/>
              </a:buClr>
              <a:buSzPct val="110000"/>
              <a:buFont typeface="+mj-lt"/>
              <a:buAutoNum type="alphaUcPeriod"/>
            </a:pPr>
            <a:r>
              <a:rPr lang="en-US" sz="2800" dirty="0" smtClean="0">
                <a:latin typeface="+mj-lt"/>
              </a:rPr>
              <a:t>In-house lab materials/activities</a:t>
            </a:r>
          </a:p>
          <a:p>
            <a:pPr marL="463550" indent="-463550">
              <a:spcAft>
                <a:spcPts val="600"/>
              </a:spcAft>
              <a:buClr>
                <a:srgbClr val="FF0000"/>
              </a:buClr>
              <a:buSzPct val="110000"/>
              <a:buFont typeface="+mj-lt"/>
              <a:buAutoNum type="alphaUcPeriod"/>
            </a:pPr>
            <a:r>
              <a:rPr lang="en-US" sz="2800" dirty="0" smtClean="0">
                <a:latin typeface="+mj-lt"/>
              </a:rPr>
              <a:t>Combination of lab manual and in-house materials</a:t>
            </a:r>
          </a:p>
        </p:txBody>
      </p:sp>
    </p:spTree>
    <p:extLst>
      <p:ext uri="{BB962C8B-B14F-4D97-AF65-F5344CB8AC3E}">
        <p14:creationId xmlns:p14="http://schemas.microsoft.com/office/powerpoint/2010/main" val="197944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sz="4800" dirty="0" smtClean="0"/>
              <a:t>Learning Objectives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828800"/>
            <a:ext cx="7162800" cy="42973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At the conclusion of the webinar you will be able to: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</a:rPr>
              <a:t>Describe the levels of inquiry that may be present in introductory geoscience lab activities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</a:rPr>
              <a:t>Analyze sample lab </a:t>
            </a:r>
            <a:r>
              <a:rPr lang="en-US" sz="2000" dirty="0">
                <a:solidFill>
                  <a:schemeClr val="tx2"/>
                </a:solidFill>
              </a:rPr>
              <a:t>activities </a:t>
            </a:r>
            <a:r>
              <a:rPr lang="en-US" sz="2000" dirty="0" smtClean="0">
                <a:solidFill>
                  <a:schemeClr val="tx2"/>
                </a:solidFill>
              </a:rPr>
              <a:t>and characterize different levels of inquiry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</a:rPr>
              <a:t>Create examples of lab activities that are representative of multiple levels of inquiry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</a:rPr>
              <a:t>Discuss the training necessary for teaching assistants to teach inquiry labs appropriately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59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sz="4800" dirty="0" smtClean="0"/>
              <a:t>What is inquiry?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71600"/>
            <a:ext cx="5486400" cy="3429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Diverse ways in which learners investigate the natural world, propose ideas, and explain and justify assertions on the basis of evidence </a:t>
            </a: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000" dirty="0" smtClean="0"/>
              <a:t>The nature of science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Requires </a:t>
            </a:r>
            <a:r>
              <a:rPr lang="en-US" sz="2000" dirty="0"/>
              <a:t>identification of assumptions, use of critical and logical thinking, and consideration of alternative explanations</a:t>
            </a:r>
            <a:r>
              <a:rPr lang="en-US" sz="20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Continuum of learner self-direction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324600" y="6553200"/>
            <a:ext cx="27305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NRC 2000; </a:t>
            </a:r>
            <a:r>
              <a:rPr lang="en-US" sz="1000" dirty="0" err="1"/>
              <a:t>Hofstein</a:t>
            </a:r>
            <a:r>
              <a:rPr lang="en-US" sz="1000" dirty="0"/>
              <a:t> &amp; </a:t>
            </a:r>
            <a:r>
              <a:rPr lang="en-US" sz="1000" dirty="0" err="1"/>
              <a:t>Lunetta</a:t>
            </a:r>
            <a:r>
              <a:rPr lang="en-US" sz="1000" dirty="0"/>
              <a:t>, </a:t>
            </a:r>
            <a:r>
              <a:rPr lang="en-US" sz="1000" dirty="0" smtClean="0"/>
              <a:t>2003</a:t>
            </a:r>
            <a:endParaRPr lang="en-US" sz="1000" dirty="0"/>
          </a:p>
        </p:txBody>
      </p:sp>
      <p:sp>
        <p:nvSpPr>
          <p:cNvPr id="5" name="Right Brace 4"/>
          <p:cNvSpPr/>
          <p:nvPr/>
        </p:nvSpPr>
        <p:spPr>
          <a:xfrm>
            <a:off x="7162800" y="1295399"/>
            <a:ext cx="457200" cy="1676401"/>
          </a:xfrm>
          <a:prstGeom prst="rightBrac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7162800" y="3200399"/>
            <a:ext cx="457200" cy="1524001"/>
          </a:xfrm>
          <a:prstGeom prst="rightBrac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96200" y="1752599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Scientific process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716672" y="35814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Student role</a:t>
            </a:r>
            <a:endParaRPr lang="en-US" sz="2400" dirty="0"/>
          </a:p>
        </p:txBody>
      </p:sp>
      <p:pic>
        <p:nvPicPr>
          <p:cNvPr id="9" name="Picture 6" descr="ST Interactio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62200" y="4876800"/>
            <a:ext cx="2971800" cy="1671638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410200" y="5334000"/>
            <a:ext cx="243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latin typeface="Calibri" pitchFamily="34" charset="0"/>
              </a:rPr>
              <a:t>A group of students working on a lab activity in the classroom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33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8676" y="4481711"/>
            <a:ext cx="2895600" cy="31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Calibri" pitchFamily="34" charset="0"/>
              </a:rPr>
              <a:t>Futurama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(S1E3; “I, Roommate”)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76" y="1524000"/>
            <a:ext cx="3125324" cy="296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56276" y="5020270"/>
            <a:ext cx="3125323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“Some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of the labs seemed as if they were </a:t>
            </a:r>
            <a:r>
              <a:rPr 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made just to take up time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.”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467600" cy="6858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3200" b="1" dirty="0" smtClean="0"/>
              <a:t>Can we use inquiry to go from this…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6814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My Documents\Research\Active work on RTOP Paper\Ryker paper figures\Figures\Photos - action shots\geo histo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192125" cy="235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24400" y="3810000"/>
            <a:ext cx="4039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Student showing off his cross-section</a:t>
            </a:r>
            <a:endParaRPr lang="en-US" sz="1400" b="1" i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638800" y="5867400"/>
            <a:ext cx="3353925" cy="83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 smtClean="0">
                <a:solidFill>
                  <a:schemeClr val="accent2"/>
                </a:solidFill>
              </a:rPr>
              <a:t>…to this?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4343400"/>
            <a:ext cx="4192124" cy="14080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1800" dirty="0"/>
              <a:t>“This course included interesting labs that I enjoyed doing. They were </a:t>
            </a:r>
            <a:r>
              <a:rPr lang="en-US" sz="1800" b="1" dirty="0"/>
              <a:t>challenging</a:t>
            </a:r>
            <a:r>
              <a:rPr lang="en-US" sz="1800" dirty="0"/>
              <a:t> but I enjoyed getting to work </a:t>
            </a:r>
            <a:r>
              <a:rPr lang="en-US" sz="1800" b="1" dirty="0"/>
              <a:t>hands on</a:t>
            </a:r>
            <a:r>
              <a:rPr lang="en-US" sz="1800" dirty="0"/>
              <a:t> with what we were learning.”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52600" y="1295400"/>
            <a:ext cx="2775857" cy="3886200"/>
            <a:chOff x="304800" y="1371600"/>
            <a:chExt cx="3429000" cy="4800600"/>
          </a:xfrm>
        </p:grpSpPr>
        <p:sp>
          <p:nvSpPr>
            <p:cNvPr id="13" name="TextBox 12"/>
            <p:cNvSpPr txBox="1"/>
            <p:nvPr/>
          </p:nvSpPr>
          <p:spPr>
            <a:xfrm>
              <a:off x="609600" y="4481711"/>
              <a:ext cx="2895600" cy="318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Calibri" pitchFamily="34" charset="0"/>
                </a:rPr>
                <a:t>Futurama</a:t>
              </a:r>
              <a:r>
                <a:rPr lang="en-US" sz="1400" dirty="0">
                  <a:latin typeface="Calibri" pitchFamily="34" charset="0"/>
                </a:rPr>
                <a:t> </a:t>
              </a:r>
              <a:r>
                <a:rPr lang="en-US" sz="1400" dirty="0" smtClean="0">
                  <a:latin typeface="Calibri" pitchFamily="34" charset="0"/>
                </a:rPr>
                <a:t>(S1E3; “I, Roommate”)</a:t>
              </a:r>
              <a:endParaRPr lang="en-US" sz="1400" dirty="0">
                <a:latin typeface="Calibri" pitchFamily="34" charset="0"/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524000"/>
              <a:ext cx="3125324" cy="2967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457200" y="5020270"/>
              <a:ext cx="3125323" cy="83099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“Some </a:t>
              </a:r>
              <a:r>
                <a:rPr lang="en-US" sz="16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of the labs seemed as if they were </a:t>
              </a:r>
              <a:r>
                <a:rPr lang="en-US" sz="16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made just to take up time</a:t>
              </a:r>
              <a:r>
                <a:rPr lang="en-US" sz="16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.”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" y="1371600"/>
              <a:ext cx="3429000" cy="48006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467600" cy="6858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3200" b="1" dirty="0" smtClean="0"/>
              <a:t>Can we use inquiry to go from this…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92555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9242AC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7C379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2477</Words>
  <Application>Microsoft Macintosh PowerPoint</Application>
  <PresentationFormat>On-screen Show (4:3)</PresentationFormat>
  <Paragraphs>247</Paragraphs>
  <Slides>37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Blank Presentation</vt:lpstr>
      <vt:lpstr>PowerPoint Presentation</vt:lpstr>
      <vt:lpstr>(Re)Designing Introductory Geoscience Labs to Promote Inquiry</vt:lpstr>
      <vt:lpstr>Where are you teaching these labs? (Type of institution)</vt:lpstr>
      <vt:lpstr>Who is responsible for teaching the labs at your institution? </vt:lpstr>
      <vt:lpstr>What resources are you using to teach your labs? </vt:lpstr>
      <vt:lpstr>Learning Objectives</vt:lpstr>
      <vt:lpstr>What is inquiry?</vt:lpstr>
      <vt:lpstr>Can we use inquiry to go from this…</vt:lpstr>
      <vt:lpstr>Can we use inquiry to go from this…</vt:lpstr>
      <vt:lpstr>Course characteristics</vt:lpstr>
      <vt:lpstr>Typical Lab Structure</vt:lpstr>
      <vt:lpstr>Lab 1: Intro to Physical Geology and the Scientific Method</vt:lpstr>
      <vt:lpstr>Lab 1: Intro to Physical Geology and the Scientific Method</vt:lpstr>
      <vt:lpstr>Lab 1: Intro to Physical Geology and the Scientific Method</vt:lpstr>
      <vt:lpstr>Lab 1: Intro to Physical Geology and the Scientific Method</vt:lpstr>
      <vt:lpstr>Lab 1: Intro to Physical Geology and the Scientific Method</vt:lpstr>
      <vt:lpstr>Lab 1: Intro to Physical Geology and the Scientific Method</vt:lpstr>
      <vt:lpstr>What do students say?</vt:lpstr>
      <vt:lpstr>Levels of Inquiry</vt:lpstr>
      <vt:lpstr>Sample Inquiry Lab Activities: Confirmation</vt:lpstr>
      <vt:lpstr>Sample Inquiry Lab Activities: Structured</vt:lpstr>
      <vt:lpstr>Sample Inquiry Lab Activities: Guided</vt:lpstr>
      <vt:lpstr>Sample Inquiry Lab Activities: Open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 Training &amp; Support</vt:lpstr>
      <vt:lpstr>Your Sample Lab Activities</vt:lpstr>
      <vt:lpstr>…but did they get it?</vt:lpstr>
      <vt:lpstr>How is redesigning an introductory geoscience lab like…</vt:lpstr>
      <vt:lpstr>Summary</vt:lpstr>
      <vt:lpstr>Questions?</vt:lpstr>
      <vt:lpstr>PowerPoint Presentation</vt:lpstr>
      <vt:lpstr>PowerPoint Presentation</vt:lpstr>
    </vt:vector>
  </TitlesOfParts>
  <Company>Barbara Tewksbury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damcconn</dc:creator>
  <cp:lastModifiedBy>Molly</cp:lastModifiedBy>
  <cp:revision>25</cp:revision>
  <dcterms:created xsi:type="dcterms:W3CDTF">2010-10-03T18:30:38Z</dcterms:created>
  <dcterms:modified xsi:type="dcterms:W3CDTF">2013-05-17T16:34:31Z</dcterms:modified>
</cp:coreProperties>
</file>