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6"/>
  </p:notesMasterIdLst>
  <p:sldIdLst>
    <p:sldId id="290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30" r:id="rId31"/>
    <p:sldId id="331" r:id="rId32"/>
    <p:sldId id="332" r:id="rId33"/>
    <p:sldId id="333" r:id="rId34"/>
    <p:sldId id="334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7AA"/>
    <a:srgbClr val="2F1800"/>
    <a:srgbClr val="F1A429"/>
    <a:srgbClr val="B20202"/>
    <a:srgbClr val="910318"/>
    <a:srgbClr val="BE6003"/>
    <a:srgbClr val="380404"/>
    <a:srgbClr val="383A4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38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2324100-BA6B-4CD1-BEA2-AB99A8C3FC65}" type="datetimeFigureOut">
              <a:rPr lang="en-US"/>
              <a:pPr/>
              <a:t>1/31/2013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E5DB3E9-6B60-4740-AF99-43A4268BBFC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Why are we doing this?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675883-CD00-44CC-A6E8-0FFBD7AD8C0F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Times" charset="0"/>
              </a:rPr>
              <a:t>comment on original iteration of jigsaw by aronson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EE188F8-DDAA-42C0-9E4C-F2E0CE0C9124}" type="slidenum">
              <a:rPr lang="en-US" i="1">
                <a:latin typeface="Times" charset="0"/>
              </a:rPr>
              <a:pPr/>
              <a:t>6</a:t>
            </a:fld>
            <a:endParaRPr lang="en-US" i="1">
              <a:latin typeface="Times" charset="0"/>
            </a:endParaRPr>
          </a:p>
        </p:txBody>
      </p:sp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Times" charset="0"/>
              </a:rPr>
              <a:t>what does this mean for the classroom?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61F4F4-CBE5-438F-B82E-2894DEC4212C}" type="slidenum">
              <a:rPr lang="en-US" i="1">
                <a:latin typeface="Times" charset="0"/>
              </a:rPr>
              <a:pPr/>
              <a:t>7</a:t>
            </a:fld>
            <a:endParaRPr lang="en-US" i="1">
              <a:latin typeface="Times" charset="0"/>
            </a:endParaRPr>
          </a:p>
        </p:txBody>
      </p:sp>
      <p:sp>
        <p:nvSpPr>
          <p:cNvPr id="26626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E6CB1EA-29C0-410B-B63C-77735BC1BEEF}" type="slidenum">
              <a:rPr lang="en-US" i="1">
                <a:latin typeface="Times" charset="0"/>
              </a:rPr>
              <a:pPr/>
              <a:t>8</a:t>
            </a:fld>
            <a:endParaRPr lang="en-US" i="1">
              <a:latin typeface="Times" charset="0"/>
            </a:endParaRPr>
          </a:p>
        </p:txBody>
      </p:sp>
      <p:sp>
        <p:nvSpPr>
          <p:cNvPr id="28674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7A3D87-5D06-4479-85BC-97822AD57F8A}" type="slidenum">
              <a:rPr lang="en-US" i="1">
                <a:latin typeface="Times" charset="0"/>
              </a:rPr>
              <a:pPr/>
              <a:t>9</a:t>
            </a:fld>
            <a:endParaRPr lang="en-US" i="1">
              <a:latin typeface="Times" charset="0"/>
            </a:endParaRPr>
          </a:p>
        </p:txBody>
      </p:sp>
      <p:sp>
        <p:nvSpPr>
          <p:cNvPr id="30722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93C2CF2-546A-4E77-A090-3A818ABDFFB3}" type="slidenum">
              <a:rPr lang="en-US" i="1">
                <a:latin typeface="Times" charset="0"/>
              </a:rPr>
              <a:pPr/>
              <a:t>10</a:t>
            </a:fld>
            <a:endParaRPr lang="en-US" i="1">
              <a:latin typeface="Times" charset="0"/>
            </a:endParaRPr>
          </a:p>
        </p:txBody>
      </p:sp>
      <p:sp>
        <p:nvSpPr>
          <p:cNvPr id="32770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Not going to go into the history of jigsaw technique or the learning science behind it – post resources if you</a:t>
            </a:r>
            <a:r>
              <a:rPr lang="en-US" altLang="en-US" smtClean="0"/>
              <a:t>’</a:t>
            </a:r>
            <a:r>
              <a:rPr lang="en-US" smtClean="0"/>
              <a:t>re interested in following up</a:t>
            </a: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AFC2E5-356F-49C1-B866-26BAEB1D1FDC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Times" charset="0"/>
              </a:rPr>
              <a:t>Remind them that they can post to the chat as we go along.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make it clearer why I</a:t>
            </a:r>
            <a:r>
              <a:rPr lang="en-US" altLang="en-US" smtClean="0"/>
              <a:t>’</a:t>
            </a:r>
            <a:r>
              <a:rPr lang="en-US" smtClean="0"/>
              <a:t>m doing this particular example – deal with the too many rocks issues</a:t>
            </a:r>
          </a:p>
          <a:p>
            <a:pPr eaLnBrk="1" hangingPunct="1"/>
            <a:r>
              <a:rPr lang="en-US" smtClean="0"/>
              <a:t>Indicate that I will describe two examples; people can type questions in to the chat box.</a:t>
            </a: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B92158-8140-4C0B-BF71-6E366034286C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05000"/>
            <a:ext cx="6629400" cy="169545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9950" y="304800"/>
            <a:ext cx="169545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304800"/>
            <a:ext cx="493395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888" y="4419600"/>
            <a:ext cx="6324600" cy="14478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01887" y="2906713"/>
            <a:ext cx="6361113" cy="1512887"/>
          </a:xfrm>
        </p:spPr>
        <p:txBody>
          <a:bodyPr anchor="b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07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553200" cy="1036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828800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468562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1200" y="1828800"/>
            <a:ext cx="3048000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1200" y="2411039"/>
            <a:ext cx="3048000" cy="40199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9487" y="503237"/>
            <a:ext cx="3008313" cy="1238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0" y="503237"/>
            <a:ext cx="3200400" cy="5897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9487" y="170973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85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440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304800"/>
            <a:ext cx="6781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1981200"/>
            <a:ext cx="6781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1" descr="PowerPoint graphic 2012-13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-76200"/>
            <a:ext cx="152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latin typeface="+mj-lt"/>
          <a:ea typeface="MS PGothic" pitchFamily="34" charset="-128"/>
          <a:cs typeface="MS PGothic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MS PGothic" pitchFamily="34" charset="-128"/>
          <a:cs typeface="MS PGothic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MS PGothic" pitchFamily="34" charset="-128"/>
          <a:cs typeface="MS PGothic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MS PGothic" pitchFamily="34" charset="-128"/>
          <a:cs typeface="MS PGothic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MS PGothic" pitchFamily="34" charset="-128"/>
          <a:cs typeface="MS PGothic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3200">
          <a:solidFill>
            <a:srgbClr val="0017AA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800">
          <a:solidFill>
            <a:srgbClr val="BE6003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400">
          <a:solidFill>
            <a:srgbClr val="2F1800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serc.carleton.edu/sp/library/jigsaws/index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lateboundary.rice.ed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76400" y="152400"/>
            <a:ext cx="7315200" cy="12954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3600" b="1" kern="0" dirty="0">
                <a:solidFill>
                  <a:srgbClr val="0017AA"/>
                </a:solidFill>
                <a:latin typeface="+mj-lt"/>
                <a:cs typeface="+mj-cs"/>
              </a:rPr>
              <a:t>Jigsaws: Designing for Success</a:t>
            </a:r>
            <a:r>
              <a:rPr lang="en-US" sz="3600" kern="0" dirty="0">
                <a:solidFill>
                  <a:srgbClr val="0017AA"/>
                </a:solidFill>
                <a:latin typeface="+mj-lt"/>
                <a:cs typeface="+mj-cs"/>
              </a:rPr>
              <a:t/>
            </a:r>
            <a:br>
              <a:rPr lang="en-US" sz="3600" kern="0" dirty="0">
                <a:solidFill>
                  <a:srgbClr val="0017AA"/>
                </a:solidFill>
                <a:latin typeface="+mj-lt"/>
                <a:cs typeface="+mj-cs"/>
              </a:rPr>
            </a:br>
            <a:r>
              <a:rPr lang="en-US" sz="2800" i="1" kern="0" dirty="0">
                <a:solidFill>
                  <a:srgbClr val="0017AA"/>
                </a:solidFill>
              </a:rPr>
              <a:t>Effective Strategies for Undergraduate </a:t>
            </a:r>
            <a:r>
              <a:rPr lang="en-US" sz="2800" i="1" kern="0" dirty="0" err="1">
                <a:solidFill>
                  <a:srgbClr val="0017AA"/>
                </a:solidFill>
              </a:rPr>
              <a:t>Geoscience</a:t>
            </a:r>
            <a:r>
              <a:rPr lang="en-US" sz="2800" i="1" kern="0" dirty="0">
                <a:solidFill>
                  <a:srgbClr val="0017AA"/>
                </a:solidFill>
              </a:rPr>
              <a:t> Teaching Virtual Event Series</a:t>
            </a:r>
          </a:p>
          <a:p>
            <a:pPr algn="ctr">
              <a:defRPr/>
            </a:pPr>
            <a:endParaRPr lang="en-US" sz="2800" i="1" kern="0" dirty="0">
              <a:solidFill>
                <a:srgbClr val="0017AA"/>
              </a:solidFill>
              <a:latin typeface="+mj-lt"/>
              <a:cs typeface="+mj-cs"/>
            </a:endParaRPr>
          </a:p>
        </p:txBody>
      </p:sp>
      <p:sp>
        <p:nvSpPr>
          <p:cNvPr id="17410" name="TextBox 11"/>
          <p:cNvSpPr txBox="1">
            <a:spLocks noChangeArrowheads="1"/>
          </p:cNvSpPr>
          <p:nvPr/>
        </p:nvSpPr>
        <p:spPr bwMode="auto">
          <a:xfrm>
            <a:off x="1828800" y="1838325"/>
            <a:ext cx="304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65050B"/>
                </a:solidFill>
              </a:rPr>
              <a:t>Presenter</a:t>
            </a:r>
            <a:endParaRPr lang="en-GB" sz="2800" b="1">
              <a:solidFill>
                <a:srgbClr val="65050B"/>
              </a:solidFill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876800" y="3657600"/>
            <a:ext cx="4267200" cy="7620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1A429"/>
              </a:buClr>
              <a:defRPr/>
            </a:pPr>
            <a:r>
              <a:rPr lang="en-US" sz="2800" kern="0" dirty="0">
                <a:solidFill>
                  <a:srgbClr val="0017AA"/>
                </a:solidFill>
                <a:latin typeface="+mn-lt"/>
              </a:rPr>
              <a:t>Barbara Tewksbury</a:t>
            </a: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defRPr/>
            </a:pPr>
            <a:r>
              <a:rPr lang="en-US" kern="0" dirty="0">
                <a:solidFill>
                  <a:srgbClr val="0017AA"/>
                </a:solidFill>
                <a:latin typeface="+mn-lt"/>
              </a:rPr>
              <a:t>Hamilton College</a:t>
            </a:r>
          </a:p>
        </p:txBody>
      </p:sp>
      <p:pic>
        <p:nvPicPr>
          <p:cNvPr id="6" name="Picture 14" descr="Asma and Bar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43200"/>
            <a:ext cx="2743200" cy="27432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6705600" cy="1219200"/>
          </a:xfrm>
        </p:spPr>
        <p:txBody>
          <a:bodyPr/>
          <a:lstStyle/>
          <a:p>
            <a:pPr eaLnBrk="1" hangingPunct="1"/>
            <a:r>
              <a:rPr lang="en-US" smtClean="0"/>
              <a:t>Importance of having a teaching toolbox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828800"/>
            <a:ext cx="6781800" cy="4495800"/>
          </a:xfrm>
        </p:spPr>
        <p:txBody>
          <a:bodyPr/>
          <a:lstStyle/>
          <a:p>
            <a:pPr eaLnBrk="1" hangingPunct="1"/>
            <a:r>
              <a:rPr lang="en-US" sz="2800" smtClean="0"/>
              <a:t>Learn about successful student-active assignment/activity strategies</a:t>
            </a:r>
          </a:p>
          <a:p>
            <a:pPr lvl="1" eaLnBrk="1" hangingPunct="1"/>
            <a:r>
              <a:rPr lang="en-US" sz="2400" smtClean="0"/>
              <a:t>think-pair-share, </a:t>
            </a:r>
            <a:r>
              <a:rPr lang="en-US" sz="2400" b="1" smtClean="0">
                <a:solidFill>
                  <a:srgbClr val="A40101"/>
                </a:solidFill>
              </a:rPr>
              <a:t>jigsaw</a:t>
            </a:r>
            <a:r>
              <a:rPr lang="en-US" sz="2400" smtClean="0"/>
              <a:t>, discussion, simulations, role-playing, concept mapping, concept sketches, check what later webinars are about, debates, long-term projects, research-like experiences….</a:t>
            </a:r>
          </a:p>
          <a:p>
            <a:pPr lvl="1" eaLnBrk="1" hangingPunct="1"/>
            <a:r>
              <a:rPr lang="en-US" sz="2400" smtClean="0"/>
              <a:t>assignments involving writing, poster, oral presentation, service learning…</a:t>
            </a:r>
            <a:r>
              <a:rPr lang="en-US" smtClean="0"/>
              <a:t>.</a:t>
            </a:r>
          </a:p>
          <a:p>
            <a:pPr eaLnBrk="1" hangingPunct="1"/>
            <a:r>
              <a:rPr lang="en-US" sz="2800" smtClean="0">
                <a:solidFill>
                  <a:srgbClr val="A40101"/>
                </a:solidFill>
              </a:rPr>
              <a:t>Make deliberate choices of the best strategy for the task.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781800" cy="1143000"/>
          </a:xfrm>
        </p:spPr>
        <p:txBody>
          <a:bodyPr/>
          <a:lstStyle/>
          <a:p>
            <a:r>
              <a:rPr lang="en-US" smtClean="0"/>
              <a:t>Overview of webinar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1981200" y="1447800"/>
            <a:ext cx="6781800" cy="3352800"/>
          </a:xfrm>
        </p:spPr>
        <p:txBody>
          <a:bodyPr/>
          <a:lstStyle/>
          <a:p>
            <a:r>
              <a:rPr lang="en-US" smtClean="0"/>
              <a:t>This will be a </a:t>
            </a:r>
            <a:r>
              <a:rPr lang="en-US" altLang="en-US" smtClean="0"/>
              <a:t>“</a:t>
            </a:r>
            <a:r>
              <a:rPr lang="en-US" smtClean="0"/>
              <a:t>nuts-and-bolts</a:t>
            </a:r>
            <a:r>
              <a:rPr lang="en-US" altLang="en-US" smtClean="0"/>
              <a:t>”</a:t>
            </a:r>
            <a:r>
              <a:rPr lang="en-US" smtClean="0"/>
              <a:t> webinar</a:t>
            </a:r>
          </a:p>
          <a:p>
            <a:r>
              <a:rPr lang="en-US" smtClean="0"/>
              <a:t>What is the jigsaw technique, and how does it work?</a:t>
            </a:r>
          </a:p>
          <a:p>
            <a:r>
              <a:rPr lang="en-US" smtClean="0"/>
              <a:t>How to design a successful jigsaw</a:t>
            </a:r>
          </a:p>
          <a:p>
            <a:r>
              <a:rPr lang="en-US" smtClean="0"/>
              <a:t>Questions</a:t>
            </a:r>
          </a:p>
          <a:p>
            <a:r>
              <a:rPr lang="en-US" smtClean="0"/>
              <a:t>More examples</a:t>
            </a:r>
          </a:p>
          <a:p>
            <a:r>
              <a:rPr lang="en-US" smtClean="0"/>
              <a:t>Individual work</a:t>
            </a:r>
          </a:p>
          <a:p>
            <a:r>
              <a:rPr lang="en-US" smtClean="0"/>
              <a:t>Wrap-up discussion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Jigsaw technique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3962400"/>
            <a:ext cx="6705600" cy="2438400"/>
          </a:xfrm>
        </p:spPr>
        <p:txBody>
          <a:bodyPr/>
          <a:lstStyle/>
          <a:p>
            <a:pPr eaLnBrk="1" hangingPunct="1"/>
            <a:r>
              <a:rPr lang="en-US" smtClean="0"/>
              <a:t>Prepare several different assignments for the class</a:t>
            </a:r>
          </a:p>
          <a:p>
            <a:pPr eaLnBrk="1" hangingPunct="1"/>
            <a:r>
              <a:rPr lang="en-US" smtClean="0"/>
              <a:t>Divide class into teams</a:t>
            </a:r>
          </a:p>
          <a:p>
            <a:pPr eaLnBrk="1" hangingPunct="1"/>
            <a:r>
              <a:rPr lang="en-US" smtClean="0"/>
              <a:t>Each team prepares one of the assignments</a:t>
            </a:r>
          </a:p>
        </p:txBody>
      </p:sp>
      <p:pic>
        <p:nvPicPr>
          <p:cNvPr id="35843" name="Picture 3" descr="jigsaw teams flat me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752600"/>
            <a:ext cx="64008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Jigsaw technique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1676400" y="4800600"/>
            <a:ext cx="7315200" cy="1752600"/>
          </a:xfrm>
        </p:spPr>
        <p:txBody>
          <a:bodyPr/>
          <a:lstStyle/>
          <a:p>
            <a:pPr eaLnBrk="1" hangingPunct="1"/>
            <a:r>
              <a:rPr lang="en-US" sz="3000" smtClean="0"/>
              <a:t>Divide class into new groups with one member from each team</a:t>
            </a:r>
          </a:p>
          <a:p>
            <a:pPr eaLnBrk="1" hangingPunct="1"/>
            <a:r>
              <a:rPr lang="en-US" sz="3000" smtClean="0"/>
              <a:t>Individuals teach group what they know</a:t>
            </a:r>
          </a:p>
        </p:txBody>
      </p:sp>
      <p:pic>
        <p:nvPicPr>
          <p:cNvPr id="37891" name="Picture 3" descr="Atlas mixed group me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828800"/>
            <a:ext cx="6400800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Jigsaw technique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2286000" y="3581400"/>
            <a:ext cx="6553200" cy="1295400"/>
          </a:xfrm>
        </p:spPr>
        <p:txBody>
          <a:bodyPr/>
          <a:lstStyle/>
          <a:p>
            <a:r>
              <a:rPr lang="en-US" smtClean="0"/>
              <a:t>Group task puts picture together</a:t>
            </a:r>
          </a:p>
          <a:p>
            <a:r>
              <a:rPr lang="en-US" smtClean="0"/>
              <a:t>Critical – big difference between:</a:t>
            </a:r>
          </a:p>
        </p:txBody>
      </p:sp>
      <p:pic>
        <p:nvPicPr>
          <p:cNvPr id="38915" name="Picture 3" descr="jigsaw collage me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828800"/>
            <a:ext cx="64008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6" descr="Atlas 3x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49530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7" descr="puzzle pieces 3 alt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2800350" y="4667250"/>
            <a:ext cx="14478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Content Placeholder 2"/>
          <p:cNvSpPr txBox="1">
            <a:spLocks/>
          </p:cNvSpPr>
          <p:nvPr/>
        </p:nvSpPr>
        <p:spPr bwMode="auto">
          <a:xfrm>
            <a:off x="5105400" y="5410200"/>
            <a:ext cx="990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5AA7CF"/>
              </a:buClr>
            </a:pPr>
            <a:r>
              <a:rPr lang="en-US" sz="2800">
                <a:solidFill>
                  <a:srgbClr val="45162E"/>
                </a:solidFill>
              </a:rPr>
              <a:t>and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jigsaw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Purpose: to engage intro students in igneous rock classification</a:t>
            </a:r>
          </a:p>
          <a:p>
            <a:r>
              <a:rPr lang="en-US" smtClean="0"/>
              <a:t>Context: before introducing igneous rock classification  </a:t>
            </a:r>
          </a:p>
          <a:p>
            <a:r>
              <a:rPr lang="en-US" smtClean="0"/>
              <a:t>Box of rocks at classroom door – samples of granite, gabbro, basalt</a:t>
            </a:r>
          </a:p>
          <a:p>
            <a:r>
              <a:rPr lang="en-US" smtClean="0"/>
              <a:t>Each student selects one rock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jigsaw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6781800" cy="4495800"/>
          </a:xfrm>
        </p:spPr>
        <p:txBody>
          <a:bodyPr/>
          <a:lstStyle/>
          <a:p>
            <a:r>
              <a:rPr lang="en-US" smtClean="0"/>
              <a:t>Preparation of team assignment</a:t>
            </a:r>
          </a:p>
          <a:p>
            <a:pPr lvl="1"/>
            <a:r>
              <a:rPr lang="en-US" smtClean="0"/>
              <a:t>Each student makes and writes down observations about his/her rock (± comparing observations with another student with the same rock)</a:t>
            </a:r>
          </a:p>
          <a:p>
            <a:r>
              <a:rPr lang="en-US" smtClean="0"/>
              <a:t>In mixed groups (3 different rocks)</a:t>
            </a:r>
          </a:p>
          <a:p>
            <a:pPr lvl="1"/>
            <a:r>
              <a:rPr lang="en-US" smtClean="0"/>
              <a:t>Peer teaching: each student teaches the others what he/she has observed</a:t>
            </a:r>
          </a:p>
          <a:p>
            <a:pPr lvl="1"/>
            <a:r>
              <a:rPr lang="en-US" smtClean="0"/>
              <a:t>Group task: compare the similarities and differences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jigsaw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2133600" y="1981200"/>
            <a:ext cx="6400800" cy="3276600"/>
          </a:xfrm>
        </p:spPr>
        <p:txBody>
          <a:bodyPr/>
          <a:lstStyle/>
          <a:p>
            <a:r>
              <a:rPr lang="en-US" smtClean="0"/>
              <a:t>Entire class</a:t>
            </a:r>
          </a:p>
          <a:p>
            <a:pPr lvl="1"/>
            <a:r>
              <a:rPr lang="en-US" smtClean="0"/>
              <a:t>Instructor asks groups for similarities and differences</a:t>
            </a:r>
          </a:p>
          <a:p>
            <a:pPr lvl="1"/>
            <a:r>
              <a:rPr lang="en-US" smtClean="0"/>
              <a:t>Instructor builds idea of igneous rock classification on the board from student responses 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781800" cy="914400"/>
          </a:xfrm>
        </p:spPr>
        <p:txBody>
          <a:bodyPr/>
          <a:lstStyle/>
          <a:p>
            <a:r>
              <a:rPr lang="en-US" smtClean="0"/>
              <a:t>Designing a jigsaw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1905000" y="1295400"/>
            <a:ext cx="6781800" cy="5029200"/>
          </a:xfrm>
        </p:spPr>
        <p:txBody>
          <a:bodyPr/>
          <a:lstStyle/>
          <a:p>
            <a:r>
              <a:rPr lang="en-US" smtClean="0"/>
              <a:t>Example from Saharan paleolakes stratigraphic record</a:t>
            </a:r>
          </a:p>
          <a:p>
            <a:r>
              <a:rPr lang="en-US" smtClean="0"/>
              <a:t>Traditional approach</a:t>
            </a:r>
          </a:p>
          <a:p>
            <a:pPr lvl="1"/>
            <a:r>
              <a:rPr lang="en-US" smtClean="0"/>
              <a:t>Lecture about idea that rock record preserves clues to paleoenvironment</a:t>
            </a:r>
          </a:p>
          <a:p>
            <a:pPr lvl="1"/>
            <a:r>
              <a:rPr lang="en-US" smtClean="0"/>
              <a:t>Present several examples of paleolake strat columns and show students how a geologist would interpret the data</a:t>
            </a:r>
          </a:p>
          <a:p>
            <a:pPr lvl="1"/>
            <a:r>
              <a:rPr lang="en-US" smtClean="0"/>
              <a:t>Present conclusions about Saharan rainfall change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Jigsaw version</a:t>
            </a:r>
          </a:p>
        </p:txBody>
      </p:sp>
      <p:sp>
        <p:nvSpPr>
          <p:cNvPr id="45058" name="Content Placeholder 2"/>
          <p:cNvSpPr>
            <a:spLocks noGrp="1"/>
          </p:cNvSpPr>
          <p:nvPr>
            <p:ph idx="1"/>
          </p:nvPr>
        </p:nvSpPr>
        <p:spPr>
          <a:xfrm>
            <a:off x="2209800" y="1981200"/>
            <a:ext cx="6248400" cy="4191000"/>
          </a:xfrm>
        </p:spPr>
        <p:txBody>
          <a:bodyPr/>
          <a:lstStyle/>
          <a:p>
            <a:r>
              <a:rPr lang="en-US" smtClean="0"/>
              <a:t>Covers the same material</a:t>
            </a:r>
          </a:p>
          <a:p>
            <a:r>
              <a:rPr lang="en-US" smtClean="0"/>
              <a:t>Takes about the same amount of class time</a:t>
            </a:r>
          </a:p>
          <a:p>
            <a:r>
              <a:rPr lang="en-US" smtClean="0"/>
              <a:t>Students interpret the data themselves and draw the conclusions themselves – students engaged in analysis and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781800" cy="685800"/>
          </a:xfrm>
        </p:spPr>
        <p:txBody>
          <a:bodyPr/>
          <a:lstStyle/>
          <a:p>
            <a:r>
              <a:rPr lang="en-US" smtClean="0"/>
              <a:t>A little about you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1600200" y="1143000"/>
            <a:ext cx="7315200" cy="5105400"/>
          </a:xfrm>
        </p:spPr>
        <p:txBody>
          <a:bodyPr/>
          <a:lstStyle/>
          <a:p>
            <a:r>
              <a:rPr lang="en-US" smtClean="0"/>
              <a:t>As I ask each of the following, please </a:t>
            </a:r>
            <a:r>
              <a:rPr lang="en-US" altLang="en-US" smtClean="0"/>
              <a:t>“</a:t>
            </a:r>
            <a:r>
              <a:rPr lang="en-US" smtClean="0"/>
              <a:t>raise your hand</a:t>
            </a:r>
            <a:r>
              <a:rPr lang="en-US" altLang="en-US" smtClean="0"/>
              <a:t>”</a:t>
            </a:r>
            <a:endParaRPr lang="en-US" smtClean="0"/>
          </a:p>
          <a:p>
            <a:pPr lvl="1"/>
            <a:r>
              <a:rPr lang="en-US" smtClean="0"/>
              <a:t>Heard of jigsaw technique before?</a:t>
            </a:r>
          </a:p>
          <a:p>
            <a:pPr lvl="1"/>
            <a:r>
              <a:rPr lang="en-US" smtClean="0"/>
              <a:t>Used jigsaw?</a:t>
            </a:r>
          </a:p>
          <a:p>
            <a:pPr lvl="1"/>
            <a:r>
              <a:rPr lang="en-US" smtClean="0"/>
              <a:t>Interested in using jigsaw in a class of:</a:t>
            </a:r>
          </a:p>
          <a:p>
            <a:pPr lvl="2"/>
            <a:r>
              <a:rPr lang="en-US" smtClean="0">
                <a:solidFill>
                  <a:srgbClr val="F1A429"/>
                </a:solidFill>
              </a:rPr>
              <a:t>&lt; 25 students</a:t>
            </a:r>
          </a:p>
          <a:p>
            <a:pPr lvl="2"/>
            <a:r>
              <a:rPr lang="en-US" smtClean="0">
                <a:solidFill>
                  <a:srgbClr val="F1A429"/>
                </a:solidFill>
              </a:rPr>
              <a:t>25-50 students</a:t>
            </a:r>
          </a:p>
          <a:p>
            <a:pPr lvl="2"/>
            <a:r>
              <a:rPr lang="en-US" smtClean="0">
                <a:solidFill>
                  <a:srgbClr val="F1A429"/>
                </a:solidFill>
              </a:rPr>
              <a:t>&gt;50 students</a:t>
            </a:r>
          </a:p>
          <a:p>
            <a:pPr lvl="1"/>
            <a:r>
              <a:rPr lang="en-US" smtClean="0"/>
              <a:t>Teach at</a:t>
            </a:r>
          </a:p>
          <a:p>
            <a:pPr lvl="2"/>
            <a:r>
              <a:rPr lang="en-US" smtClean="0">
                <a:solidFill>
                  <a:srgbClr val="F1A429"/>
                </a:solidFill>
              </a:rPr>
              <a:t>4-year college or university</a:t>
            </a:r>
          </a:p>
          <a:p>
            <a:pPr lvl="2"/>
            <a:r>
              <a:rPr lang="en-US" smtClean="0">
                <a:solidFill>
                  <a:srgbClr val="F1A429"/>
                </a:solidFill>
              </a:rPr>
              <a:t>2-year college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781800" cy="990600"/>
          </a:xfrm>
        </p:spPr>
        <p:txBody>
          <a:bodyPr/>
          <a:lstStyle/>
          <a:p>
            <a:r>
              <a:rPr lang="en-US" smtClean="0"/>
              <a:t>Saharan example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1981200" y="1371600"/>
            <a:ext cx="6781800" cy="5029200"/>
          </a:xfrm>
        </p:spPr>
        <p:txBody>
          <a:bodyPr/>
          <a:lstStyle/>
          <a:p>
            <a:r>
              <a:rPr lang="en-US" smtClean="0"/>
              <a:t>Team assignments</a:t>
            </a:r>
          </a:p>
          <a:p>
            <a:pPr lvl="1"/>
            <a:r>
              <a:rPr lang="en-US" smtClean="0"/>
              <a:t>Done entirely in class</a:t>
            </a:r>
          </a:p>
          <a:p>
            <a:pPr lvl="1"/>
            <a:r>
              <a:rPr lang="en-US" smtClean="0"/>
              <a:t>Each team receives a different strat column</a:t>
            </a:r>
          </a:p>
          <a:p>
            <a:pPr lvl="1"/>
            <a:r>
              <a:rPr lang="en-US" smtClean="0"/>
              <a:t>Each team analyzes the data and develops a picture of what rainfall was like at what times and what the evidence is</a:t>
            </a:r>
          </a:p>
          <a:p>
            <a:pPr lvl="1"/>
            <a:r>
              <a:rPr lang="en-US" smtClean="0"/>
              <a:t>Instructor circulates to check teams</a:t>
            </a:r>
          </a:p>
          <a:p>
            <a:pPr lvl="1"/>
            <a:r>
              <a:rPr lang="en-US" smtClean="0"/>
              <a:t>Each team member ready to teach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Saharan example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2133600" y="2133600"/>
            <a:ext cx="6781800" cy="2895600"/>
          </a:xfrm>
        </p:spPr>
        <p:txBody>
          <a:bodyPr/>
          <a:lstStyle/>
          <a:p>
            <a:r>
              <a:rPr lang="en-US" smtClean="0"/>
              <a:t>Peer teaching in mixed groups</a:t>
            </a:r>
          </a:p>
          <a:p>
            <a:pPr lvl="1"/>
            <a:r>
              <a:rPr lang="en-US" smtClean="0"/>
              <a:t>Each person teaches what he/she has learned about team data set</a:t>
            </a:r>
          </a:p>
          <a:p>
            <a:pPr lvl="1"/>
            <a:r>
              <a:rPr lang="en-US" smtClean="0"/>
              <a:t>Instructor circulates to help if someone is stuck or confused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781800" cy="838200"/>
          </a:xfrm>
        </p:spPr>
        <p:txBody>
          <a:bodyPr/>
          <a:lstStyle/>
          <a:p>
            <a:r>
              <a:rPr lang="en-US" smtClean="0"/>
              <a:t>Saharan example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1981200" y="1143000"/>
            <a:ext cx="6858000" cy="5334000"/>
          </a:xfrm>
        </p:spPr>
        <p:txBody>
          <a:bodyPr/>
          <a:lstStyle/>
          <a:p>
            <a:r>
              <a:rPr lang="en-US" smtClean="0"/>
              <a:t>Group task</a:t>
            </a:r>
          </a:p>
          <a:p>
            <a:pPr lvl="1"/>
            <a:r>
              <a:rPr lang="en-US" smtClean="0"/>
              <a:t>Group </a:t>
            </a:r>
            <a:r>
              <a:rPr lang="en-US" smtClean="0">
                <a:solidFill>
                  <a:srgbClr val="A40101"/>
                </a:solidFill>
              </a:rPr>
              <a:t>combines</a:t>
            </a:r>
            <a:r>
              <a:rPr lang="en-US" smtClean="0"/>
              <a:t> what they have learned about all the data sets and puts together a temporal and spatial picture of timing and nature of rainfall change </a:t>
            </a:r>
            <a:r>
              <a:rPr lang="en-US" smtClean="0">
                <a:solidFill>
                  <a:srgbClr val="A40101"/>
                </a:solidFill>
              </a:rPr>
              <a:t>across the Sahara</a:t>
            </a:r>
          </a:p>
          <a:p>
            <a:pPr lvl="1"/>
            <a:r>
              <a:rPr lang="en-US" smtClean="0"/>
              <a:t>Group is given additional data, and they make and defend a prediction about rainfall change in the Sahara with global warming</a:t>
            </a:r>
          </a:p>
          <a:p>
            <a:pPr lvl="1"/>
            <a:r>
              <a:rPr lang="en-US" b="1" smtClean="0">
                <a:solidFill>
                  <a:srgbClr val="A40101"/>
                </a:solidFill>
              </a:rPr>
              <a:t>Picture not clear until group combines the pieces 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781800" cy="990600"/>
          </a:xfrm>
        </p:spPr>
        <p:txBody>
          <a:bodyPr/>
          <a:lstStyle/>
          <a:p>
            <a:r>
              <a:rPr lang="en-US" smtClean="0"/>
              <a:t>Saharan example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1676400" y="1295400"/>
            <a:ext cx="7239000" cy="5334000"/>
          </a:xfrm>
        </p:spPr>
        <p:txBody>
          <a:bodyPr/>
          <a:lstStyle/>
          <a:p>
            <a:r>
              <a:rPr lang="en-US" smtClean="0"/>
              <a:t>Whole class</a:t>
            </a:r>
          </a:p>
          <a:p>
            <a:pPr lvl="1"/>
            <a:r>
              <a:rPr lang="en-US" smtClean="0"/>
              <a:t>Groups help instructor build time line</a:t>
            </a:r>
          </a:p>
          <a:p>
            <a:pPr lvl="1"/>
            <a:r>
              <a:rPr lang="en-US" smtClean="0"/>
              <a:t>Group discusses usefulness and limitations of the rock record</a:t>
            </a:r>
          </a:p>
          <a:p>
            <a:r>
              <a:rPr lang="en-US" smtClean="0"/>
              <a:t>Individual follow-up</a:t>
            </a:r>
          </a:p>
          <a:p>
            <a:pPr lvl="1"/>
            <a:r>
              <a:rPr lang="en-US" smtClean="0"/>
              <a:t>Assumes mastery of team assignment and enough knowledge of others to explain group results</a:t>
            </a:r>
          </a:p>
          <a:p>
            <a:pPr lvl="2"/>
            <a:r>
              <a:rPr lang="en-US" smtClean="0">
                <a:solidFill>
                  <a:srgbClr val="F1A429"/>
                </a:solidFill>
              </a:rPr>
              <a:t>Individual bullet list </a:t>
            </a:r>
            <a:r>
              <a:rPr lang="en-US" i="1" smtClean="0">
                <a:solidFill>
                  <a:srgbClr val="F1A429"/>
                </a:solidFill>
              </a:rPr>
              <a:t>or</a:t>
            </a:r>
          </a:p>
          <a:p>
            <a:pPr lvl="2"/>
            <a:r>
              <a:rPr lang="en-US" smtClean="0">
                <a:solidFill>
                  <a:srgbClr val="F1A429"/>
                </a:solidFill>
              </a:rPr>
              <a:t>Personal reaction paper </a:t>
            </a:r>
            <a:r>
              <a:rPr lang="en-US" i="1" smtClean="0">
                <a:solidFill>
                  <a:srgbClr val="F1A429"/>
                </a:solidFill>
              </a:rPr>
              <a:t>or</a:t>
            </a:r>
          </a:p>
          <a:p>
            <a:pPr lvl="2"/>
            <a:r>
              <a:rPr lang="en-US" smtClean="0">
                <a:solidFill>
                  <a:srgbClr val="F1A429"/>
                </a:solidFill>
              </a:rPr>
              <a:t>Incorporate results in summary paper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6781800" cy="914400"/>
          </a:xfrm>
        </p:spPr>
        <p:txBody>
          <a:bodyPr/>
          <a:lstStyle/>
          <a:p>
            <a:pPr eaLnBrk="1" hangingPunct="1"/>
            <a:r>
              <a:rPr lang="en-US" smtClean="0"/>
              <a:t>Value of the technique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600200"/>
            <a:ext cx="7086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Students are actively engaged in analysis and explanation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Students must know something well enough to teach it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Gives students practice in using the language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Students can learn one aspect/example well but see a range of aspects/examples without doing all the work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Well-structured group activity in which everyone has a valuable role to play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Critical elements of jigsaw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524000"/>
            <a:ext cx="6248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The assignment must be do-able – not easy or trivial but you must be confident that students can do it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Students must be prepared and not be wrong-headed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You must be happy that each student knows his/her assignment well and the others much less well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The group task is crucial - without it, it</a:t>
            </a:r>
            <a:r>
              <a:rPr lang="en-US" altLang="en-US" sz="2800" smtClean="0"/>
              <a:t>’</a:t>
            </a:r>
            <a:r>
              <a:rPr lang="en-US" altLang="ja-JP" sz="2800" smtClean="0"/>
              <a:t>s not a jigsaw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Some type of individual follow-up is valuable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 and discussion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2514600" y="2209800"/>
            <a:ext cx="5791200" cy="3352800"/>
          </a:xfrm>
        </p:spPr>
        <p:txBody>
          <a:bodyPr/>
          <a:lstStyle/>
          <a:p>
            <a:r>
              <a:rPr lang="en-US" smtClean="0"/>
              <a:t>We will talk about questions posted earlier</a:t>
            </a:r>
          </a:p>
          <a:p>
            <a:r>
              <a:rPr lang="en-US" smtClean="0"/>
              <a:t>If you have a new question as we are discussing, post it in the chat window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781800" cy="762000"/>
          </a:xfrm>
        </p:spPr>
        <p:txBody>
          <a:bodyPr/>
          <a:lstStyle/>
          <a:p>
            <a:r>
              <a:rPr lang="en-US" smtClean="0"/>
              <a:t>Other examples of jigsaws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1981200" y="1143000"/>
            <a:ext cx="6934200" cy="5334000"/>
          </a:xfrm>
        </p:spPr>
        <p:txBody>
          <a:bodyPr/>
          <a:lstStyle/>
          <a:p>
            <a:r>
              <a:rPr lang="en-US" smtClean="0"/>
              <a:t>Reading the literature</a:t>
            </a:r>
          </a:p>
          <a:p>
            <a:pPr lvl="1"/>
            <a:r>
              <a:rPr lang="en-US" smtClean="0"/>
              <a:t>Assign different articles – great for small classes (teams of 1!)</a:t>
            </a:r>
          </a:p>
          <a:p>
            <a:pPr lvl="1"/>
            <a:r>
              <a:rPr lang="en-US" smtClean="0"/>
              <a:t>Do more than say </a:t>
            </a:r>
            <a:r>
              <a:rPr lang="en-US" altLang="en-US" smtClean="0"/>
              <a:t>“</a:t>
            </a:r>
            <a:r>
              <a:rPr lang="en-US" smtClean="0"/>
              <a:t>come prepared</a:t>
            </a:r>
            <a:r>
              <a:rPr lang="en-US" altLang="en-US" smtClean="0"/>
              <a:t>”</a:t>
            </a:r>
            <a:r>
              <a:rPr lang="en-US" smtClean="0"/>
              <a:t> – have students answer questions</a:t>
            </a:r>
          </a:p>
          <a:p>
            <a:pPr lvl="1"/>
            <a:r>
              <a:rPr lang="en-US" smtClean="0"/>
              <a:t>Prepare to </a:t>
            </a:r>
            <a:r>
              <a:rPr lang="en-US" i="1" smtClean="0"/>
              <a:t>teach</a:t>
            </a:r>
            <a:r>
              <a:rPr lang="en-US" smtClean="0"/>
              <a:t> – students decide main take-home points, supporting evidence, how they will teach it</a:t>
            </a:r>
          </a:p>
          <a:p>
            <a:pPr lvl="1"/>
            <a:r>
              <a:rPr lang="en-US" smtClean="0"/>
              <a:t>Have students role-play the researcher (</a:t>
            </a:r>
            <a:r>
              <a:rPr lang="en-US" altLang="en-US" smtClean="0"/>
              <a:t>“</a:t>
            </a:r>
            <a:r>
              <a:rPr lang="en-US" smtClean="0"/>
              <a:t>I/we found that….</a:t>
            </a:r>
            <a:r>
              <a:rPr lang="en-US" altLang="en-US" smtClean="0"/>
              <a:t>”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Don</a:t>
            </a:r>
            <a:r>
              <a:rPr lang="en-US" altLang="en-US" smtClean="0"/>
              <a:t>’</a:t>
            </a:r>
            <a:r>
              <a:rPr lang="en-US" smtClean="0"/>
              <a:t>t forget the </a:t>
            </a:r>
            <a:r>
              <a:rPr lang="en-US" b="1" smtClean="0">
                <a:solidFill>
                  <a:srgbClr val="A40101"/>
                </a:solidFill>
              </a:rPr>
              <a:t>group task</a:t>
            </a:r>
            <a:r>
              <a:rPr lang="en-US" smtClean="0"/>
              <a:t>!!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examples of jigsaws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>
          <a:xfrm>
            <a:off x="1600200" y="1676400"/>
            <a:ext cx="7315200" cy="4800600"/>
          </a:xfrm>
        </p:spPr>
        <p:txBody>
          <a:bodyPr/>
          <a:lstStyle/>
          <a:p>
            <a:r>
              <a:rPr lang="en-US" smtClean="0"/>
              <a:t>On field trips</a:t>
            </a:r>
          </a:p>
          <a:p>
            <a:pPr lvl="1"/>
            <a:r>
              <a:rPr lang="en-US" smtClean="0"/>
              <a:t>Divide outcrop into sections, one for each team</a:t>
            </a:r>
          </a:p>
          <a:p>
            <a:pPr lvl="1"/>
            <a:r>
              <a:rPr lang="en-US" smtClean="0"/>
              <a:t>Teams make observations, collect data, make sketches or concept sketches, answer questions</a:t>
            </a:r>
          </a:p>
          <a:p>
            <a:pPr lvl="1"/>
            <a:r>
              <a:rPr lang="en-US" smtClean="0"/>
              <a:t>Mixed groups – peer teaching down the outcrop + </a:t>
            </a:r>
            <a:r>
              <a:rPr lang="en-US" smtClean="0">
                <a:solidFill>
                  <a:srgbClr val="A40101"/>
                </a:solidFill>
              </a:rPr>
              <a:t>putting big pic together</a:t>
            </a:r>
          </a:p>
          <a:p>
            <a:pPr lvl="1"/>
            <a:r>
              <a:rPr lang="en-US" smtClean="0"/>
              <a:t>Allows students to focus, prevents both myopia and the butterfly problem</a:t>
            </a:r>
          </a:p>
          <a:p>
            <a:pPr lvl="1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781800" cy="838200"/>
          </a:xfrm>
        </p:spPr>
        <p:txBody>
          <a:bodyPr/>
          <a:lstStyle/>
          <a:p>
            <a:r>
              <a:rPr lang="en-US" smtClean="0"/>
              <a:t>Other examples of jigsaws</a:t>
            </a:r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>
          <a:xfrm>
            <a:off x="1905000" y="1295400"/>
            <a:ext cx="7010400" cy="5334000"/>
          </a:xfrm>
        </p:spPr>
        <p:txBody>
          <a:bodyPr/>
          <a:lstStyle/>
          <a:p>
            <a:r>
              <a:rPr lang="en-US" sz="3000" smtClean="0"/>
              <a:t>With equations, graphs, calculations</a:t>
            </a:r>
          </a:p>
          <a:p>
            <a:pPr lvl="1"/>
            <a:r>
              <a:rPr lang="en-US" sz="2600" smtClean="0"/>
              <a:t>Assign each team a different range of data to process/plot/calculate</a:t>
            </a:r>
          </a:p>
          <a:p>
            <a:pPr lvl="1"/>
            <a:r>
              <a:rPr lang="en-US" sz="2600" smtClean="0"/>
              <a:t>Each person has experience with one iteration, </a:t>
            </a:r>
            <a:r>
              <a:rPr lang="en-US" sz="2600" smtClean="0">
                <a:solidFill>
                  <a:srgbClr val="A40101"/>
                </a:solidFill>
              </a:rPr>
              <a:t>&amp; group task reveals the bigger pattern/picture/variation</a:t>
            </a:r>
          </a:p>
          <a:p>
            <a:pPr lvl="1"/>
            <a:r>
              <a:rPr lang="en-US" sz="2600" smtClean="0"/>
              <a:t>Can be short!</a:t>
            </a:r>
          </a:p>
          <a:p>
            <a:pPr lvl="1"/>
            <a:r>
              <a:rPr lang="en-US" sz="2600" smtClean="0"/>
              <a:t>For a big class, have people work in pairs or threes (helps avoid errors), check team results as whole class (doesn</a:t>
            </a:r>
            <a:r>
              <a:rPr lang="en-US" altLang="en-US" sz="2600" smtClean="0"/>
              <a:t>’</a:t>
            </a:r>
            <a:r>
              <a:rPr lang="en-US" sz="2600" smtClean="0"/>
              <a:t>t give away anything), groups then put the picture together. </a:t>
            </a:r>
          </a:p>
          <a:p>
            <a:endParaRPr lang="en-US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Purpose of the webinar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2133600" y="1905000"/>
            <a:ext cx="6096000" cy="2895600"/>
          </a:xfrm>
        </p:spPr>
        <p:txBody>
          <a:bodyPr/>
          <a:lstStyle/>
          <a:p>
            <a:r>
              <a:rPr lang="en-US" smtClean="0"/>
              <a:t>Provide enough info, plus online resources about jigsaw technique that you can successfully design and carry out your own jigsaw activity.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examples of jigsaws</a:t>
            </a:r>
          </a:p>
        </p:txBody>
      </p:sp>
      <p:sp>
        <p:nvSpPr>
          <p:cNvPr id="58370" name="Content Placeholder 2"/>
          <p:cNvSpPr>
            <a:spLocks noGrp="1"/>
          </p:cNvSpPr>
          <p:nvPr>
            <p:ph idx="1"/>
          </p:nvPr>
        </p:nvSpPr>
        <p:spPr>
          <a:xfrm>
            <a:off x="1905000" y="1600200"/>
            <a:ext cx="7010400" cy="4876800"/>
          </a:xfrm>
        </p:spPr>
        <p:txBody>
          <a:bodyPr/>
          <a:lstStyle/>
          <a:p>
            <a:r>
              <a:rPr lang="en-US" sz="3000" smtClean="0"/>
              <a:t>For samples, maps, thin sections when you don</a:t>
            </a:r>
            <a:r>
              <a:rPr lang="en-US" altLang="en-US" sz="3000" smtClean="0"/>
              <a:t>’</a:t>
            </a:r>
            <a:r>
              <a:rPr lang="en-US" sz="3000" smtClean="0"/>
              <a:t>t have multiple copies</a:t>
            </a:r>
          </a:p>
          <a:p>
            <a:pPr lvl="1"/>
            <a:r>
              <a:rPr lang="en-US" sz="2600" smtClean="0"/>
              <a:t>Each student works in detail with one</a:t>
            </a:r>
          </a:p>
          <a:p>
            <a:pPr lvl="1"/>
            <a:r>
              <a:rPr lang="en-US" sz="2600" smtClean="0"/>
              <a:t>Also great if doing more than one is overkill but you want students to see a range</a:t>
            </a:r>
          </a:p>
          <a:p>
            <a:pPr lvl="1"/>
            <a:r>
              <a:rPr lang="en-US" sz="2600" smtClean="0"/>
              <a:t>Use group task for students to develop picture of the </a:t>
            </a:r>
            <a:r>
              <a:rPr lang="en-US" sz="2600" smtClean="0">
                <a:solidFill>
                  <a:srgbClr val="A40101"/>
                </a:solidFill>
              </a:rPr>
              <a:t>range</a:t>
            </a:r>
          </a:p>
          <a:p>
            <a:pPr lvl="1"/>
            <a:r>
              <a:rPr lang="en-US" sz="2600" smtClean="0"/>
              <a:t>Forces students to </a:t>
            </a:r>
            <a:r>
              <a:rPr lang="en-US" sz="2600" smtClean="0">
                <a:solidFill>
                  <a:srgbClr val="A40101"/>
                </a:solidFill>
              </a:rPr>
              <a:t>explain</a:t>
            </a:r>
            <a:r>
              <a:rPr lang="en-US" sz="2600" smtClean="0"/>
              <a:t> what they have observed – the explanation effect is a powerful component of learning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848600" cy="914400"/>
          </a:xfrm>
        </p:spPr>
        <p:txBody>
          <a:bodyPr/>
          <a:lstStyle/>
          <a:p>
            <a:r>
              <a:rPr lang="en-US" sz="3800" smtClean="0"/>
              <a:t>In case we haven</a:t>
            </a:r>
            <a:r>
              <a:rPr lang="en-US" altLang="en-US" sz="3800" smtClean="0"/>
              <a:t>’</a:t>
            </a:r>
            <a:r>
              <a:rPr lang="en-US" sz="3800" smtClean="0"/>
              <a:t>t addressed..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1752600" y="1143000"/>
            <a:ext cx="7086600" cy="5562600"/>
          </a:xfrm>
        </p:spPr>
        <p:txBody>
          <a:bodyPr/>
          <a:lstStyle/>
          <a:p>
            <a:r>
              <a:rPr lang="en-US" sz="2800" smtClean="0"/>
              <a:t>How many team assignments?</a:t>
            </a:r>
          </a:p>
          <a:p>
            <a:pPr lvl="1"/>
            <a:r>
              <a:rPr lang="en-US" sz="2400" smtClean="0"/>
              <a:t>Generally 2-5 – peer teaching takes time</a:t>
            </a:r>
          </a:p>
          <a:p>
            <a:r>
              <a:rPr lang="en-US" sz="2800" smtClean="0"/>
              <a:t>Ideal length?</a:t>
            </a:r>
          </a:p>
          <a:p>
            <a:pPr lvl="1"/>
            <a:r>
              <a:rPr lang="en-US" sz="2400" smtClean="0"/>
              <a:t>One class period or less; start small &amp; simple!</a:t>
            </a:r>
          </a:p>
          <a:p>
            <a:r>
              <a:rPr lang="en-US" sz="2800" smtClean="0"/>
              <a:t>What about odd numbers?</a:t>
            </a:r>
          </a:p>
          <a:p>
            <a:pPr lvl="1"/>
            <a:r>
              <a:rPr lang="en-US" sz="2400" smtClean="0"/>
              <a:t>Pair team members in groups if needed</a:t>
            </a:r>
          </a:p>
          <a:p>
            <a:r>
              <a:rPr lang="en-US" sz="2800" smtClean="0"/>
              <a:t>Assessment?</a:t>
            </a:r>
          </a:p>
          <a:p>
            <a:pPr lvl="1"/>
            <a:r>
              <a:rPr lang="en-US" sz="2400" smtClean="0"/>
              <a:t>Rather than group grades, I prefer individual accountability for prep, with individual follow-up that uses the big picture from group task but does not demand equal mastery of all team assignments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>
          <a:xfrm>
            <a:off x="2133600" y="76200"/>
            <a:ext cx="6781800" cy="609600"/>
          </a:xfrm>
        </p:spPr>
        <p:txBody>
          <a:bodyPr/>
          <a:lstStyle/>
          <a:p>
            <a:r>
              <a:rPr lang="en-US" smtClean="0"/>
              <a:t>Your turn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1905000" y="914400"/>
            <a:ext cx="7010400" cy="5715000"/>
          </a:xfrm>
        </p:spPr>
        <p:txBody>
          <a:bodyPr/>
          <a:lstStyle/>
          <a:p>
            <a:r>
              <a:rPr lang="en-US" sz="3000" smtClean="0"/>
              <a:t>What might you develop for your course?</a:t>
            </a:r>
          </a:p>
          <a:p>
            <a:r>
              <a:rPr lang="en-US" sz="3000" smtClean="0"/>
              <a:t>Post only your ideas, </a:t>
            </a:r>
            <a:r>
              <a:rPr lang="en-US" sz="3000" smtClean="0">
                <a:solidFill>
                  <a:srgbClr val="A40101"/>
                </a:solidFill>
              </a:rPr>
              <a:t>no chat</a:t>
            </a:r>
          </a:p>
          <a:p>
            <a:r>
              <a:rPr lang="en-US" sz="3000" smtClean="0"/>
              <a:t>When timer is at 0:00, we will resume</a:t>
            </a:r>
          </a:p>
          <a:p>
            <a:r>
              <a:rPr lang="en-US" sz="3000" smtClean="0"/>
              <a:t>Remember the critical elements: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Employ the KISS principle (keep it simple…and do-able)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Don</a:t>
            </a:r>
            <a:r>
              <a:rPr lang="en-US" altLang="en-US" sz="2400" smtClean="0"/>
              <a:t>’</a:t>
            </a:r>
            <a:r>
              <a:rPr lang="en-US" sz="2400" smtClean="0"/>
              <a:t>t expect students to know </a:t>
            </a:r>
            <a:r>
              <a:rPr lang="en-US" sz="2400" i="1" smtClean="0"/>
              <a:t>other </a:t>
            </a:r>
            <a:r>
              <a:rPr lang="en-US" sz="2400" smtClean="0"/>
              <a:t>team assignments as well as they know their own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Build in preparation check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Include a group task to put pieces together</a:t>
            </a:r>
            <a:endParaRPr lang="en-US" altLang="ja-JP" sz="24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Consider individual follow-up rather than group grades</a:t>
            </a:r>
          </a:p>
          <a:p>
            <a:pPr lvl="1"/>
            <a:endParaRPr lang="en-US" sz="2600" smtClean="0"/>
          </a:p>
          <a:p>
            <a:pPr lvl="1"/>
            <a:endParaRPr lang="en-US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781800" cy="914400"/>
          </a:xfrm>
        </p:spPr>
        <p:txBody>
          <a:bodyPr/>
          <a:lstStyle/>
          <a:p>
            <a:r>
              <a:rPr lang="en-US" smtClean="0"/>
              <a:t>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More info on jigsaw</a:t>
            </a:r>
          </a:p>
        </p:txBody>
      </p:sp>
      <p:sp>
        <p:nvSpPr>
          <p:cNvPr id="62466" name="Content Placeholder 4"/>
          <p:cNvSpPr>
            <a:spLocks noGrp="1"/>
          </p:cNvSpPr>
          <p:nvPr>
            <p:ph idx="1"/>
          </p:nvPr>
        </p:nvSpPr>
        <p:spPr>
          <a:xfrm>
            <a:off x="2362200" y="2895600"/>
            <a:ext cx="6096000" cy="2362200"/>
          </a:xfrm>
        </p:spPr>
        <p:txBody>
          <a:bodyPr/>
          <a:lstStyle/>
          <a:p>
            <a:r>
              <a:rPr lang="en-US" smtClean="0">
                <a:hlinkClick r:id="rId2"/>
              </a:rPr>
              <a:t>http://serc.carleton.edu/sp/library/jigsaws/index.html</a:t>
            </a:r>
            <a:r>
              <a:rPr lang="en-US" smtClean="0"/>
              <a:t> </a:t>
            </a:r>
          </a:p>
          <a:p>
            <a:r>
              <a:rPr lang="en-US" smtClean="0"/>
              <a:t>Examples, more tips for success, results of research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3810000" y="304800"/>
            <a:ext cx="5105400" cy="1066800"/>
          </a:xfrm>
        </p:spPr>
        <p:txBody>
          <a:bodyPr/>
          <a:lstStyle/>
          <a:p>
            <a:r>
              <a:rPr lang="en-US" sz="4800" smtClean="0"/>
              <a:t>Is  a one-hour webinar enough?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1676400" y="1676400"/>
            <a:ext cx="7086600" cy="2133600"/>
          </a:xfrm>
        </p:spPr>
        <p:txBody>
          <a:bodyPr/>
          <a:lstStyle/>
          <a:p>
            <a:r>
              <a:rPr lang="en-US" i="1" smtClean="0"/>
              <a:t>Discovering Plate Boundaries</a:t>
            </a:r>
          </a:p>
          <a:p>
            <a:pPr lvl="1"/>
            <a:r>
              <a:rPr lang="en-US" smtClean="0"/>
              <a:t>One of the best known geo jigsaws</a:t>
            </a:r>
          </a:p>
          <a:p>
            <a:pPr lvl="1"/>
            <a:r>
              <a:rPr lang="en-US" smtClean="0">
                <a:hlinkClick r:id="rId2"/>
              </a:rPr>
              <a:t>http://plateboundary.rice.edu/</a:t>
            </a:r>
            <a:r>
              <a:rPr lang="en-US" smtClean="0"/>
              <a:t> </a:t>
            </a:r>
          </a:p>
          <a:p>
            <a:pPr lvl="1"/>
            <a:r>
              <a:rPr lang="en-US" smtClean="0"/>
              <a:t>Dale Sawyer, Rice U.</a:t>
            </a:r>
          </a:p>
          <a:p>
            <a:endParaRPr lang="en-US" smtClean="0"/>
          </a:p>
        </p:txBody>
      </p:sp>
      <p:sp>
        <p:nvSpPr>
          <p:cNvPr id="20483" name="Content Placeholder 2"/>
          <p:cNvSpPr txBox="1">
            <a:spLocks/>
          </p:cNvSpPr>
          <p:nvPr/>
        </p:nvSpPr>
        <p:spPr bwMode="auto">
          <a:xfrm>
            <a:off x="1752600" y="3886200"/>
            <a:ext cx="4343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7" rIns="91414" bIns="45707"/>
          <a:lstStyle/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</a:pPr>
            <a:r>
              <a:rPr lang="en-US" sz="3200">
                <a:solidFill>
                  <a:srgbClr val="0017AA"/>
                </a:solidFill>
              </a:rPr>
              <a:t>Catalyst for development – a short talk that I gave at Rice University</a:t>
            </a:r>
          </a:p>
          <a:p>
            <a:pPr marL="342900" indent="-342900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</a:pPr>
            <a:r>
              <a:rPr lang="en-US" sz="3200">
                <a:solidFill>
                  <a:srgbClr val="0017AA"/>
                </a:solidFill>
              </a:rPr>
              <a:t>So…yes! </a:t>
            </a:r>
          </a:p>
        </p:txBody>
      </p:sp>
      <p:pic>
        <p:nvPicPr>
          <p:cNvPr id="20484" name="Picture 4" descr="Screen shot 2013-01-31 at 7.21.40 A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3429000"/>
            <a:ext cx="22987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Active engagement is a critical part of learning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2133600" y="2362200"/>
            <a:ext cx="67818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We can</a:t>
            </a:r>
            <a:r>
              <a:rPr lang="en-US" altLang="en-US" smtClean="0"/>
              <a:t>’</a:t>
            </a:r>
            <a:r>
              <a:rPr lang="en-US" smtClean="0"/>
              <a:t>t do a student</a:t>
            </a:r>
            <a:r>
              <a:rPr lang="en-US" altLang="en-US" smtClean="0"/>
              <a:t>’</a:t>
            </a:r>
            <a:r>
              <a:rPr lang="en-US" smtClean="0"/>
              <a:t>s learning for him/her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Exposure does not guarantee learning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Students learn when they are actively engaged in practice, application, and problem-solving.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6858000" cy="1052513"/>
          </a:xfrm>
        </p:spPr>
        <p:txBody>
          <a:bodyPr/>
          <a:lstStyle/>
          <a:p>
            <a:pPr eaLnBrk="1" hangingPunct="1"/>
            <a:r>
              <a:rPr lang="en-US" smtClean="0"/>
              <a:t>Importance of engaging students in the classroom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133600"/>
            <a:ext cx="6096000" cy="2971800"/>
          </a:xfrm>
        </p:spPr>
        <p:txBody>
          <a:bodyPr/>
          <a:lstStyle/>
          <a:p>
            <a:pPr eaLnBrk="1" hangingPunct="1"/>
            <a:r>
              <a:rPr lang="en-US" sz="3000" i="1" smtClean="0">
                <a:solidFill>
                  <a:srgbClr val="084DAB"/>
                </a:solidFill>
              </a:rPr>
              <a:t>As you enter a classroom, ask yourself this question: </a:t>
            </a:r>
            <a:r>
              <a:rPr lang="ja-JP" altLang="en-US" sz="3000" i="1" smtClean="0">
                <a:solidFill>
                  <a:srgbClr val="084DAB"/>
                </a:solidFill>
              </a:rPr>
              <a:t>“</a:t>
            </a:r>
            <a:r>
              <a:rPr lang="en-US" altLang="ja-JP" sz="3000" i="1" smtClean="0">
                <a:solidFill>
                  <a:srgbClr val="084DAB"/>
                </a:solidFill>
              </a:rPr>
              <a:t>If there were no students in the classroom, could I do what I am planning to do?</a:t>
            </a:r>
            <a:r>
              <a:rPr lang="ja-JP" altLang="en-US" sz="3000" i="1" smtClean="0">
                <a:solidFill>
                  <a:srgbClr val="084DAB"/>
                </a:solidFill>
              </a:rPr>
              <a:t>”</a:t>
            </a:r>
            <a:r>
              <a:rPr lang="en-US" altLang="ja-JP" sz="3000" i="1" smtClean="0">
                <a:solidFill>
                  <a:srgbClr val="084DAB"/>
                </a:solidFill>
              </a:rPr>
              <a:t> If the answer to the question is yes, don</a:t>
            </a:r>
            <a:r>
              <a:rPr lang="ja-JP" altLang="en-US" sz="3000" i="1" smtClean="0">
                <a:solidFill>
                  <a:srgbClr val="084DAB"/>
                </a:solidFill>
              </a:rPr>
              <a:t>’</a:t>
            </a:r>
            <a:r>
              <a:rPr lang="en-US" altLang="ja-JP" sz="3000" i="1" smtClean="0">
                <a:solidFill>
                  <a:srgbClr val="084DAB"/>
                </a:solidFill>
              </a:rPr>
              <a:t>t do it.</a:t>
            </a:r>
            <a:endParaRPr lang="en-US" sz="3000" smtClean="0">
              <a:solidFill>
                <a:srgbClr val="084DAB"/>
              </a:solidFill>
            </a:endParaRPr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3124200" y="5486400"/>
            <a:ext cx="56816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en-US" sz="2200" i="1">
                <a:solidFill>
                  <a:srgbClr val="BE6003"/>
                </a:solidFill>
              </a:rPr>
              <a:t>General Ruben Cubero, Dean of the</a:t>
            </a:r>
          </a:p>
          <a:p>
            <a:pPr algn="r" eaLnBrk="1" hangingPunct="1"/>
            <a:r>
              <a:rPr lang="en-US" sz="2200" i="1">
                <a:solidFill>
                  <a:srgbClr val="BE6003"/>
                </a:solidFill>
              </a:rPr>
              <a:t>Faculty, United States Air Force Academy</a:t>
            </a:r>
          </a:p>
          <a:p>
            <a:pPr algn="r" eaLnBrk="1" hangingPunct="1"/>
            <a:r>
              <a:rPr lang="en-US" sz="2200" i="1">
                <a:solidFill>
                  <a:srgbClr val="BE6003"/>
                </a:solidFill>
              </a:rPr>
              <a:t>(Novak et al., 1999, Just-in-Time Teaching)</a:t>
            </a:r>
            <a:endParaRPr lang="en-US" sz="2000" i="1">
              <a:solidFill>
                <a:srgbClr val="BE6003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381000"/>
            <a:ext cx="6400800" cy="1219200"/>
          </a:xfrm>
        </p:spPr>
        <p:txBody>
          <a:bodyPr/>
          <a:lstStyle/>
          <a:p>
            <a:pPr eaLnBrk="1" hangingPunct="1"/>
            <a:r>
              <a:rPr lang="en-US" smtClean="0"/>
              <a:t>Importance of having a teaching toolbox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2971800"/>
            <a:ext cx="6248400" cy="3200400"/>
          </a:xfrm>
        </p:spPr>
        <p:txBody>
          <a:bodyPr/>
          <a:lstStyle/>
          <a:p>
            <a:pPr eaLnBrk="1" hangingPunct="1"/>
            <a:r>
              <a:rPr lang="en-US" smtClean="0"/>
              <a:t>If all you have is a hammer, everything looks like a nail.</a:t>
            </a:r>
          </a:p>
          <a:p>
            <a:pPr eaLnBrk="1" hangingPunct="1"/>
            <a:r>
              <a:rPr lang="en-US" smtClean="0"/>
              <a:t>Same goes for teaching. If the only tool in your teaching toolbox is lecturing, then….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6705600" cy="1219200"/>
          </a:xfrm>
        </p:spPr>
        <p:txBody>
          <a:bodyPr/>
          <a:lstStyle/>
          <a:p>
            <a:pPr eaLnBrk="1" hangingPunct="1"/>
            <a:r>
              <a:rPr lang="en-US" smtClean="0"/>
              <a:t>Importance of having a teaching toolbox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828800"/>
            <a:ext cx="6781800" cy="4495800"/>
          </a:xfrm>
        </p:spPr>
        <p:txBody>
          <a:bodyPr/>
          <a:lstStyle/>
          <a:p>
            <a:pPr eaLnBrk="1" hangingPunct="1"/>
            <a:r>
              <a:rPr lang="en-US" sz="2800" smtClean="0"/>
              <a:t>Learn about successful student-active assignment/activity strategies</a:t>
            </a:r>
          </a:p>
          <a:p>
            <a:pPr lvl="1" eaLnBrk="1" hangingPunct="1"/>
            <a:r>
              <a:rPr lang="en-US" sz="2400" smtClean="0"/>
              <a:t>think-pair-share, jigsaw, discussion, simulations, role-playing, concept mapping, concept sketches, check what later webinars are about, debates, long-term projects, research-like experiences….</a:t>
            </a:r>
          </a:p>
          <a:p>
            <a:pPr lvl="1" eaLnBrk="1" hangingPunct="1"/>
            <a:r>
              <a:rPr lang="en-US" sz="2400" smtClean="0"/>
              <a:t>assignments involving writing, poster, oral presentation, service learning…</a:t>
            </a:r>
            <a:r>
              <a:rPr lang="en-US" smtClean="0"/>
              <a:t>.</a:t>
            </a:r>
          </a:p>
          <a:p>
            <a:pPr eaLnBrk="1" hangingPunct="1"/>
            <a:r>
              <a:rPr lang="en-US" sz="2800" smtClean="0"/>
              <a:t>Make deliberate choices of the best strategy for the task.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6705600" cy="1219200"/>
          </a:xfrm>
        </p:spPr>
        <p:txBody>
          <a:bodyPr/>
          <a:lstStyle/>
          <a:p>
            <a:pPr eaLnBrk="1" hangingPunct="1"/>
            <a:r>
              <a:rPr lang="en-US" smtClean="0"/>
              <a:t>Importance of having a teaching toolbox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828800"/>
            <a:ext cx="6781800" cy="4495800"/>
          </a:xfrm>
        </p:spPr>
        <p:txBody>
          <a:bodyPr/>
          <a:lstStyle/>
          <a:p>
            <a:pPr eaLnBrk="1" hangingPunct="1"/>
            <a:r>
              <a:rPr lang="en-US" sz="2800" smtClean="0"/>
              <a:t>Learn about successful student-active assignment/activity strategies</a:t>
            </a:r>
          </a:p>
          <a:p>
            <a:pPr lvl="1" eaLnBrk="1" hangingPunct="1"/>
            <a:r>
              <a:rPr lang="en-US" sz="2400" smtClean="0"/>
              <a:t>think-pair-share, </a:t>
            </a:r>
            <a:r>
              <a:rPr lang="en-US" sz="2400" b="1" smtClean="0">
                <a:solidFill>
                  <a:srgbClr val="A40101"/>
                </a:solidFill>
              </a:rPr>
              <a:t>jigsaw</a:t>
            </a:r>
            <a:r>
              <a:rPr lang="en-US" sz="2400" smtClean="0"/>
              <a:t>, discussion, simulations, role-playing, concept mapping, concept sketches, check what later webinars are about, debates, long-term projects, research-like experiences….</a:t>
            </a:r>
          </a:p>
          <a:p>
            <a:pPr lvl="1" eaLnBrk="1" hangingPunct="1"/>
            <a:r>
              <a:rPr lang="en-US" sz="2400" smtClean="0"/>
              <a:t>assignments involving writing, poster, oral presentation, service learning…</a:t>
            </a:r>
            <a:r>
              <a:rPr lang="en-US" smtClean="0"/>
              <a:t>.</a:t>
            </a:r>
          </a:p>
          <a:p>
            <a:pPr eaLnBrk="1" hangingPunct="1"/>
            <a:r>
              <a:rPr lang="en-US" sz="2800" smtClean="0"/>
              <a:t>Make deliberate choices of the best strategy for the task.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9242AC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7C379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6231</TotalTime>
  <Words>1646</Words>
  <Application>Microsoft Office PowerPoint</Application>
  <PresentationFormat>On-screen Show (4:3)</PresentationFormat>
  <Paragraphs>198</Paragraphs>
  <Slides>34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MS PGothic</vt:lpstr>
      <vt:lpstr>Wingdings</vt:lpstr>
      <vt:lpstr>Calibri</vt:lpstr>
      <vt:lpstr>MS PGothic</vt:lpstr>
      <vt:lpstr>Times</vt:lpstr>
      <vt:lpstr>Blank Presentation</vt:lpstr>
      <vt:lpstr>Slide 1</vt:lpstr>
      <vt:lpstr>A little about you</vt:lpstr>
      <vt:lpstr>Purpose of the webinar</vt:lpstr>
      <vt:lpstr>Is  a one-hour webinar enough?</vt:lpstr>
      <vt:lpstr>Active engagement is a critical part of learning</vt:lpstr>
      <vt:lpstr>Importance of engaging students in the classroom</vt:lpstr>
      <vt:lpstr>Importance of having a teaching toolbox</vt:lpstr>
      <vt:lpstr>Importance of having a teaching toolbox</vt:lpstr>
      <vt:lpstr>Importance of having a teaching toolbox</vt:lpstr>
      <vt:lpstr>Importance of having a teaching toolbox</vt:lpstr>
      <vt:lpstr>Overview of webinar</vt:lpstr>
      <vt:lpstr>Jigsaw technique</vt:lpstr>
      <vt:lpstr>Jigsaw technique</vt:lpstr>
      <vt:lpstr>Jigsaw technique</vt:lpstr>
      <vt:lpstr>Simple jigsaw</vt:lpstr>
      <vt:lpstr>Simple jigsaw</vt:lpstr>
      <vt:lpstr>Simple jigsaw</vt:lpstr>
      <vt:lpstr>Designing a jigsaw</vt:lpstr>
      <vt:lpstr>Jigsaw version</vt:lpstr>
      <vt:lpstr>Saharan example</vt:lpstr>
      <vt:lpstr>Saharan example</vt:lpstr>
      <vt:lpstr>Saharan example</vt:lpstr>
      <vt:lpstr>Saharan example</vt:lpstr>
      <vt:lpstr>Value of the technique</vt:lpstr>
      <vt:lpstr>Critical elements of jigsaw</vt:lpstr>
      <vt:lpstr>Questions and discussion</vt:lpstr>
      <vt:lpstr>Other examples of jigsaws</vt:lpstr>
      <vt:lpstr>Other examples of jigsaws</vt:lpstr>
      <vt:lpstr>Other examples of jigsaws</vt:lpstr>
      <vt:lpstr>Other examples of jigsaws</vt:lpstr>
      <vt:lpstr>In case we haven’t addressed..</vt:lpstr>
      <vt:lpstr>Your turn</vt:lpstr>
      <vt:lpstr>Questions?</vt:lpstr>
      <vt:lpstr>More info on jigsaw</vt:lpstr>
    </vt:vector>
  </TitlesOfParts>
  <Company>Barbara Tewksbury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Monica Bruckner</dc:creator>
  <cp:lastModifiedBy>mbruckne</cp:lastModifiedBy>
  <cp:revision>44</cp:revision>
  <dcterms:created xsi:type="dcterms:W3CDTF">2010-10-03T18:30:38Z</dcterms:created>
  <dcterms:modified xsi:type="dcterms:W3CDTF">2013-01-31T22:07:33Z</dcterms:modified>
</cp:coreProperties>
</file>