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316" r:id="rId2"/>
    <p:sldId id="317" r:id="rId3"/>
    <p:sldId id="338" r:id="rId4"/>
    <p:sldId id="339" r:id="rId5"/>
    <p:sldId id="322" r:id="rId6"/>
    <p:sldId id="323" r:id="rId7"/>
    <p:sldId id="343" r:id="rId8"/>
    <p:sldId id="318" r:id="rId9"/>
    <p:sldId id="325" r:id="rId10"/>
    <p:sldId id="344" r:id="rId11"/>
    <p:sldId id="340" r:id="rId12"/>
    <p:sldId id="320" r:id="rId13"/>
    <p:sldId id="326" r:id="rId14"/>
    <p:sldId id="328" r:id="rId15"/>
    <p:sldId id="329" r:id="rId16"/>
    <p:sldId id="327" r:id="rId17"/>
    <p:sldId id="330" r:id="rId18"/>
    <p:sldId id="331" r:id="rId19"/>
    <p:sldId id="332" r:id="rId20"/>
    <p:sldId id="346" r:id="rId21"/>
    <p:sldId id="341" r:id="rId22"/>
    <p:sldId id="319" r:id="rId23"/>
    <p:sldId id="342" r:id="rId24"/>
    <p:sldId id="334" r:id="rId25"/>
    <p:sldId id="335" r:id="rId26"/>
    <p:sldId id="336" r:id="rId27"/>
    <p:sldId id="337" r:id="rId28"/>
    <p:sldId id="333" r:id="rId29"/>
    <p:sldId id="345" r:id="rId30"/>
    <p:sldId id="32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CC"/>
    <a:srgbClr val="006600"/>
    <a:srgbClr val="2F1800"/>
    <a:srgbClr val="663300"/>
    <a:srgbClr val="0017AA"/>
    <a:srgbClr val="BE6003"/>
    <a:srgbClr val="F1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0" autoAdjust="0"/>
  </p:normalViewPr>
  <p:slideViewPr>
    <p:cSldViewPr>
      <p:cViewPr>
        <p:scale>
          <a:sx n="95" d="100"/>
          <a:sy n="95" d="100"/>
        </p:scale>
        <p:origin x="-1032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AB3F799-EB73-4402-822D-123B3BBAF3DD}" type="datetimeFigureOut">
              <a:rPr lang="en-US"/>
              <a:pPr>
                <a:defRPr/>
              </a:pPr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B358019-CD8A-4F4B-8F25-D5A255F0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4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7957B-FD8A-4B35-BEF5-81A74C168C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A6DB1F-7DC9-4F94-931F-7626F51150E6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B757F45-2ADD-4119-9B39-A3F57CE8808D}" type="slidenum">
              <a:rPr lang="en-US" sz="1200"/>
              <a:pPr algn="r" eaLnBrk="0" hangingPunct="0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0"/>
            <a:ext cx="6629400" cy="16954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304800"/>
            <a:ext cx="1695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9339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88" y="4419600"/>
            <a:ext cx="6324600" cy="14478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1887" y="2906713"/>
            <a:ext cx="6361113" cy="15128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5532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82880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46856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1200" y="1828800"/>
            <a:ext cx="3048000" cy="65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1200" y="2411039"/>
            <a:ext cx="3048000" cy="40199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7" y="503237"/>
            <a:ext cx="3008313" cy="1238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503237"/>
            <a:ext cx="3200400" cy="5897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9487" y="17097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440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1" descr="PowerPoint graphic 2012-13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76200"/>
            <a:ext cx="152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32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800">
          <a:solidFill>
            <a:srgbClr val="BE6003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400">
          <a:solidFill>
            <a:srgbClr val="2F18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000">
          <a:solidFill>
            <a:srgbClr val="2F18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000">
          <a:solidFill>
            <a:srgbClr val="2F18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erc.carleton.edu/introgeo/conceptests/examples.html" TargetMode="Externa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hyperlink" Target="http://serc.carleton.edu/introgeo/interactive/conctest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2057400" y="609600"/>
            <a:ext cx="282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Introductions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600200"/>
            <a:ext cx="1314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352800" y="158115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>
                <a:solidFill>
                  <a:srgbClr val="006600"/>
                </a:solidFill>
              </a:rPr>
              <a:t>David Steer </a:t>
            </a:r>
            <a:r>
              <a:rPr lang="en-US">
                <a:solidFill>
                  <a:srgbClr val="006600"/>
                </a:solidFill>
              </a:rPr>
              <a:t>is a professor of Geophysics in the Department of Geosciences at the University of Akron.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124200"/>
            <a:ext cx="13906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352800" y="3259138"/>
            <a:ext cx="56165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>
                <a:solidFill>
                  <a:srgbClr val="006600"/>
                </a:solidFill>
              </a:rPr>
              <a:t>Jeff Knott </a:t>
            </a:r>
            <a:r>
              <a:rPr lang="en-US">
                <a:solidFill>
                  <a:srgbClr val="006600"/>
                </a:solidFill>
              </a:rPr>
              <a:t>is a professor of Geology at The University of California, Fullerton. 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2788" y="4419600"/>
            <a:ext cx="123666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3352800" y="4684713"/>
            <a:ext cx="558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>
                <a:solidFill>
                  <a:srgbClr val="006600"/>
                </a:solidFill>
              </a:rPr>
              <a:t>Karen Kortz</a:t>
            </a:r>
            <a:r>
              <a:rPr lang="en-US">
                <a:solidFill>
                  <a:srgbClr val="006600"/>
                </a:solidFill>
              </a:rPr>
              <a:t> is a professor of geology and oceanography at the Community College of Rhode Island.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2001838" y="685800"/>
            <a:ext cx="6629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Which of these sequences can you see yourself using in your classes?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643063" y="2590800"/>
            <a:ext cx="69675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6600CC"/>
                </a:solidFill>
              </a:rPr>
              <a:t>Answer </a:t>
            </a:r>
            <a:r>
              <a:rPr lang="en-US">
                <a:solidFill>
                  <a:srgbClr val="6600CC"/>
                </a:solidFill>
                <a:sym typeface="Wingdings" pitchFamily="2" charset="2"/>
              </a:rPr>
              <a:t> View results  Discuss  Re-answer  Open discussion</a:t>
            </a:r>
            <a:endParaRPr lang="en-US">
              <a:solidFill>
                <a:srgbClr val="6600CC"/>
              </a:solidFill>
            </a:endParaRP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</a:rPr>
              <a:t>Answer </a:t>
            </a:r>
            <a:r>
              <a:rPr lang="en-US">
                <a:solidFill>
                  <a:srgbClr val="006600"/>
                </a:solidFill>
                <a:sym typeface="Wingdings" pitchFamily="2" charset="2"/>
              </a:rPr>
              <a:t> Discuss  Re-answer  Open discussion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800000"/>
                </a:solidFill>
              </a:rPr>
              <a:t>Discussion </a:t>
            </a:r>
            <a:r>
              <a:rPr lang="en-US">
                <a:solidFill>
                  <a:srgbClr val="800000"/>
                </a:solidFill>
                <a:sym typeface="Wingdings" pitchFamily="2" charset="2"/>
              </a:rPr>
              <a:t> Answer  View results  Open discussion  Answer new question</a:t>
            </a:r>
            <a:endParaRPr lang="en-US">
              <a:solidFill>
                <a:srgbClr val="800000"/>
              </a:solidFill>
            </a:endParaRP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  <a:sym typeface="Wingdings" pitchFamily="2" charset="2"/>
              </a:rPr>
              <a:t>Something else</a:t>
            </a:r>
            <a:endParaRPr lang="en-US">
              <a:solidFill>
                <a:srgbClr val="006600"/>
              </a:solidFill>
            </a:endParaRPr>
          </a:p>
        </p:txBody>
      </p:sp>
      <p:grpSp>
        <p:nvGrpSpPr>
          <p:cNvPr id="27651" name="Group 10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27652" name="Oval 11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Text Box 12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Progress Update …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828800" y="2078038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Are you following us so far? Indicate “</a:t>
            </a:r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>
                <a:solidFill>
                  <a:srgbClr val="006600"/>
                </a:solidFill>
              </a:rPr>
              <a:t>” or “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rgbClr val="006600"/>
                </a:solidFill>
              </a:rPr>
              <a:t>.” Write questions that you have so far in the chat </a:t>
            </a:r>
            <a:r>
              <a:rPr lang="en-US" dirty="0" smtClean="0">
                <a:solidFill>
                  <a:srgbClr val="006600"/>
                </a:solidFill>
              </a:rPr>
              <a:t>room at the lower right.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9699" name="Picture 2" descr="C:\Documents and Settings\steer\Local Settings\Temporary Internet Files\Content.IE5\USVD6DXL\MC90044132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429000"/>
            <a:ext cx="22923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Documents and Settings\steer\Local Settings\Temporary Internet Files\Content.IE5\4P1GPQ5A\MC90044132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353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29702" name="Oval 10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Text Box 11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663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Writing questions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895475" y="15240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Good ConcepTests</a:t>
            </a:r>
          </a:p>
          <a:p>
            <a:pPr eaLnBrk="0" hangingPunct="0"/>
            <a:endParaRPr lang="en-US">
              <a:solidFill>
                <a:srgbClr val="006600"/>
              </a:solidFill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209800" y="2133600"/>
            <a:ext cx="6248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Focus on a single concept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17AA"/>
                </a:solidFill>
              </a:rPr>
              <a:t>Do not require calculations 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Have good multiple-choice answers that include misconceptions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17AA"/>
                </a:solidFill>
              </a:rPr>
              <a:t>Are clearly worded (short on text, not terminology-intensive)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Recast concept in a way not covered directly in lecture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17AA"/>
                </a:solidFill>
              </a:rPr>
              <a:t>Are of intermediate difficulty (comprehension, application, analysis)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490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Example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895475" y="1524000"/>
            <a:ext cx="723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How do you think your students would answer this question:  How many plates are present?</a:t>
            </a:r>
          </a:p>
          <a:p>
            <a:pPr eaLnBrk="0" hangingPunct="0"/>
            <a:endParaRPr lang="en-US">
              <a:solidFill>
                <a:srgbClr val="006600"/>
              </a:solidFill>
            </a:endParaRPr>
          </a:p>
          <a:p>
            <a:pPr eaLnBrk="0" hangingPunct="0"/>
            <a:r>
              <a:rPr lang="en-US">
                <a:solidFill>
                  <a:srgbClr val="006600"/>
                </a:solidFill>
              </a:rPr>
              <a:t>a. 2          b. 3          c. 4          d. 5          e. 6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 t="10631" b="4744"/>
          <a:stretch>
            <a:fillRect/>
          </a:stretch>
        </p:blipFill>
        <p:spPr bwMode="auto">
          <a:xfrm>
            <a:off x="1641475" y="3200400"/>
            <a:ext cx="7350125" cy="284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31749" name="Oval 9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Text Box 10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663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Writing questions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895475" y="15240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Ideas to get you started</a:t>
            </a:r>
          </a:p>
          <a:p>
            <a:pPr eaLnBrk="0" hangingPunct="0"/>
            <a:endParaRPr lang="en-US">
              <a:solidFill>
                <a:srgbClr val="006600"/>
              </a:solidFill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752600" y="2117725"/>
            <a:ext cx="7086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>
                <a:solidFill>
                  <a:srgbClr val="0017AA"/>
                </a:solidFill>
              </a:rPr>
              <a:t>• What is the best analogy</a:t>
            </a:r>
          </a:p>
          <a:p>
            <a:pPr marL="342900" indent="-342900"/>
            <a:r>
              <a:rPr lang="en-US">
                <a:solidFill>
                  <a:schemeClr val="tx2"/>
                </a:solidFill>
              </a:rPr>
              <a:t>• What term doesn’t belong on or is missing from this list</a:t>
            </a:r>
          </a:p>
          <a:p>
            <a:pPr marL="342900" indent="-342900"/>
            <a:r>
              <a:rPr lang="en-US">
                <a:solidFill>
                  <a:srgbClr val="0017AA"/>
                </a:solidFill>
              </a:rPr>
              <a:t>• Observe and identify (e.g. on a photo, map)</a:t>
            </a:r>
          </a:p>
          <a:p>
            <a:pPr marL="342900" indent="-342900"/>
            <a:r>
              <a:rPr lang="en-US">
                <a:solidFill>
                  <a:schemeClr val="tx2"/>
                </a:solidFill>
              </a:rPr>
              <a:t>• Classify an object/phenomena</a:t>
            </a:r>
          </a:p>
          <a:p>
            <a:pPr marL="342900" indent="-342900"/>
            <a:r>
              <a:rPr lang="en-US">
                <a:solidFill>
                  <a:srgbClr val="0017AA"/>
                </a:solidFill>
              </a:rPr>
              <a:t>• Infer the geology behind a news article</a:t>
            </a:r>
          </a:p>
          <a:p>
            <a:pPr marL="342900" indent="-342900"/>
            <a:r>
              <a:rPr lang="en-US">
                <a:solidFill>
                  <a:schemeClr val="tx2"/>
                </a:solidFill>
              </a:rPr>
              <a:t>• Predict the outcome (e.g. of a demonstration)</a:t>
            </a:r>
          </a:p>
          <a:p>
            <a:pPr marL="342900" indent="-342900"/>
            <a:r>
              <a:rPr lang="en-US">
                <a:solidFill>
                  <a:srgbClr val="0017AA"/>
                </a:solidFill>
              </a:rPr>
              <a:t>• Convert text to an illustration and vice versa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663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Writing questions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895475" y="15240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Guidelines for writing responses</a:t>
            </a:r>
          </a:p>
          <a:p>
            <a:pPr eaLnBrk="0" hangingPunct="0"/>
            <a:endParaRPr lang="en-US">
              <a:solidFill>
                <a:srgbClr val="006600"/>
              </a:solidFill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752600" y="2286000"/>
            <a:ext cx="7010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Use plausible response options. Include misconceptions if possible.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rgbClr val="0017AA"/>
                </a:solidFill>
              </a:rPr>
              <a:t>Include 3-5 responses.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Avoid absolutes and complexity.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rgbClr val="0017AA"/>
                </a:solidFill>
              </a:rPr>
              <a:t>Keep the lengths of response options similar.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Unlike exam questions, it is okay to have some ambiguous </a:t>
            </a:r>
            <a:r>
              <a:rPr lang="en-US" dirty="0" smtClean="0">
                <a:solidFill>
                  <a:schemeClr val="tx2"/>
                </a:solidFill>
              </a:rPr>
              <a:t>answers to stimulate discussion.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513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Examples</a:t>
            </a:r>
          </a:p>
        </p:txBody>
      </p:sp>
      <p:pic>
        <p:nvPicPr>
          <p:cNvPr id="34818" name="Picture 3" descr="w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8800"/>
            <a:ext cx="3143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876800" y="1828800"/>
            <a:ext cx="4105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Liquid hazardous waste is disposed of by pumping it down injection wells. Which well location would be the most suitable to use for an injection well? 	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663" y="4500563"/>
            <a:ext cx="4090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1752600" y="1524000"/>
            <a:ext cx="7086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Place these materials (maple syrup, milk, peanut butter, frozen yogurt) in the correct position for their relative viscosity. What is at position #B? </a:t>
            </a:r>
          </a:p>
          <a:p>
            <a:endParaRPr lang="en-US">
              <a:solidFill>
                <a:srgbClr val="006600"/>
              </a:solidFill>
            </a:endParaRPr>
          </a:p>
          <a:p>
            <a:endParaRPr lang="en-US">
              <a:solidFill>
                <a:srgbClr val="006600"/>
              </a:solidFill>
            </a:endParaRP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 </a:t>
            </a:r>
          </a:p>
          <a:p>
            <a:r>
              <a:rPr lang="en-US">
                <a:solidFill>
                  <a:srgbClr val="006600"/>
                </a:solidFill>
              </a:rPr>
              <a:t>a. frozen yogurt</a:t>
            </a:r>
          </a:p>
          <a:p>
            <a:r>
              <a:rPr lang="en-US">
                <a:solidFill>
                  <a:srgbClr val="006600"/>
                </a:solidFill>
              </a:rPr>
              <a:t>b. milk </a:t>
            </a:r>
          </a:p>
          <a:p>
            <a:r>
              <a:rPr lang="en-US">
                <a:solidFill>
                  <a:srgbClr val="006600"/>
                </a:solidFill>
              </a:rPr>
              <a:t>c. peanut butter </a:t>
            </a:r>
          </a:p>
          <a:p>
            <a:r>
              <a:rPr lang="en-US">
                <a:solidFill>
                  <a:srgbClr val="006600"/>
                </a:solidFill>
              </a:rPr>
              <a:t>d. maple syrup</a:t>
            </a: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513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Examples</a:t>
            </a:r>
          </a:p>
        </p:txBody>
      </p:sp>
      <p:pic>
        <p:nvPicPr>
          <p:cNvPr id="35843" name="Picture 4" descr="Visco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74988"/>
            <a:ext cx="67818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ChangeArrowheads="1"/>
          </p:cNvSpPr>
          <p:nvPr/>
        </p:nvSpPr>
        <p:spPr bwMode="auto">
          <a:xfrm>
            <a:off x="1905000" y="1676400"/>
            <a:ext cx="6705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In the landscape below, how would the amount of rainfall change at location X if the mountain eroded down to the dashed line?</a:t>
            </a:r>
          </a:p>
          <a:p>
            <a:r>
              <a:rPr lang="en-US">
                <a:solidFill>
                  <a:srgbClr val="006600"/>
                </a:solidFill>
              </a:rPr>
              <a:t> </a:t>
            </a:r>
          </a:p>
          <a:p>
            <a:endParaRPr lang="en-US">
              <a:solidFill>
                <a:srgbClr val="006600"/>
              </a:solidFill>
            </a:endParaRPr>
          </a:p>
          <a:p>
            <a:endParaRPr lang="en-US">
              <a:solidFill>
                <a:srgbClr val="006600"/>
              </a:solidFill>
            </a:endParaRPr>
          </a:p>
          <a:p>
            <a:endParaRPr lang="en-US">
              <a:solidFill>
                <a:srgbClr val="006600"/>
              </a:solidFill>
            </a:endParaRPr>
          </a:p>
          <a:p>
            <a:endParaRPr lang="en-US">
              <a:solidFill>
                <a:srgbClr val="006600"/>
              </a:solidFill>
            </a:endParaRP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a. Rainfall would increase</a:t>
            </a:r>
          </a:p>
          <a:p>
            <a:r>
              <a:rPr lang="en-US">
                <a:solidFill>
                  <a:srgbClr val="006600"/>
                </a:solidFill>
              </a:rPr>
              <a:t>b. Rainfall would decrease</a:t>
            </a:r>
          </a:p>
          <a:p>
            <a:r>
              <a:rPr lang="en-US">
                <a:solidFill>
                  <a:srgbClr val="006600"/>
                </a:solidFill>
              </a:rPr>
              <a:t>c. Rainfall would stay the same</a:t>
            </a:r>
          </a:p>
        </p:txBody>
      </p:sp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513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Examples</a:t>
            </a:r>
          </a:p>
        </p:txBody>
      </p:sp>
      <p:pic>
        <p:nvPicPr>
          <p:cNvPr id="36867" name="Picture 4" descr="rainsh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971800"/>
            <a:ext cx="39624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513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Examples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752600" y="1493838"/>
            <a:ext cx="6781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Grapes dried slowly in a warm oven are converted to raisins. This is an analogy for the formation of what rock type? </a:t>
            </a:r>
            <a:br>
              <a:rPr lang="en-US">
                <a:solidFill>
                  <a:srgbClr val="006600"/>
                </a:solidFill>
              </a:rPr>
            </a:br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a. igneous rock </a:t>
            </a:r>
            <a:br>
              <a:rPr lang="en-US">
                <a:solidFill>
                  <a:srgbClr val="006600"/>
                </a:solidFill>
              </a:rPr>
            </a:br>
            <a:r>
              <a:rPr lang="en-US">
                <a:solidFill>
                  <a:srgbClr val="006600"/>
                </a:solidFill>
              </a:rPr>
              <a:t>b. metamorphic rock </a:t>
            </a:r>
            <a:br>
              <a:rPr lang="en-US">
                <a:solidFill>
                  <a:srgbClr val="006600"/>
                </a:solidFill>
              </a:rPr>
            </a:br>
            <a:r>
              <a:rPr lang="en-US">
                <a:solidFill>
                  <a:srgbClr val="006600"/>
                </a:solidFill>
              </a:rPr>
              <a:t>c. sedimentary rock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177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Agenda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676400" y="2209800"/>
            <a:ext cx="7467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dirty="0" err="1">
                <a:solidFill>
                  <a:srgbClr val="006600"/>
                </a:solidFill>
              </a:rPr>
              <a:t>ConcepTests</a:t>
            </a:r>
            <a:r>
              <a:rPr lang="en-US" dirty="0">
                <a:solidFill>
                  <a:srgbClr val="006600"/>
                </a:solidFill>
              </a:rPr>
              <a:t>: What are they and why use them?</a:t>
            </a:r>
          </a:p>
          <a:p>
            <a:pPr eaLnBrk="0" hangingPunct="0">
              <a:defRPr/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dirty="0">
                <a:solidFill>
                  <a:srgbClr val="006600"/>
                </a:solidFill>
              </a:rPr>
              <a:t>What does a good </a:t>
            </a:r>
            <a:r>
              <a:rPr lang="en-US" dirty="0" err="1">
                <a:solidFill>
                  <a:srgbClr val="006600"/>
                </a:solidFill>
              </a:rPr>
              <a:t>ConcepTest</a:t>
            </a:r>
            <a:r>
              <a:rPr lang="en-US" dirty="0">
                <a:solidFill>
                  <a:srgbClr val="006600"/>
                </a:solidFill>
              </a:rPr>
              <a:t> question look like? 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dirty="0">
                <a:solidFill>
                  <a:srgbClr val="006600"/>
                </a:solidFill>
              </a:rPr>
              <a:t>How can I implement this?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dirty="0">
                <a:solidFill>
                  <a:srgbClr val="006600"/>
                </a:solidFill>
              </a:rPr>
              <a:t>Discussion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Where can you find more?</a:t>
            </a:r>
          </a:p>
        </p:txBody>
      </p:sp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752600" y="1885950"/>
            <a:ext cx="71977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Comic Sans MS" pitchFamily="66" charset="0"/>
                <a:hlinkClick r:id="rId2"/>
              </a:rPr>
              <a:t>http://serc.carleton.edu/introgeo/conceptests/examples.html</a:t>
            </a:r>
            <a:r>
              <a:rPr lang="en-US" sz="1800" b="1">
                <a:latin typeface="Comic Sans MS" pitchFamily="66" charset="0"/>
              </a:rPr>
              <a:t> 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6713" y="2362200"/>
            <a:ext cx="7429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6" name="Group 2"/>
          <p:cNvGrpSpPr>
            <a:grpSpLocks/>
          </p:cNvGrpSpPr>
          <p:nvPr/>
        </p:nvGrpSpPr>
        <p:grpSpPr bwMode="auto">
          <a:xfrm>
            <a:off x="1603375" y="2255838"/>
            <a:ext cx="7483475" cy="5059362"/>
            <a:chOff x="1604156" y="2255461"/>
            <a:chExt cx="7483367" cy="5059739"/>
          </a:xfrm>
        </p:grpSpPr>
        <p:sp>
          <p:nvSpPr>
            <p:cNvPr id="38917" name="Rectangle 1"/>
            <p:cNvSpPr>
              <a:spLocks noChangeArrowheads="1"/>
            </p:cNvSpPr>
            <p:nvPr/>
          </p:nvSpPr>
          <p:spPr bwMode="auto">
            <a:xfrm>
              <a:off x="1604156" y="2255461"/>
              <a:ext cx="56508" cy="490733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8918" name="Rectangle 8"/>
            <p:cNvSpPr>
              <a:spLocks noChangeArrowheads="1"/>
            </p:cNvSpPr>
            <p:nvPr/>
          </p:nvSpPr>
          <p:spPr bwMode="auto">
            <a:xfrm>
              <a:off x="9031015" y="2407861"/>
              <a:ext cx="56508" cy="490733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Reality Check …</a:t>
            </a:r>
          </a:p>
        </p:txBody>
      </p:sp>
      <p:pic>
        <p:nvPicPr>
          <p:cNvPr id="39938" name="Picture 2" descr="C:\Documents and Settings\steer\Local Settings\Temporary Internet Files\Content.IE5\UGEOP4HO\MC90043779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459163"/>
            <a:ext cx="23622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Documents and Settings\steer\Local Settings\Temporary Internet Files\Content.IE5\YH4ZISKU\MC90044041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888" y="3560763"/>
            <a:ext cx="23622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39942" name="Oval 10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Text Box 11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1797050" y="1981200"/>
            <a:ext cx="701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6600"/>
                </a:solidFill>
              </a:rPr>
              <a:t>Does this make sense so far?  Indicate “</a:t>
            </a:r>
            <a:r>
              <a:rPr lang="en-US">
                <a:solidFill>
                  <a:srgbClr val="FF0000"/>
                </a:solidFill>
              </a:rPr>
              <a:t>yes</a:t>
            </a:r>
            <a:r>
              <a:rPr lang="en-US">
                <a:solidFill>
                  <a:srgbClr val="006600"/>
                </a:solidFill>
              </a:rPr>
              <a:t>” or “</a:t>
            </a:r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>
                <a:solidFill>
                  <a:srgbClr val="006600"/>
                </a:solidFill>
              </a:rPr>
              <a:t>.” Write questions that you have so far in the chat room.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6262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Implementation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514475" y="1331913"/>
            <a:ext cx="7705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There are a variety of ways to implement this technique </a:t>
            </a:r>
          </a:p>
          <a:p>
            <a:pPr eaLnBrk="0" hangingPunct="0"/>
            <a:endParaRPr lang="en-US">
              <a:solidFill>
                <a:srgbClr val="006600"/>
              </a:solidFill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174875" y="1981200"/>
            <a:ext cx="6629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Manual (show of hands, cards, cell phone flashlight)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eaLnBrk="0" hangingPunct="0"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en-US" dirty="0">
              <a:solidFill>
                <a:srgbClr val="0017AA"/>
              </a:solidFill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dirty="0">
                <a:solidFill>
                  <a:srgbClr val="0017AA"/>
                </a:solidFill>
              </a:rPr>
              <a:t>Electronic response systems 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en-US" dirty="0">
              <a:solidFill>
                <a:srgbClr val="0017AA"/>
              </a:solidFill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0017AA"/>
                </a:solidFill>
              </a:rPr>
              <a:t> 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Free options (Poll Everywhere, Twitter embedded in PPT)</a:t>
            </a:r>
            <a:endParaRPr lang="en-US" u="sng" dirty="0">
              <a:solidFill>
                <a:schemeClr val="tx2"/>
              </a:solidFill>
            </a:endParaRP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2057400" y="2921000"/>
            <a:ext cx="3733800" cy="1016000"/>
            <a:chOff x="864" y="2976"/>
            <a:chExt cx="2352" cy="640"/>
          </a:xfrm>
        </p:grpSpPr>
        <p:sp>
          <p:nvSpPr>
            <p:cNvPr id="40967" name="Text Box 5"/>
            <p:cNvSpPr txBox="1">
              <a:spLocks noChangeArrowheads="1"/>
            </p:cNvSpPr>
            <p:nvPr/>
          </p:nvSpPr>
          <p:spPr bwMode="auto">
            <a:xfrm>
              <a:off x="864" y="2976"/>
              <a:ext cx="480" cy="6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>
                  <a:solidFill>
                    <a:schemeClr val="tx2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40968" name="Text Box 6"/>
            <p:cNvSpPr txBox="1">
              <a:spLocks noChangeArrowheads="1"/>
            </p:cNvSpPr>
            <p:nvPr/>
          </p:nvSpPr>
          <p:spPr bwMode="auto">
            <a:xfrm>
              <a:off x="1488" y="2976"/>
              <a:ext cx="480" cy="64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>
                  <a:solidFill>
                    <a:schemeClr val="tx2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40969" name="Text Box 7"/>
            <p:cNvSpPr txBox="1">
              <a:spLocks noChangeArrowheads="1"/>
            </p:cNvSpPr>
            <p:nvPr/>
          </p:nvSpPr>
          <p:spPr bwMode="auto">
            <a:xfrm>
              <a:off x="2112" y="2976"/>
              <a:ext cx="480" cy="6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>
                  <a:solidFill>
                    <a:srgbClr val="FFFFFF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40970" name="Text Box 8"/>
            <p:cNvSpPr txBox="1">
              <a:spLocks noChangeArrowheads="1"/>
            </p:cNvSpPr>
            <p:nvPr/>
          </p:nvSpPr>
          <p:spPr bwMode="auto">
            <a:xfrm>
              <a:off x="2736" y="2976"/>
              <a:ext cx="480" cy="6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>
                  <a:solidFill>
                    <a:schemeClr val="tx2"/>
                  </a:solidFill>
                  <a:cs typeface="Arial" charset="0"/>
                </a:rPr>
                <a:t>D</a:t>
              </a:r>
            </a:p>
          </p:txBody>
        </p:sp>
      </p:grp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0138" y="3033713"/>
            <a:ext cx="2895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1" descr="IMG_8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363" y="4059238"/>
            <a:ext cx="2057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858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What is your experience with using clickers (personal responses systems) in class?</a:t>
            </a:r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643063" y="2590800"/>
            <a:ext cx="67389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</a:rPr>
              <a:t>I have used them.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</a:rPr>
              <a:t>I have not used them, but I know someone who does.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</a:rPr>
              <a:t>I have not used them, and don’t know anyone who does.</a:t>
            </a:r>
          </a:p>
        </p:txBody>
      </p:sp>
      <p:grpSp>
        <p:nvGrpSpPr>
          <p:cNvPr id="41987" name="Group 8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41988" name="Oval 9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Text Box 10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895475" y="76200"/>
            <a:ext cx="663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17AA"/>
                </a:solidFill>
              </a:rPr>
              <a:t>Easy to use and low cost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895475" y="838200"/>
            <a:ext cx="4352925" cy="55626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iclicker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Receiver and software free for classes &gt;100 students (check with local rep).</a:t>
            </a:r>
          </a:p>
          <a:p>
            <a:pPr lvl="2">
              <a:defRPr/>
            </a:pPr>
            <a:r>
              <a:rPr lang="en-US" dirty="0" smtClean="0"/>
              <a:t>The receiver will accept hundreds of signals per second from any generation </a:t>
            </a:r>
            <a:r>
              <a:rPr lang="en-US" dirty="0" err="1" smtClean="0"/>
              <a:t>iclicker</a:t>
            </a:r>
            <a:r>
              <a:rPr lang="en-US" dirty="0" smtClean="0"/>
              <a:t>.</a:t>
            </a:r>
          </a:p>
          <a:p>
            <a:pPr lvl="2">
              <a:defRPr/>
            </a:pPr>
            <a:r>
              <a:rPr lang="en-US" dirty="0" smtClean="0"/>
              <a:t>USB connection</a:t>
            </a:r>
          </a:p>
          <a:p>
            <a:pPr lvl="1">
              <a:defRPr/>
            </a:pPr>
            <a:r>
              <a:rPr lang="en-US" dirty="0" smtClean="0"/>
              <a:t>Size</a:t>
            </a:r>
          </a:p>
          <a:p>
            <a:pPr lvl="2">
              <a:defRPr/>
            </a:pPr>
            <a:r>
              <a:rPr lang="en-US" dirty="0" smtClean="0"/>
              <a:t>About the size of a paperback book.</a:t>
            </a:r>
          </a:p>
          <a:p>
            <a:pPr lvl="1">
              <a:defRPr/>
            </a:pPr>
            <a:r>
              <a:rPr lang="en-US" dirty="0" smtClean="0"/>
              <a:t>Data</a:t>
            </a:r>
          </a:p>
          <a:p>
            <a:pPr lvl="2">
              <a:defRPr/>
            </a:pPr>
            <a:r>
              <a:rPr lang="en-US" dirty="0" smtClean="0"/>
              <a:t>All data stored on USB drive.</a:t>
            </a:r>
            <a:endParaRPr lang="en-US" dirty="0"/>
          </a:p>
        </p:txBody>
      </p:sp>
      <p:pic>
        <p:nvPicPr>
          <p:cNvPr id="43011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838200"/>
            <a:ext cx="2457450" cy="2676525"/>
          </a:xfrm>
        </p:spPr>
      </p:pic>
      <p:sp>
        <p:nvSpPr>
          <p:cNvPr id="43012" name="TextBox 2"/>
          <p:cNvSpPr txBox="1">
            <a:spLocks noChangeArrowheads="1"/>
          </p:cNvSpPr>
          <p:nvPr/>
        </p:nvSpPr>
        <p:spPr bwMode="auto">
          <a:xfrm>
            <a:off x="6378575" y="6019800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Image from www1.iclicker.com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1895475" y="76200"/>
            <a:ext cx="663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17AA"/>
                </a:solidFill>
              </a:rPr>
              <a:t>Easy to use and low cost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76400" y="685800"/>
            <a:ext cx="3962400" cy="5486400"/>
          </a:xfrm>
        </p:spPr>
        <p:txBody>
          <a:bodyPr/>
          <a:lstStyle/>
          <a:p>
            <a:pPr>
              <a:defRPr/>
            </a:pPr>
            <a:r>
              <a:rPr lang="en-US" sz="2000" dirty="0" err="1" smtClean="0"/>
              <a:t>iclicker</a:t>
            </a:r>
            <a:r>
              <a:rPr lang="en-US" sz="2000" dirty="0" smtClean="0"/>
              <a:t> unit:</a:t>
            </a:r>
          </a:p>
          <a:p>
            <a:pPr lvl="1">
              <a:defRPr/>
            </a:pPr>
            <a:r>
              <a:rPr lang="en-US" sz="1800" dirty="0" smtClean="0"/>
              <a:t>May be purchased directly online of from bookstore.</a:t>
            </a:r>
          </a:p>
          <a:p>
            <a:pPr lvl="2">
              <a:defRPr/>
            </a:pPr>
            <a:r>
              <a:rPr lang="en-US" sz="1600" dirty="0" smtClean="0"/>
              <a:t>Include the ISBN number in your textbook order</a:t>
            </a:r>
          </a:p>
          <a:p>
            <a:pPr lvl="2">
              <a:defRPr/>
            </a:pPr>
            <a:r>
              <a:rPr lang="en-US" sz="1600" smtClean="0"/>
              <a:t>$39-$45 </a:t>
            </a:r>
            <a:r>
              <a:rPr lang="en-US" sz="1600" dirty="0" smtClean="0"/>
              <a:t>new</a:t>
            </a:r>
          </a:p>
          <a:p>
            <a:pPr lvl="2">
              <a:defRPr/>
            </a:pPr>
            <a:r>
              <a:rPr lang="en-US" sz="1600" dirty="0" smtClean="0"/>
              <a:t>Our bookstore has a rental program for $15/semester.</a:t>
            </a:r>
          </a:p>
          <a:p>
            <a:pPr lvl="1">
              <a:defRPr/>
            </a:pPr>
            <a:r>
              <a:rPr lang="en-US" sz="1800" dirty="0" smtClean="0"/>
              <a:t>Size</a:t>
            </a:r>
          </a:p>
          <a:p>
            <a:pPr lvl="2">
              <a:defRPr/>
            </a:pPr>
            <a:r>
              <a:rPr lang="en-US" sz="1600" dirty="0" smtClean="0"/>
              <a:t>It’s slightly larger than a cell phone.</a:t>
            </a:r>
          </a:p>
          <a:p>
            <a:pPr lvl="1">
              <a:defRPr/>
            </a:pPr>
            <a:r>
              <a:rPr lang="en-US" sz="1800" dirty="0" smtClean="0"/>
              <a:t>Registration online or in-class</a:t>
            </a:r>
          </a:p>
          <a:p>
            <a:pPr lvl="2">
              <a:defRPr/>
            </a:pPr>
            <a:r>
              <a:rPr lang="en-US" sz="1600" dirty="0" smtClean="0"/>
              <a:t>Registered clickers may be synchronized with your class roster from any number of class management programs.</a:t>
            </a:r>
          </a:p>
          <a:p>
            <a:pPr lvl="1">
              <a:defRPr/>
            </a:pPr>
            <a:r>
              <a:rPr lang="en-US" dirty="0" smtClean="0"/>
              <a:t>Smartphone may be substituted for the clicker</a:t>
            </a:r>
            <a:endParaRPr lang="en-US" dirty="0"/>
          </a:p>
        </p:txBody>
      </p:sp>
      <p:pic>
        <p:nvPicPr>
          <p:cNvPr id="44035" name="Picture 3" descr="C:\Users\jknott\Documents\Research\Teaching\2007 CCLI\Webinar\proThumb_iClickerPl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19200"/>
            <a:ext cx="2819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A response device with LCD capabilities for self-paced polling and short ans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10000"/>
            <a:ext cx="3171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6172200" y="3124200"/>
            <a:ext cx="1322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iclicker+</a:t>
            </a:r>
          </a:p>
        </p:txBody>
      </p:sp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5978525" y="5715000"/>
            <a:ext cx="129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iclicker2</a:t>
            </a: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6172200" y="6353175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Images from www1.iclicker.com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895475" y="76200"/>
            <a:ext cx="663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17AA"/>
                </a:solidFill>
              </a:rPr>
              <a:t>Other Options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47838" y="609600"/>
            <a:ext cx="6934200" cy="293528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Poll Everywhere:</a:t>
            </a:r>
          </a:p>
          <a:p>
            <a:pPr lvl="1">
              <a:defRPr/>
            </a:pPr>
            <a:r>
              <a:rPr lang="en-US" sz="1800" dirty="0" smtClean="0"/>
              <a:t>Free for up to 40 users.</a:t>
            </a:r>
          </a:p>
          <a:p>
            <a:pPr lvl="2">
              <a:defRPr/>
            </a:pPr>
            <a:r>
              <a:rPr lang="en-US" sz="1600" dirty="0" smtClean="0"/>
              <a:t>Design questions on web interface (www.polleverywhere.com)</a:t>
            </a:r>
          </a:p>
          <a:p>
            <a:pPr lvl="2">
              <a:defRPr/>
            </a:pPr>
            <a:r>
              <a:rPr lang="en-US" sz="1600" dirty="0" smtClean="0"/>
              <a:t>Export to a PPT slide</a:t>
            </a:r>
          </a:p>
          <a:p>
            <a:pPr lvl="1">
              <a:defRPr/>
            </a:pPr>
            <a:r>
              <a:rPr lang="en-US" sz="1800" dirty="0" smtClean="0"/>
              <a:t>Registration online or in-class</a:t>
            </a:r>
          </a:p>
          <a:p>
            <a:pPr lvl="2">
              <a:defRPr/>
            </a:pPr>
            <a:r>
              <a:rPr lang="en-US" sz="1600" dirty="0" smtClean="0"/>
              <a:t>Faculty must create free user account.</a:t>
            </a:r>
          </a:p>
          <a:p>
            <a:pPr lvl="2">
              <a:defRPr/>
            </a:pPr>
            <a:r>
              <a:rPr lang="en-US" sz="1600" dirty="0" smtClean="0"/>
              <a:t>No registration for students required</a:t>
            </a:r>
          </a:p>
          <a:p>
            <a:pPr lvl="1">
              <a:defRPr/>
            </a:pPr>
            <a:r>
              <a:rPr lang="en-US" dirty="0" smtClean="0"/>
              <a:t>Students use their cell phones to enter responses</a:t>
            </a:r>
            <a:endParaRPr lang="en-US" dirty="0"/>
          </a:p>
        </p:txBody>
      </p:sp>
      <p:pic>
        <p:nvPicPr>
          <p:cNvPr id="450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14688"/>
            <a:ext cx="49530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1895475" y="76200"/>
            <a:ext cx="663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17AA"/>
                </a:solidFill>
              </a:rPr>
              <a:t>Other Options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47838" y="609600"/>
            <a:ext cx="6934200" cy="2935288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Twitter:</a:t>
            </a:r>
          </a:p>
          <a:p>
            <a:pPr lvl="1">
              <a:defRPr/>
            </a:pPr>
            <a:r>
              <a:rPr lang="en-US" sz="1800" dirty="0" smtClean="0"/>
              <a:t>Free</a:t>
            </a:r>
          </a:p>
          <a:p>
            <a:pPr lvl="2">
              <a:defRPr/>
            </a:pPr>
            <a:r>
              <a:rPr lang="en-US" sz="1600" dirty="0" smtClean="0"/>
              <a:t>Embed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Twitter tools in your </a:t>
            </a:r>
            <a:r>
              <a:rPr lang="en-US" sz="1600" dirty="0"/>
              <a:t>presentation (http://timoelliott.com/blog/powerpoint-twitter-tools)</a:t>
            </a:r>
            <a:endParaRPr lang="en-US" sz="1600" dirty="0" smtClean="0"/>
          </a:p>
          <a:p>
            <a:pPr lvl="1">
              <a:defRPr/>
            </a:pPr>
            <a:r>
              <a:rPr lang="en-US" sz="1800" dirty="0" smtClean="0"/>
              <a:t>Registration online or in-class</a:t>
            </a:r>
          </a:p>
          <a:p>
            <a:pPr lvl="2">
              <a:defRPr/>
            </a:pPr>
            <a:r>
              <a:rPr lang="en-US" sz="1600" dirty="0" smtClean="0"/>
              <a:t>Faculty and students must have Supertweet.net accounts.</a:t>
            </a:r>
          </a:p>
          <a:p>
            <a:pPr lvl="1">
              <a:defRPr/>
            </a:pPr>
            <a:r>
              <a:rPr lang="en-US" dirty="0" smtClean="0"/>
              <a:t>Students use their cell phones to enter responses</a:t>
            </a:r>
          </a:p>
          <a:p>
            <a:pPr lvl="2">
              <a:defRPr/>
            </a:pPr>
            <a:r>
              <a:rPr lang="en-US" dirty="0" smtClean="0"/>
              <a:t>Can handle polls, scrolling text feeds, feedback slides and a variety of other options*</a:t>
            </a:r>
          </a:p>
          <a:p>
            <a:pPr lvl="2">
              <a:defRPr/>
            </a:pPr>
            <a:r>
              <a:rPr lang="en-US" dirty="0" smtClean="0"/>
              <a:t>Launches through standard PPT</a:t>
            </a:r>
            <a:endParaRPr lang="en-US" dirty="0"/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1895475" y="6456363"/>
            <a:ext cx="65611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2F1800"/>
                </a:solidFill>
              </a:rPr>
              <a:t>* </a:t>
            </a:r>
            <a:r>
              <a:rPr lang="en-US" sz="1800">
                <a:solidFill>
                  <a:srgbClr val="006600"/>
                </a:solidFill>
              </a:rPr>
              <a:t>As of March 5</a:t>
            </a:r>
            <a:r>
              <a:rPr lang="en-US" sz="1800" baseline="30000">
                <a:solidFill>
                  <a:srgbClr val="006600"/>
                </a:solidFill>
              </a:rPr>
              <a:t>th</a:t>
            </a:r>
            <a:r>
              <a:rPr lang="en-US" sz="1800">
                <a:solidFill>
                  <a:srgbClr val="006600"/>
                </a:solidFill>
              </a:rPr>
              <a:t> it is not clear all options will still be supported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188" y="3895725"/>
            <a:ext cx="33528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1895475" y="269875"/>
            <a:ext cx="6638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17AA"/>
                </a:solidFill>
              </a:rPr>
              <a:t>What are the positives of using ConcepTests for me (the instructor) and the students?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524000" y="2514600"/>
            <a:ext cx="495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6600"/>
                </a:solidFill>
              </a:rPr>
              <a:t>Share your ideas in the chat box.</a:t>
            </a:r>
          </a:p>
        </p:txBody>
      </p:sp>
      <p:pic>
        <p:nvPicPr>
          <p:cNvPr id="47107" name="Picture 6" descr="A trash can explodes into the air as a simulation of a volcano eruption in front of the flagpole Oct. 1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438400"/>
            <a:ext cx="20240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8" name="Group 9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47109" name="Oval 10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" name="Text Box 11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1895475" y="76200"/>
            <a:ext cx="6638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17AA"/>
                </a:solidFill>
              </a:rPr>
              <a:t>What are the positives for me and the students?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752600" y="1562130"/>
            <a:ext cx="6781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Easy to implement.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Large classrooms, no TA support, research and service makes changing your teaching methods less attractive.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err="1">
                <a:solidFill>
                  <a:srgbClr val="006600"/>
                </a:solidFill>
              </a:rPr>
              <a:t>ConcepTests</a:t>
            </a:r>
            <a:r>
              <a:rPr lang="en-US" dirty="0">
                <a:solidFill>
                  <a:srgbClr val="006600"/>
                </a:solidFill>
              </a:rPr>
              <a:t> are simply inserted into your PowerPoint lecture.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It’s as fast as cut and paste.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Reduce the “blank stares”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Giving the students a chance to discuss in class is invigorating for both you and the students.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006600"/>
                </a:solidFill>
              </a:rPr>
              <a:t>May improve some student’s </a:t>
            </a:r>
            <a:r>
              <a:rPr lang="en-US" dirty="0">
                <a:solidFill>
                  <a:srgbClr val="006600"/>
                </a:solidFill>
              </a:rPr>
              <a:t>metacognition.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Have you used ConcepTests in some fashion in your class?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647825" y="2286000"/>
            <a:ext cx="7115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Respond </a:t>
            </a:r>
            <a:r>
              <a:rPr lang="en-US" dirty="0" smtClean="0">
                <a:solidFill>
                  <a:srgbClr val="006600"/>
                </a:solidFill>
              </a:rPr>
              <a:t>by answering </a:t>
            </a:r>
            <a:r>
              <a:rPr lang="en-US" dirty="0">
                <a:solidFill>
                  <a:srgbClr val="0066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>
                <a:solidFill>
                  <a:srgbClr val="006600"/>
                </a:solidFill>
              </a:rPr>
              <a:t>” or “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rgbClr val="006600"/>
                </a:solidFill>
              </a:rPr>
              <a:t>” in the </a:t>
            </a:r>
            <a:r>
              <a:rPr lang="en-US" dirty="0" smtClean="0">
                <a:solidFill>
                  <a:srgbClr val="006600"/>
                </a:solidFill>
              </a:rPr>
              <a:t>box to the upper </a:t>
            </a:r>
            <a:r>
              <a:rPr lang="en-US" dirty="0">
                <a:solidFill>
                  <a:srgbClr val="006600"/>
                </a:solidFill>
              </a:rPr>
              <a:t>right </a:t>
            </a:r>
            <a:r>
              <a:rPr lang="en-US" dirty="0" smtClean="0">
                <a:solidFill>
                  <a:srgbClr val="006600"/>
                </a:solidFill>
              </a:rPr>
              <a:t>in Adobe </a:t>
            </a:r>
            <a:r>
              <a:rPr lang="en-US" dirty="0">
                <a:solidFill>
                  <a:srgbClr val="006600"/>
                </a:solidFill>
              </a:rPr>
              <a:t>Connect</a:t>
            </a:r>
          </a:p>
        </p:txBody>
      </p:sp>
      <p:pic>
        <p:nvPicPr>
          <p:cNvPr id="18435" name="Picture 3" descr="DSCF12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18437" name="Oval 6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523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Discussion</a:t>
            </a:r>
          </a:p>
        </p:txBody>
      </p:sp>
      <p:pic>
        <p:nvPicPr>
          <p:cNvPr id="49154" name="Picture 4" descr="conc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71613"/>
            <a:ext cx="70675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1524000" y="1295400"/>
            <a:ext cx="76993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mic Sans MS" pitchFamily="66" charset="0"/>
                <a:hlinkClick r:id="rId3"/>
              </a:rPr>
              <a:t>http://serc.carleton.edu/introgeo/interactive/conctest.html</a:t>
            </a:r>
            <a:r>
              <a:rPr lang="en-US" sz="2000" b="1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981200" y="762000"/>
            <a:ext cx="6858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How often do you ask students to talk to each other in a typical class?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643063" y="2590800"/>
            <a:ext cx="4452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</a:rPr>
              <a:t>Rarely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</a:rPr>
              <a:t>1-2 times per class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>
                <a:solidFill>
                  <a:srgbClr val="006600"/>
                </a:solidFill>
              </a:rPr>
              <a:t>3+ times per class</a:t>
            </a:r>
          </a:p>
        </p:txBody>
      </p:sp>
      <p:pic>
        <p:nvPicPr>
          <p:cNvPr id="19459" name="Picture 6" descr="small grou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31765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19461" name="Oval 10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Text Box 11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6049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The pedagogy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895475" y="15240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solidFill>
                  <a:srgbClr val="006600"/>
                </a:solidFill>
              </a:rPr>
              <a:t>ConcepTests</a:t>
            </a:r>
            <a:r>
              <a:rPr lang="en-US" dirty="0">
                <a:solidFill>
                  <a:srgbClr val="006600"/>
                </a:solidFill>
              </a:rPr>
              <a:t> are </a:t>
            </a:r>
            <a:r>
              <a:rPr lang="en-US" dirty="0" smtClean="0">
                <a:solidFill>
                  <a:srgbClr val="006600"/>
                </a:solidFill>
              </a:rPr>
              <a:t>multiple-choice </a:t>
            </a:r>
            <a:r>
              <a:rPr lang="en-US" dirty="0">
                <a:solidFill>
                  <a:srgbClr val="006600"/>
                </a:solidFill>
              </a:rPr>
              <a:t>questions embedded in the lecture. Good </a:t>
            </a:r>
            <a:r>
              <a:rPr lang="en-US" dirty="0" err="1">
                <a:solidFill>
                  <a:srgbClr val="006600"/>
                </a:solidFill>
              </a:rPr>
              <a:t>ConcepTests</a:t>
            </a:r>
            <a:r>
              <a:rPr lang="en-US" dirty="0">
                <a:solidFill>
                  <a:srgbClr val="006600"/>
                </a:solidFill>
              </a:rPr>
              <a:t>:</a:t>
            </a:r>
          </a:p>
          <a:p>
            <a:pPr eaLnBrk="0" hangingPunct="0"/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992313" y="2405063"/>
            <a:ext cx="68468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Focus attention on key concepts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17AA"/>
                </a:solidFill>
              </a:rPr>
              <a:t>Frequently include peer instruction 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Are formative exercises that assess student </a:t>
            </a:r>
            <a:r>
              <a:rPr lang="en-US" i="1" u="sng">
                <a:solidFill>
                  <a:schemeClr val="tx2"/>
                </a:solidFill>
              </a:rPr>
              <a:t>understanding</a:t>
            </a:r>
            <a:r>
              <a:rPr lang="en-US">
                <a:solidFill>
                  <a:schemeClr val="tx2"/>
                </a:solidFill>
              </a:rPr>
              <a:t> and </a:t>
            </a:r>
            <a:r>
              <a:rPr lang="en-US" i="1" u="sng">
                <a:solidFill>
                  <a:schemeClr val="tx2"/>
                </a:solidFill>
              </a:rPr>
              <a:t>progress</a:t>
            </a:r>
            <a:r>
              <a:rPr lang="en-US">
                <a:solidFill>
                  <a:schemeClr val="tx2"/>
                </a:solidFill>
              </a:rPr>
              <a:t> during class.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343400"/>
            <a:ext cx="35845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6049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The pedagogy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752600" y="1531938"/>
            <a:ext cx="723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ConcepTests are appropriate for reinforcing learning goals at Bloom’s mid-level cognitive domains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24150"/>
            <a:ext cx="74469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1643063" y="762000"/>
            <a:ext cx="71961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Which of the following ConcepTest questions best targets the middle-level of Bloom’s cognitive domain?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757363" y="3025775"/>
            <a:ext cx="69675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AutoNum type="alphaLcParenR"/>
            </a:pPr>
            <a:r>
              <a:rPr lang="en-US" dirty="0">
                <a:solidFill>
                  <a:srgbClr val="6600CC"/>
                </a:solidFill>
              </a:rPr>
              <a:t>What is the formula for stream discharge?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 dirty="0">
                <a:solidFill>
                  <a:srgbClr val="006600"/>
                </a:solidFill>
              </a:rPr>
              <a:t>A stream channel is widened by erosion, but stream discharge is unchanged. Which of the following statements must be true? 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 dirty="0">
                <a:solidFill>
                  <a:srgbClr val="800000"/>
                </a:solidFill>
              </a:rPr>
              <a:t>How are stream discharge and </a:t>
            </a:r>
            <a:r>
              <a:rPr lang="en-US" dirty="0" smtClean="0">
                <a:solidFill>
                  <a:srgbClr val="800000"/>
                </a:solidFill>
              </a:rPr>
              <a:t>flood recurrence </a:t>
            </a:r>
            <a:r>
              <a:rPr lang="en-US" dirty="0">
                <a:solidFill>
                  <a:srgbClr val="800000"/>
                </a:solidFill>
              </a:rPr>
              <a:t>intervals related to one another?</a:t>
            </a:r>
          </a:p>
          <a:p>
            <a:pPr marL="457200" indent="-457200" eaLnBrk="0" hangingPunct="0">
              <a:buFont typeface="Arial" charset="0"/>
              <a:buAutoNum type="alphaLcParenR"/>
            </a:pPr>
            <a:r>
              <a:rPr lang="en-US" dirty="0">
                <a:solidFill>
                  <a:srgbClr val="6600CC"/>
                </a:solidFill>
              </a:rPr>
              <a:t>Design a procedure to measure a stream’s discharge.</a:t>
            </a:r>
          </a:p>
        </p:txBody>
      </p: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8382000" y="0"/>
            <a:ext cx="762000" cy="609600"/>
            <a:chOff x="5280" y="0"/>
            <a:chExt cx="480" cy="384"/>
          </a:xfrm>
        </p:grpSpPr>
        <p:sp>
          <p:nvSpPr>
            <p:cNvPr id="22532" name="Oval 9"/>
            <p:cNvSpPr>
              <a:spLocks noChangeArrowheads="1"/>
            </p:cNvSpPr>
            <p:nvPr/>
          </p:nvSpPr>
          <p:spPr bwMode="auto">
            <a:xfrm>
              <a:off x="5328" y="0"/>
              <a:ext cx="384" cy="384"/>
            </a:xfrm>
            <a:prstGeom prst="ellipse">
              <a:avLst/>
            </a:prstGeom>
            <a:solidFill>
              <a:srgbClr val="F1A42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Text Box 10"/>
            <p:cNvSpPr txBox="1">
              <a:spLocks noChangeArrowheads="1"/>
            </p:cNvSpPr>
            <p:nvPr/>
          </p:nvSpPr>
          <p:spPr bwMode="auto">
            <a:xfrm>
              <a:off x="5280" y="0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209800" y="685800"/>
            <a:ext cx="6049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The pedagogy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676400" y="1700213"/>
            <a:ext cx="723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Follow Chickering and Gamson’s* 7 principles of good teaching practice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209800" y="2514600"/>
            <a:ext cx="6248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Encourage student-faculty contact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17AA"/>
                </a:solidFill>
              </a:rPr>
              <a:t>Encourage cooperation among students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Encourage active learning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17AA"/>
                </a:solidFill>
              </a:rPr>
              <a:t>Give prompt feedback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Emphasize time on task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rgbClr val="0017AA"/>
                </a:solidFill>
              </a:rPr>
              <a:t>Communicate high expectations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</a:rPr>
              <a:t>Respect diverse talents and ways of thinking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614488" y="5749925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6600"/>
                </a:solidFill>
              </a:rPr>
              <a:t>*Chickering, A.W. and Gamson, Z.F., 1987. Seven principles for good practice in undergraduate education, Am. Assoc. Higher Ed. Bull., March, p. 3-7.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1924050" y="15240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6600"/>
                </a:solidFill>
              </a:rPr>
              <a:t>Used frequently with peer instruction </a:t>
            </a:r>
          </a:p>
          <a:p>
            <a:pPr eaLnBrk="0" hangingPunct="0"/>
            <a:endParaRPr lang="en-US">
              <a:solidFill>
                <a:srgbClr val="006600"/>
              </a:solidFill>
            </a:endParaRP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828800" y="2228850"/>
            <a:ext cx="7239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Lecture</a:t>
            </a:r>
            <a:endParaRPr lang="en-US" dirty="0">
              <a:solidFill>
                <a:schemeClr val="tx2"/>
              </a:solidFill>
            </a:endParaRP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dirty="0">
                <a:solidFill>
                  <a:srgbClr val="0017AA"/>
                </a:solidFill>
              </a:rPr>
              <a:t>Question is posed to entire class  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Students answer </a:t>
            </a:r>
            <a:r>
              <a:rPr lang="en-US" dirty="0">
                <a:solidFill>
                  <a:schemeClr val="tx2"/>
                </a:solidFill>
              </a:rPr>
              <a:t>question 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US" u="sng" dirty="0">
                <a:solidFill>
                  <a:srgbClr val="800000"/>
                </a:solidFill>
              </a:rPr>
              <a:t>Answer </a:t>
            </a:r>
            <a:r>
              <a:rPr lang="en-US" u="sng" dirty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u="sng" dirty="0">
                <a:solidFill>
                  <a:srgbClr val="800000"/>
                </a:solidFill>
              </a:rPr>
              <a:t>View Results </a:t>
            </a:r>
            <a:r>
              <a:rPr lang="en-US" u="sng" dirty="0">
                <a:solidFill>
                  <a:srgbClr val="800000"/>
                </a:solidFill>
                <a:sym typeface="Wingdings" pitchFamily="2" charset="2"/>
              </a:rPr>
              <a:t></a:t>
            </a:r>
            <a:r>
              <a:rPr lang="en-US" u="sng" dirty="0">
                <a:solidFill>
                  <a:srgbClr val="800000"/>
                </a:solidFill>
              </a:rPr>
              <a:t> Discuss </a:t>
            </a:r>
            <a:r>
              <a:rPr lang="en-US" u="sng" dirty="0">
                <a:solidFill>
                  <a:srgbClr val="800000"/>
                </a:solidFill>
                <a:sym typeface="Wingdings" pitchFamily="2" charset="2"/>
              </a:rPr>
              <a:t></a:t>
            </a:r>
            <a:r>
              <a:rPr lang="en-US" u="sng" dirty="0">
                <a:solidFill>
                  <a:srgbClr val="800000"/>
                </a:solidFill>
              </a:rPr>
              <a:t> Re-answer </a:t>
            </a:r>
            <a:r>
              <a:rPr lang="en-US" u="sng" dirty="0">
                <a:solidFill>
                  <a:srgbClr val="800000"/>
                </a:solidFill>
                <a:sym typeface="Wingdings" pitchFamily="2" charset="2"/>
              </a:rPr>
              <a:t></a:t>
            </a:r>
            <a:r>
              <a:rPr lang="en-US" u="sng" dirty="0">
                <a:solidFill>
                  <a:srgbClr val="800000"/>
                </a:solidFill>
              </a:rPr>
              <a:t> Open Discussion*</a:t>
            </a:r>
          </a:p>
          <a:p>
            <a:pPr marL="800100" lvl="1" indent="-342900" eaLnBrk="0" hangingPunct="0">
              <a:buFont typeface="Arial" charset="0"/>
              <a:buChar char="•"/>
            </a:pPr>
            <a:r>
              <a:rPr lang="en-US" u="sng" dirty="0">
                <a:solidFill>
                  <a:srgbClr val="6600CC"/>
                </a:solidFill>
              </a:rPr>
              <a:t>Discussion 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</a:t>
            </a:r>
            <a:r>
              <a:rPr lang="en-US" u="sng" dirty="0">
                <a:solidFill>
                  <a:srgbClr val="6600CC"/>
                </a:solidFill>
              </a:rPr>
              <a:t> Answer 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</a:t>
            </a:r>
            <a:r>
              <a:rPr lang="en-US" u="sng" dirty="0">
                <a:solidFill>
                  <a:srgbClr val="6600CC"/>
                </a:solidFill>
              </a:rPr>
              <a:t> View Results 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</a:t>
            </a:r>
            <a:r>
              <a:rPr lang="en-US" u="sng" dirty="0">
                <a:solidFill>
                  <a:srgbClr val="6600CC"/>
                </a:solidFill>
              </a:rPr>
              <a:t> Open Discussion* 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</a:t>
            </a:r>
            <a:r>
              <a:rPr lang="en-US" u="sng" dirty="0">
                <a:solidFill>
                  <a:srgbClr val="6600CC"/>
                </a:solidFill>
              </a:rPr>
              <a:t> (Answer New Question)</a:t>
            </a:r>
          </a:p>
          <a:p>
            <a:pPr marL="800100" lvl="1" indent="-342900" eaLnBrk="0" hangingPunct="0">
              <a:buFont typeface="Arial" charset="0"/>
              <a:buChar char="•"/>
            </a:pP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209800" y="685800"/>
            <a:ext cx="6049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0017AA"/>
                </a:solidFill>
              </a:rPr>
              <a:t>ConcepTests: The pedagogy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666875" y="5048250"/>
            <a:ext cx="734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663300"/>
                </a:solidFill>
              </a:rPr>
              <a:t>* Important to include the meta-cognitive aspect; get students to think about why they picked a particular response rather than just the “right” answer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9242AC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C379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1446</Words>
  <Application>Microsoft Macintosh PowerPoint</Application>
  <PresentationFormat>On-screen Show (4:3)</PresentationFormat>
  <Paragraphs>199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Barbara Tewksbury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damcconn</dc:creator>
  <cp:lastModifiedBy>Molly</cp:lastModifiedBy>
  <cp:revision>65</cp:revision>
  <dcterms:created xsi:type="dcterms:W3CDTF">2010-10-03T18:30:38Z</dcterms:created>
  <dcterms:modified xsi:type="dcterms:W3CDTF">2013-04-10T21:05:36Z</dcterms:modified>
</cp:coreProperties>
</file>