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82" r:id="rId1"/>
    <p:sldMasterId id="2147483994" r:id="rId2"/>
  </p:sldMasterIdLst>
  <p:notesMasterIdLst>
    <p:notesMasterId r:id="rId45"/>
  </p:notesMasterIdLst>
  <p:sldIdLst>
    <p:sldId id="565" r:id="rId3"/>
    <p:sldId id="256" r:id="rId4"/>
    <p:sldId id="515" r:id="rId5"/>
    <p:sldId id="542" r:id="rId6"/>
    <p:sldId id="484" r:id="rId7"/>
    <p:sldId id="517" r:id="rId8"/>
    <p:sldId id="516" r:id="rId9"/>
    <p:sldId id="554" r:id="rId10"/>
    <p:sldId id="555" r:id="rId11"/>
    <p:sldId id="518" r:id="rId12"/>
    <p:sldId id="543" r:id="rId13"/>
    <p:sldId id="544" r:id="rId14"/>
    <p:sldId id="545" r:id="rId15"/>
    <p:sldId id="520" r:id="rId16"/>
    <p:sldId id="521" r:id="rId17"/>
    <p:sldId id="546" r:id="rId18"/>
    <p:sldId id="547" r:id="rId19"/>
    <p:sldId id="540" r:id="rId20"/>
    <p:sldId id="548" r:id="rId21"/>
    <p:sldId id="541" r:id="rId22"/>
    <p:sldId id="524" r:id="rId23"/>
    <p:sldId id="525" r:id="rId24"/>
    <p:sldId id="526" r:id="rId25"/>
    <p:sldId id="527" r:id="rId26"/>
    <p:sldId id="529" r:id="rId27"/>
    <p:sldId id="530" r:id="rId28"/>
    <p:sldId id="551" r:id="rId29"/>
    <p:sldId id="519" r:id="rId30"/>
    <p:sldId id="532" r:id="rId31"/>
    <p:sldId id="550" r:id="rId32"/>
    <p:sldId id="531" r:id="rId33"/>
    <p:sldId id="535" r:id="rId34"/>
    <p:sldId id="552" r:id="rId35"/>
    <p:sldId id="533" r:id="rId36"/>
    <p:sldId id="549" r:id="rId37"/>
    <p:sldId id="534" r:id="rId38"/>
    <p:sldId id="536" r:id="rId39"/>
    <p:sldId id="537" r:id="rId40"/>
    <p:sldId id="556" r:id="rId41"/>
    <p:sldId id="538" r:id="rId42"/>
    <p:sldId id="513" r:id="rId43"/>
    <p:sldId id="566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C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54" autoAdjust="0"/>
    <p:restoredTop sz="94776" autoAdjust="0"/>
  </p:normalViewPr>
  <p:slideViewPr>
    <p:cSldViewPr snapToGrid="0" snapToObjects="1">
      <p:cViewPr>
        <p:scale>
          <a:sx n="80" d="100"/>
          <a:sy n="80" d="100"/>
        </p:scale>
        <p:origin x="-1480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interSettings" Target="printerSettings/printerSettings1.bin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52FB48-59D6-8B42-BCC1-85FE169D7C67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8637E4-296A-954B-89B1-E6E229C3F4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40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896" indent="-285729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2918" indent="-228584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084" indent="-228584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252" indent="-228584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418" indent="-22858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585" indent="-22858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8752" indent="-22858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5919" indent="-22858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9B43C80A-2948-1C43-A523-AA2ECEEE1D85}" type="slidenum">
              <a:rPr lang="en-US" sz="1200" i="1">
                <a:solidFill>
                  <a:prstClr val="black"/>
                </a:solidFill>
                <a:latin typeface="Times" charset="0"/>
              </a:rPr>
              <a:pPr/>
              <a:t>1</a:t>
            </a:fld>
            <a:endParaRPr lang="en-US" sz="1200" i="1">
              <a:solidFill>
                <a:prstClr val="black"/>
              </a:solidFill>
              <a:latin typeface="Times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Times" charset="0"/>
                <a:ea typeface="MS PGothic" charset="0"/>
              </a:rPr>
              <a:t>what does this mean for the classroom?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4C72-F6DC-6C4C-8D3D-D92941F85475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4C72-F6DC-6C4C-8D3D-D92941F85475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326C-D062-F14E-B47B-FB841D69A1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4C72-F6DC-6C4C-8D3D-D92941F85475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326C-D062-F14E-B47B-FB841D69A1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905000"/>
            <a:ext cx="6629400" cy="169545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390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374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888" y="4419600"/>
            <a:ext cx="6324600" cy="1447800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01887" y="2906713"/>
            <a:ext cx="6361113" cy="1512887"/>
          </a:xfrm>
        </p:spPr>
        <p:txBody>
          <a:bodyPr anchor="b"/>
          <a:lstStyle>
            <a:lvl1pPr marL="0" indent="0" algn="r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44825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33600" y="1981200"/>
            <a:ext cx="3314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00700" y="1981200"/>
            <a:ext cx="3314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1633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81000"/>
            <a:ext cx="6553200" cy="103663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828800"/>
            <a:ext cx="3124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0" y="2468562"/>
            <a:ext cx="3124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91200" y="1828800"/>
            <a:ext cx="3048000" cy="650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91200" y="2411039"/>
            <a:ext cx="3048000" cy="40199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0818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596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00575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9487" y="503237"/>
            <a:ext cx="3008313" cy="12382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38800" y="503237"/>
            <a:ext cx="3200400" cy="5897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49487" y="1709737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1647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4C72-F6DC-6C4C-8D3D-D92941F85475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326C-D062-F14E-B47B-FB841D69A1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67000" y="6858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67000" y="5440363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05909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960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9950" y="304800"/>
            <a:ext cx="169545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304800"/>
            <a:ext cx="493395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677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FD2D-5A5F-45B1-82F9-83DDE5E26DCD}" type="datetime1">
              <a:rPr lang="en-US" smtClean="0"/>
              <a:pPr/>
              <a:t>5/17/13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4C72-F6DC-6C4C-8D3D-D92941F85475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326C-D062-F14E-B47B-FB841D69A1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4C72-F6DC-6C4C-8D3D-D92941F85475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326C-D062-F14E-B47B-FB841D69A1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4C72-F6DC-6C4C-8D3D-D92941F85475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326C-D062-F14E-B47B-FB841D69A1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4C72-F6DC-6C4C-8D3D-D92941F85475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326C-D062-F14E-B47B-FB841D69A1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4C72-F6DC-6C4C-8D3D-D92941F85475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326C-D062-F14E-B47B-FB841D69A1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4C72-F6DC-6C4C-8D3D-D92941F85475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326C-D062-F14E-B47B-FB841D69A1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25000"/>
                  </a:schemeClr>
                </a:solidFill>
                <a:latin typeface="Georgia"/>
                <a:cs typeface="Georgia"/>
              </a:defRPr>
            </a:lvl1pPr>
          </a:lstStyle>
          <a:p>
            <a:fld id="{6BAC4C72-F6DC-6C4C-8D3D-D92941F85475}" type="datetimeFigureOut">
              <a:rPr lang="en-US" smtClean="0"/>
              <a:pPr/>
              <a:t>5/17/13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25000"/>
                  </a:schemeClr>
                </a:solidFill>
                <a:latin typeface="Georgia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25000"/>
                  </a:schemeClr>
                </a:solidFill>
                <a:latin typeface="Georgia"/>
                <a:cs typeface="Georgia"/>
              </a:defRPr>
            </a:lvl1pPr>
          </a:lstStyle>
          <a:p>
            <a:fld id="{B639326C-D062-F14E-B47B-FB841D69A1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</p:sldLayoutIdLst>
  <p:transition xmlns:p14="http://schemas.microsoft.com/office/powerpoint/2010/main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bg2">
              <a:lumMod val="25000"/>
            </a:schemeClr>
          </a:solidFill>
          <a:latin typeface="Georgia"/>
          <a:ea typeface="+mj-ea"/>
          <a:cs typeface="Georgi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bg2">
              <a:lumMod val="25000"/>
            </a:schemeClr>
          </a:solidFill>
          <a:latin typeface="Georgia"/>
          <a:ea typeface="+mn-ea"/>
          <a:cs typeface="Georgi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2">
              <a:lumMod val="25000"/>
            </a:schemeClr>
          </a:solidFill>
          <a:latin typeface="Georgia"/>
          <a:ea typeface="+mn-ea"/>
          <a:cs typeface="Georgi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2">
              <a:lumMod val="25000"/>
            </a:schemeClr>
          </a:solidFill>
          <a:latin typeface="Georgia"/>
          <a:ea typeface="+mn-ea"/>
          <a:cs typeface="Georgi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2">
              <a:lumMod val="25000"/>
            </a:schemeClr>
          </a:solidFill>
          <a:latin typeface="Georgia"/>
          <a:ea typeface="+mn-ea"/>
          <a:cs typeface="Georgi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2">
              <a:lumMod val="25000"/>
            </a:schemeClr>
          </a:solidFill>
          <a:latin typeface="Georgia"/>
          <a:ea typeface="+mn-ea"/>
          <a:cs typeface="Georgi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133600" y="304800"/>
            <a:ext cx="6781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4" tIns="45707" rIns="91414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33600" y="1981200"/>
            <a:ext cx="6781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28" name="Picture 1" descr="PowerPoint graphic 2012-13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524000" cy="695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843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latin typeface="+mj-lt"/>
          <a:ea typeface="ＭＳ Ｐゴシック" pitchFamily="34" charset="-128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34" charset="-128"/>
          <a:cs typeface="ＭＳ Ｐゴシック" pitchFamily="-112" charset="-128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34" charset="-128"/>
          <a:cs typeface="ＭＳ Ｐゴシック" pitchFamily="-112" charset="-128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34" charset="-128"/>
          <a:cs typeface="ＭＳ Ｐゴシック" pitchFamily="-112" charset="-128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34" charset="-128"/>
          <a:cs typeface="ＭＳ Ｐゴシック" pitchFamily="-112" charset="-128"/>
        </a:defRPr>
      </a:lvl5pPr>
      <a:lvl6pPr marL="457200" algn="r" rtl="0" fontAlgn="base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6pPr>
      <a:lvl7pPr marL="914400" algn="r" rtl="0" fontAlgn="base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7pPr>
      <a:lvl8pPr marL="1371600" algn="r" rtl="0" fontAlgn="base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8pPr>
      <a:lvl9pPr marL="1828800" algn="r" rtl="0" fontAlgn="base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3200">
          <a:solidFill>
            <a:srgbClr val="0017AA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2800">
          <a:solidFill>
            <a:srgbClr val="BE6003"/>
          </a:solidFill>
          <a:latin typeface="+mn-lt"/>
          <a:ea typeface="ＭＳ Ｐゴシック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2400">
          <a:solidFill>
            <a:srgbClr val="2F1800"/>
          </a:solidFill>
          <a:latin typeface="+mn-lt"/>
          <a:ea typeface="ＭＳ Ｐゴシック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2000">
          <a:solidFill>
            <a:srgbClr val="2F1800"/>
          </a:solidFill>
          <a:latin typeface="+mn-lt"/>
          <a:ea typeface="ＭＳ Ｐゴシック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2000">
          <a:solidFill>
            <a:srgbClr val="2F1800"/>
          </a:solidFill>
          <a:latin typeface="+mn-lt"/>
          <a:ea typeface="ＭＳ Ｐゴシック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tif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tif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gif"/><Relationship Id="rId5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Relationship Id="rId3" Type="http://schemas.openxmlformats.org/officeDocument/2006/relationships/image" Target="../media/image5.tif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5" Type="http://schemas.openxmlformats.org/officeDocument/2006/relationships/image" Target="../media/image14.gif"/><Relationship Id="rId6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4" Type="http://schemas.openxmlformats.org/officeDocument/2006/relationships/image" Target="../media/image18.jpg"/><Relationship Id="rId5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 bwMode="auto">
          <a:xfrm>
            <a:off x="1371600" y="381000"/>
            <a:ext cx="7467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4" tIns="45707" rIns="91414" bIns="45707" anchor="ctr"/>
          <a:lstStyle/>
          <a:p>
            <a:pPr algn="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i="1" kern="0" dirty="0" smtClean="0">
                <a:solidFill>
                  <a:srgbClr val="0017AA"/>
                </a:solidFill>
                <a:latin typeface="Arial"/>
                <a:ea typeface="MS PGothic" pitchFamily="34" charset="-128"/>
                <a:cs typeface="ＭＳ Ｐゴシック"/>
              </a:rPr>
              <a:t>Pursuing an Academic Career </a:t>
            </a:r>
          </a:p>
          <a:p>
            <a:pPr algn="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i="1" kern="0" dirty="0" smtClean="0">
                <a:solidFill>
                  <a:srgbClr val="0017AA"/>
                </a:solidFill>
                <a:latin typeface="Arial"/>
                <a:ea typeface="MS PGothic" pitchFamily="34" charset="-128"/>
                <a:cs typeface="ＭＳ Ｐゴシック"/>
              </a:rPr>
              <a:t>Virtual </a:t>
            </a:r>
            <a:r>
              <a:rPr lang="en-US" sz="2800" i="1" kern="0" dirty="0">
                <a:solidFill>
                  <a:srgbClr val="0017AA"/>
                </a:solidFill>
                <a:latin typeface="Arial"/>
                <a:ea typeface="MS PGothic" pitchFamily="34" charset="-128"/>
                <a:cs typeface="ＭＳ Ｐゴシック"/>
              </a:rPr>
              <a:t>Event </a:t>
            </a:r>
            <a:r>
              <a:rPr lang="en-US" sz="2800" i="1" kern="0" dirty="0" smtClean="0">
                <a:solidFill>
                  <a:srgbClr val="0017AA"/>
                </a:solidFill>
                <a:latin typeface="Arial"/>
                <a:ea typeface="MS PGothic" pitchFamily="34" charset="-128"/>
                <a:cs typeface="ＭＳ Ｐゴシック"/>
              </a:rPr>
              <a:t>Series</a:t>
            </a:r>
          </a:p>
          <a:p>
            <a:pPr algn="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64031B"/>
                </a:solidFill>
                <a:latin typeface="Arial" pitchFamily="34" charset="0"/>
                <a:ea typeface="ＭＳ Ｐゴシック" pitchFamily="34" charset="-128"/>
                <a:cs typeface="ＭＳ Ｐゴシック"/>
              </a:rPr>
              <a:t>Series Conveners and Event Moderators</a:t>
            </a:r>
            <a:endParaRPr lang="en-GB" sz="2800" b="1" dirty="0">
              <a:solidFill>
                <a:srgbClr val="64031B"/>
              </a:solidFill>
              <a:latin typeface="Arial" pitchFamily="34" charset="0"/>
              <a:ea typeface="ＭＳ Ｐゴシック" pitchFamily="34" charset="-128"/>
              <a:cs typeface="ＭＳ Ｐゴシック"/>
            </a:endParaRPr>
          </a:p>
          <a:p>
            <a:pPr algn="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800" i="1" kern="0" dirty="0">
              <a:solidFill>
                <a:srgbClr val="0017AA"/>
              </a:solidFill>
              <a:latin typeface="Arial"/>
              <a:ea typeface="MS PGothic" pitchFamily="34" charset="-128"/>
              <a:cs typeface="ＭＳ Ｐゴシック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981200" y="1600200"/>
            <a:ext cx="6324600" cy="1469692"/>
            <a:chOff x="1295400" y="3124200"/>
            <a:chExt cx="6324600" cy="1469692"/>
          </a:xfrm>
        </p:grpSpPr>
        <p:sp>
          <p:nvSpPr>
            <p:cNvPr id="8" name="Text Placeholder 4"/>
            <p:cNvSpPr txBox="1">
              <a:spLocks/>
            </p:cNvSpPr>
            <p:nvPr/>
          </p:nvSpPr>
          <p:spPr>
            <a:xfrm>
              <a:off x="2895600" y="3733800"/>
              <a:ext cx="4724400" cy="762000"/>
            </a:xfrm>
            <a:prstGeom prst="rect">
              <a:avLst/>
            </a:prstGeom>
          </p:spPr>
          <p:txBody>
            <a:bodyPr/>
            <a:lstStyle/>
            <a:p>
              <a:pPr marL="342900" indent="-342900" defTabSz="9144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1A429"/>
                </a:buClr>
                <a:defRPr/>
              </a:pPr>
              <a:r>
                <a:rPr lang="en-US" sz="2000" kern="0" dirty="0">
                  <a:solidFill>
                    <a:srgbClr val="0017AA"/>
                  </a:solidFill>
                  <a:latin typeface="Arial"/>
                  <a:ea typeface="MS PGothic" pitchFamily="34" charset="-128"/>
                  <a:cs typeface="ＭＳ Ｐゴシック"/>
                </a:rPr>
                <a:t>Heather Macdonald</a:t>
              </a:r>
            </a:p>
            <a:p>
              <a:pPr indent="-342900" defTabSz="914400" eaLnBrk="0" fontAlgn="base" hangingPunct="0">
                <a:spcAft>
                  <a:spcPct val="0"/>
                </a:spcAft>
                <a:buClr>
                  <a:srgbClr val="F1A429"/>
                </a:buClr>
                <a:defRPr/>
              </a:pPr>
              <a:r>
                <a:rPr lang="en-US" kern="0" dirty="0">
                  <a:solidFill>
                    <a:srgbClr val="0017AA"/>
                  </a:solidFill>
                  <a:latin typeface="Arial"/>
                  <a:ea typeface="MS PGothic" pitchFamily="34" charset="-128"/>
                  <a:cs typeface="ＭＳ Ｐゴシック"/>
                </a:rPr>
                <a:t>College of </a:t>
              </a:r>
              <a:r>
                <a:rPr lang="en-US" kern="0" dirty="0" smtClean="0">
                  <a:solidFill>
                    <a:srgbClr val="0017AA"/>
                  </a:solidFill>
                  <a:latin typeface="Arial"/>
                  <a:ea typeface="MS PGothic" pitchFamily="34" charset="-128"/>
                  <a:cs typeface="ＭＳ Ｐゴシック"/>
                </a:rPr>
                <a:t>William and </a:t>
              </a:r>
              <a:r>
                <a:rPr lang="en-US" kern="0" dirty="0">
                  <a:solidFill>
                    <a:srgbClr val="0017AA"/>
                  </a:solidFill>
                  <a:latin typeface="Arial"/>
                  <a:ea typeface="MS PGothic" pitchFamily="34" charset="-128"/>
                  <a:cs typeface="ＭＳ Ｐゴシック"/>
                </a:rPr>
                <a:t>Mary</a:t>
              </a: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295400" y="3124200"/>
              <a:ext cx="1295400" cy="146969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0017AA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5364" name="Text Placeholder 2"/>
          <p:cNvSpPr txBox="1">
            <a:spLocks/>
          </p:cNvSpPr>
          <p:nvPr/>
        </p:nvSpPr>
        <p:spPr bwMode="auto">
          <a:xfrm>
            <a:off x="3581400" y="5410200"/>
            <a:ext cx="5410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4" tIns="45707" rIns="91414" bIns="45707"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D296D"/>
              </a:buClr>
              <a:buFont typeface="Wingdings" charset="0"/>
              <a:buNone/>
            </a:pPr>
            <a:r>
              <a:rPr lang="en-US" sz="1800" dirty="0" smtClean="0">
                <a:solidFill>
                  <a:srgbClr val="64031B"/>
                </a:solidFill>
              </a:rPr>
              <a:t>Molly Kent</a:t>
            </a:r>
            <a:endParaRPr lang="en-US" sz="1800" dirty="0">
              <a:solidFill>
                <a:srgbClr val="64031B"/>
              </a:solidFill>
            </a:endParaRPr>
          </a:p>
          <a:p>
            <a:pPr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D296D"/>
              </a:buClr>
              <a:buFont typeface="Wingdings" charset="0"/>
              <a:buNone/>
            </a:pPr>
            <a:r>
              <a:rPr lang="en-US" sz="1800" dirty="0">
                <a:solidFill>
                  <a:srgbClr val="64031B"/>
                </a:solidFill>
              </a:rPr>
              <a:t>Science Education Resource Center (SERC)</a:t>
            </a:r>
          </a:p>
        </p:txBody>
      </p:sp>
      <p:pic>
        <p:nvPicPr>
          <p:cNvPr id="12" name="Picture 1" descr="DSCN094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67" y="5093050"/>
            <a:ext cx="1305233" cy="1516729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1981200" y="3334492"/>
            <a:ext cx="4050051" cy="1618508"/>
            <a:chOff x="5322549" y="2191492"/>
            <a:chExt cx="4050051" cy="1618508"/>
          </a:xfrm>
        </p:grpSpPr>
        <p:pic>
          <p:nvPicPr>
            <p:cNvPr id="13" name="Picture 13" descr="Ritchie Photo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3" t="8020" r="3563" b="2678"/>
            <a:stretch/>
          </p:blipFill>
          <p:spPr bwMode="auto">
            <a:xfrm>
              <a:off x="5322549" y="2191492"/>
              <a:ext cx="1230651" cy="1542308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 Placeholder 4"/>
            <p:cNvSpPr txBox="1">
              <a:spLocks/>
            </p:cNvSpPr>
            <p:nvPr/>
          </p:nvSpPr>
          <p:spPr>
            <a:xfrm>
              <a:off x="6934200" y="3048000"/>
              <a:ext cx="2438400" cy="762000"/>
            </a:xfrm>
            <a:prstGeom prst="rect">
              <a:avLst/>
            </a:prstGeom>
          </p:spPr>
          <p:txBody>
            <a:bodyPr/>
            <a:lstStyle/>
            <a:p>
              <a:pPr marL="342900" indent="-342900" defTabSz="9144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1A429"/>
                </a:buClr>
                <a:defRPr/>
              </a:pPr>
              <a:r>
                <a:rPr lang="en-US" sz="2000" kern="0" dirty="0" smtClean="0">
                  <a:solidFill>
                    <a:srgbClr val="0017AA"/>
                  </a:solidFill>
                  <a:latin typeface="Arial"/>
                  <a:ea typeface="MS PGothic" pitchFamily="34" charset="-128"/>
                  <a:cs typeface="ＭＳ Ｐゴシック"/>
                </a:rPr>
                <a:t>Elizabeth Ritchie</a:t>
              </a:r>
              <a:endParaRPr lang="en-US" sz="2000" kern="0" dirty="0">
                <a:solidFill>
                  <a:srgbClr val="0017AA"/>
                </a:solidFill>
                <a:latin typeface="Arial"/>
                <a:ea typeface="MS PGothic" pitchFamily="34" charset="-128"/>
                <a:cs typeface="ＭＳ Ｐゴシック"/>
              </a:endParaRPr>
            </a:p>
            <a:p>
              <a:pPr marL="342900" indent="-342900" defTabSz="9144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1A429"/>
                </a:buClr>
                <a:defRPr/>
              </a:pPr>
              <a:r>
                <a:rPr lang="en-US" kern="0" dirty="0" smtClean="0">
                  <a:solidFill>
                    <a:srgbClr val="0017AA"/>
                  </a:solidFill>
                  <a:latin typeface="Arial"/>
                  <a:ea typeface="MS PGothic" pitchFamily="34" charset="-128"/>
                  <a:cs typeface="ＭＳ Ｐゴシック"/>
                </a:rPr>
                <a:t>University of Arizona</a:t>
              </a:r>
              <a:endParaRPr lang="en-US" kern="0" dirty="0">
                <a:solidFill>
                  <a:srgbClr val="0017AA"/>
                </a:solidFill>
                <a:latin typeface="Arial"/>
                <a:ea typeface="MS PGothic" pitchFamily="34" charset="-128"/>
                <a:cs typeface="ＭＳ Ｐゴシック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9408833"/>
      </p:ext>
    </p:extLst>
  </p:cSld>
  <p:clrMapOvr>
    <a:masterClrMapping/>
  </p:clrMapOvr>
  <p:transition xmlns:p14="http://schemas.microsoft.com/office/powerpoint/2010/main"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8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What is “networking” (for academics)?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249" y="1195387"/>
            <a:ext cx="8778875" cy="5519737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en-US" sz="2400" dirty="0" smtClean="0"/>
              <a:t>Engaging people to </a:t>
            </a:r>
            <a:r>
              <a:rPr lang="en-US" sz="2400" dirty="0" smtClean="0">
                <a:solidFill>
                  <a:srgbClr val="953735"/>
                </a:solidFill>
              </a:rPr>
              <a:t>evaluate</a:t>
            </a:r>
            <a:r>
              <a:rPr lang="en-US" sz="2400" dirty="0" smtClean="0"/>
              <a:t> our work (reference letters, reviewers, nominators, grant managers, informal feedback, etc.)</a:t>
            </a:r>
          </a:p>
          <a:p>
            <a:pPr marL="0" indent="0" algn="just">
              <a:lnSpc>
                <a:spcPct val="80000"/>
              </a:lnSpc>
              <a:buNone/>
            </a:pPr>
            <a:endParaRPr lang="en-US" sz="2400" dirty="0" smtClean="0"/>
          </a:p>
          <a:p>
            <a:pPr algn="just">
              <a:lnSpc>
                <a:spcPct val="80000"/>
              </a:lnSpc>
            </a:pPr>
            <a:r>
              <a:rPr lang="en-US" sz="2400" dirty="0" smtClean="0"/>
              <a:t>Connect w/ people who are </a:t>
            </a:r>
            <a:r>
              <a:rPr lang="en-US" sz="2400" dirty="0" smtClean="0">
                <a:solidFill>
                  <a:srgbClr val="953735"/>
                </a:solidFill>
              </a:rPr>
              <a:t>interested</a:t>
            </a:r>
            <a:r>
              <a:rPr lang="en-US" sz="2400" dirty="0" smtClean="0"/>
              <a:t> in our work, and vice versa (research conferences, department seminars, speaker invitations, journalists, twitter, blogs, collaborators, new ideas)</a:t>
            </a:r>
          </a:p>
          <a:p>
            <a:pPr algn="just">
              <a:lnSpc>
                <a:spcPct val="80000"/>
              </a:lnSpc>
            </a:pPr>
            <a:endParaRPr lang="en-US" sz="2400" dirty="0" smtClean="0"/>
          </a:p>
          <a:p>
            <a:pPr algn="just">
              <a:lnSpc>
                <a:spcPct val="80000"/>
              </a:lnSpc>
            </a:pPr>
            <a:r>
              <a:rPr lang="en-US" sz="2400" dirty="0" smtClean="0"/>
              <a:t>Navigating a </a:t>
            </a:r>
            <a:r>
              <a:rPr lang="en-US" sz="2400" dirty="0" smtClean="0">
                <a:solidFill>
                  <a:srgbClr val="953735"/>
                </a:solidFill>
              </a:rPr>
              <a:t>specialized job market </a:t>
            </a:r>
            <a:r>
              <a:rPr lang="en-US" sz="2400" dirty="0" smtClean="0"/>
              <a:t>(tenure letters, grant managers, hiring initiatives, sharing information, getting advice)</a:t>
            </a:r>
          </a:p>
          <a:p>
            <a:pPr marL="0" indent="0" algn="just">
              <a:lnSpc>
                <a:spcPct val="80000"/>
              </a:lnSpc>
              <a:buNone/>
            </a:pPr>
            <a:endParaRPr lang="en-US" sz="2400" dirty="0" smtClean="0"/>
          </a:p>
          <a:p>
            <a:pPr algn="just">
              <a:lnSpc>
                <a:spcPct val="80000"/>
              </a:lnSpc>
            </a:pPr>
            <a:r>
              <a:rPr lang="en-US" sz="2400" dirty="0" smtClean="0"/>
              <a:t>Supporting our </a:t>
            </a:r>
            <a:r>
              <a:rPr lang="en-US" sz="2400" dirty="0" smtClean="0">
                <a:solidFill>
                  <a:srgbClr val="953735"/>
                </a:solidFill>
              </a:rPr>
              <a:t>students</a:t>
            </a:r>
            <a:r>
              <a:rPr lang="en-US" sz="2400" dirty="0" smtClean="0"/>
              <a:t> (introducing them to alumni &amp; experts, bring them to conferences, sending job announcements, advise on online identity issues)</a:t>
            </a:r>
          </a:p>
          <a:p>
            <a:pPr algn="just">
              <a:lnSpc>
                <a:spcPct val="8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6902135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Networking &amp; Academic Jobs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857375"/>
            <a:ext cx="8229600" cy="1428750"/>
          </a:xfrm>
          <a:prstGeom prst="rect">
            <a:avLst/>
          </a:prstGeom>
          <a:gradFill flip="none" rotWithShape="1">
            <a:gsLst>
              <a:gs pos="40000">
                <a:schemeClr val="tx2">
                  <a:lumMod val="60000"/>
                  <a:lumOff val="40000"/>
                </a:schemeClr>
              </a:gs>
              <a:gs pos="100000">
                <a:srgbClr val="FF0000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ular Callout 4"/>
          <p:cNvSpPr/>
          <p:nvPr/>
        </p:nvSpPr>
        <p:spPr>
          <a:xfrm>
            <a:off x="457200" y="4318000"/>
            <a:ext cx="3067050" cy="2397125"/>
          </a:xfrm>
          <a:prstGeom prst="wedgeRectCallout">
            <a:avLst>
              <a:gd name="adj1" fmla="val -40315"/>
              <a:gd name="adj2" fmla="val -90851"/>
            </a:avLst>
          </a:prstGeom>
          <a:solidFill>
            <a:srgbClr val="FFFFFF"/>
          </a:solidFill>
          <a:ln>
            <a:solidFill>
              <a:srgbClr val="25406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4A452A"/>
                </a:solidFill>
              </a:rPr>
              <a:t>Most permanent jobs: publicly announced; competitively awarded</a:t>
            </a:r>
            <a:endParaRPr lang="en-US" sz="2800" dirty="0">
              <a:solidFill>
                <a:srgbClr val="4A452A"/>
              </a:solidFill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4006850" y="3778250"/>
            <a:ext cx="3263900" cy="2571750"/>
          </a:xfrm>
          <a:prstGeom prst="wedgeRectCallout">
            <a:avLst>
              <a:gd name="adj1" fmla="val -4899"/>
              <a:gd name="adj2" fmla="val -68379"/>
            </a:avLst>
          </a:prstGeom>
          <a:solidFill>
            <a:srgbClr val="FFFFFF"/>
          </a:solidFill>
          <a:ln>
            <a:solidFill>
              <a:srgbClr val="25406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4A452A"/>
                </a:solidFill>
              </a:rPr>
              <a:t>But they still depend on your references, reputation, community engagement, etc.</a:t>
            </a:r>
            <a:endParaRPr lang="en-US" sz="2800" dirty="0">
              <a:solidFill>
                <a:srgbClr val="4A45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294892"/>
      </p:ext>
    </p:extLst>
  </p:cSld>
  <p:clrMapOvr>
    <a:masterClrMapping/>
  </p:clrMapOvr>
  <p:transition xmlns:p14="http://schemas.microsoft.com/office/powerpoint/2010/main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Networking &amp; Academic Jobs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857375"/>
            <a:ext cx="8229600" cy="1428750"/>
          </a:xfrm>
          <a:prstGeom prst="rect">
            <a:avLst/>
          </a:prstGeom>
          <a:gradFill flip="none" rotWithShape="1">
            <a:gsLst>
              <a:gs pos="40000">
                <a:schemeClr val="tx2">
                  <a:lumMod val="60000"/>
                  <a:lumOff val="40000"/>
                </a:schemeClr>
              </a:gs>
              <a:gs pos="100000">
                <a:srgbClr val="FF0000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ular Callout 4"/>
          <p:cNvSpPr/>
          <p:nvPr/>
        </p:nvSpPr>
        <p:spPr>
          <a:xfrm>
            <a:off x="457200" y="3540126"/>
            <a:ext cx="3067050" cy="3175000"/>
          </a:xfrm>
          <a:prstGeom prst="wedgeRectCallout">
            <a:avLst>
              <a:gd name="adj1" fmla="val 149126"/>
              <a:gd name="adj2" fmla="val -57162"/>
            </a:avLst>
          </a:prstGeom>
          <a:solidFill>
            <a:srgbClr val="FFFFFF"/>
          </a:solidFill>
          <a:ln>
            <a:solidFill>
              <a:srgbClr val="25406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4A452A"/>
                </a:solidFill>
              </a:rPr>
              <a:t>Many opportunities require personal connections: Award nominations, collaborations, mentoring</a:t>
            </a:r>
            <a:endParaRPr lang="en-US" sz="2800" dirty="0">
              <a:solidFill>
                <a:srgbClr val="4A452A"/>
              </a:solidFill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5753100" y="4143375"/>
            <a:ext cx="3263900" cy="2571750"/>
          </a:xfrm>
          <a:prstGeom prst="wedgeRectCallout">
            <a:avLst>
              <a:gd name="adj1" fmla="val -7817"/>
              <a:gd name="adj2" fmla="val -82577"/>
            </a:avLst>
          </a:prstGeom>
          <a:solidFill>
            <a:srgbClr val="FFFFFF"/>
          </a:solidFill>
          <a:ln>
            <a:solidFill>
              <a:srgbClr val="25406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4A452A"/>
                </a:solidFill>
              </a:rPr>
              <a:t>I</a:t>
            </a:r>
            <a:r>
              <a:rPr lang="en-US" sz="2800" dirty="0" smtClean="0">
                <a:solidFill>
                  <a:srgbClr val="4A452A"/>
                </a:solidFill>
              </a:rPr>
              <a:t>nstitutions (usually) build </a:t>
            </a:r>
            <a:r>
              <a:rPr lang="en-US" sz="2800" i="1" dirty="0" smtClean="0">
                <a:solidFill>
                  <a:srgbClr val="4A452A"/>
                </a:solidFill>
              </a:rPr>
              <a:t>opportunities</a:t>
            </a:r>
            <a:r>
              <a:rPr lang="en-US" sz="2800" dirty="0" smtClean="0">
                <a:solidFill>
                  <a:srgbClr val="4A452A"/>
                </a:solidFill>
              </a:rPr>
              <a:t> for these connections... but individuals are expected to engage</a:t>
            </a:r>
            <a:endParaRPr lang="en-US" sz="2800" dirty="0">
              <a:solidFill>
                <a:srgbClr val="4A45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779814"/>
      </p:ext>
    </p:extLst>
  </p:cSld>
  <p:clrMapOvr>
    <a:masterClrMapping/>
  </p:clrMapOvr>
  <p:transition xmlns:p14="http://schemas.microsoft.com/office/powerpoint/2010/main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Networking &amp; Academic Jobs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857375"/>
            <a:ext cx="8229600" cy="1428750"/>
          </a:xfrm>
          <a:prstGeom prst="rect">
            <a:avLst/>
          </a:prstGeom>
          <a:gradFill flip="none" rotWithShape="1">
            <a:gsLst>
              <a:gs pos="40000">
                <a:schemeClr val="tx2">
                  <a:lumMod val="60000"/>
                  <a:lumOff val="40000"/>
                </a:schemeClr>
              </a:gs>
              <a:gs pos="100000">
                <a:srgbClr val="FF0000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ular Callout 4"/>
          <p:cNvSpPr/>
          <p:nvPr/>
        </p:nvSpPr>
        <p:spPr>
          <a:xfrm>
            <a:off x="457200" y="3540125"/>
            <a:ext cx="3067050" cy="3175000"/>
          </a:xfrm>
          <a:prstGeom prst="wedgeRectCallout">
            <a:avLst>
              <a:gd name="adj1" fmla="val 206062"/>
              <a:gd name="adj2" fmla="val -59662"/>
            </a:avLst>
          </a:prstGeom>
          <a:solidFill>
            <a:srgbClr val="FFFFFF"/>
          </a:solidFill>
          <a:ln>
            <a:solidFill>
              <a:srgbClr val="25406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4A452A"/>
                </a:solidFill>
              </a:rPr>
              <a:t>Do you know all the opportunities out there? Do you know when and where advice would be helpful?</a:t>
            </a:r>
            <a:endParaRPr lang="en-US" sz="2800" dirty="0">
              <a:solidFill>
                <a:srgbClr val="4A452A"/>
              </a:solidFill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5753100" y="4143375"/>
            <a:ext cx="3263900" cy="2571750"/>
          </a:xfrm>
          <a:prstGeom prst="wedgeRectCallout">
            <a:avLst>
              <a:gd name="adj1" fmla="val 26716"/>
              <a:gd name="adj2" fmla="val -85663"/>
            </a:avLst>
          </a:prstGeom>
          <a:solidFill>
            <a:srgbClr val="FFFFFF"/>
          </a:solidFill>
          <a:ln>
            <a:solidFill>
              <a:srgbClr val="25406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4A452A"/>
                </a:solidFill>
              </a:rPr>
              <a:t>Formal or informal networks can help you with the “unknown unknowns” </a:t>
            </a:r>
            <a:endParaRPr lang="en-US" sz="2800" dirty="0">
              <a:solidFill>
                <a:srgbClr val="4A45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448717"/>
      </p:ext>
    </p:extLst>
  </p:cSld>
  <p:clrMapOvr>
    <a:masterClrMapping/>
  </p:clrMapOvr>
  <p:transition xmlns:p14="http://schemas.microsoft.com/office/powerpoint/2010/main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never know... 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049462" y="5227638"/>
            <a:ext cx="1222375" cy="12382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NCAR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57200" y="2259013"/>
            <a:ext cx="1222375" cy="12382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751261" y="4049714"/>
            <a:ext cx="1222375" cy="12382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Louisa &amp; Peter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695824" y="2506663"/>
            <a:ext cx="1222375" cy="1238250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NASA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609600" y="3989388"/>
            <a:ext cx="1222375" cy="123825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ESWN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6245224" y="1639888"/>
            <a:ext cx="1222375" cy="123825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$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7464425" y="2506663"/>
            <a:ext cx="1222375" cy="123825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Papers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7464425" y="4140201"/>
            <a:ext cx="1222375" cy="123825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Tenure</a:t>
            </a:r>
          </a:p>
        </p:txBody>
      </p:sp>
      <p:sp>
        <p:nvSpPr>
          <p:cNvPr id="12" name="Oval 11"/>
          <p:cNvSpPr/>
          <p:nvPr/>
        </p:nvSpPr>
        <p:spPr>
          <a:xfrm>
            <a:off x="6245224" y="5227638"/>
            <a:ext cx="1222375" cy="1238250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NASA</a:t>
            </a:r>
            <a:endParaRPr lang="en-US" dirty="0"/>
          </a:p>
        </p:txBody>
      </p:sp>
      <p:cxnSp>
        <p:nvCxnSpPr>
          <p:cNvPr id="14" name="Straight Arrow Connector 13"/>
          <p:cNvCxnSpPr>
            <a:stCxn id="5" idx="4"/>
          </p:cNvCxnSpPr>
          <p:nvPr/>
        </p:nvCxnSpPr>
        <p:spPr>
          <a:xfrm>
            <a:off x="1068388" y="3497263"/>
            <a:ext cx="26987" cy="492125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443038" y="5132388"/>
            <a:ext cx="606424" cy="492125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1" idx="3"/>
            <a:endCxn id="12" idx="7"/>
          </p:cNvCxnSpPr>
          <p:nvPr/>
        </p:nvCxnSpPr>
        <p:spPr>
          <a:xfrm flipH="1">
            <a:off x="7288586" y="5197113"/>
            <a:ext cx="354852" cy="211863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0" idx="4"/>
            <a:endCxn id="11" idx="0"/>
          </p:cNvCxnSpPr>
          <p:nvPr/>
        </p:nvCxnSpPr>
        <p:spPr>
          <a:xfrm>
            <a:off x="8075613" y="3744913"/>
            <a:ext cx="0" cy="395288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4695824" y="3682999"/>
            <a:ext cx="277812" cy="457202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3271837" y="5019279"/>
            <a:ext cx="623886" cy="605234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7464425" y="2339976"/>
            <a:ext cx="282575" cy="166687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7" idx="7"/>
          </p:cNvCxnSpPr>
          <p:nvPr/>
        </p:nvCxnSpPr>
        <p:spPr>
          <a:xfrm flipV="1">
            <a:off x="5739186" y="2354262"/>
            <a:ext cx="506038" cy="333739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528724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9388"/>
            <a:ext cx="8229600" cy="1143000"/>
          </a:xfrm>
        </p:spPr>
        <p:txBody>
          <a:bodyPr/>
          <a:lstStyle/>
          <a:p>
            <a:r>
              <a:rPr lang="en-US" dirty="0" smtClean="0"/>
              <a:t>Scenario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2388"/>
            <a:ext cx="8496300" cy="523398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i="1" dirty="0" smtClean="0"/>
              <a:t>You’re at a conference and see a senior colleague you know by name only, and want to meet. What do you do? </a:t>
            </a:r>
          </a:p>
          <a:p>
            <a:pPr marL="0" indent="0" algn="just">
              <a:buNone/>
            </a:pPr>
            <a:endParaRPr lang="en-US" i="1" dirty="0" smtClean="0"/>
          </a:p>
          <a:p>
            <a:pPr marL="514350" indent="-514350" algn="just">
              <a:buAutoNum type="alphaLcPeriod"/>
            </a:pPr>
            <a:r>
              <a:rPr lang="en-US" dirty="0" smtClean="0"/>
              <a:t>Approach him/her saying “I’d like to </a:t>
            </a:r>
            <a:r>
              <a:rPr lang="en-US" dirty="0" smtClean="0">
                <a:solidFill>
                  <a:srgbClr val="953735"/>
                </a:solidFill>
              </a:rPr>
              <a:t>introduce</a:t>
            </a:r>
            <a:r>
              <a:rPr lang="en-US" dirty="0" smtClean="0"/>
              <a:t> myself...” </a:t>
            </a:r>
          </a:p>
          <a:p>
            <a:pPr marL="514350" indent="-514350" algn="just">
              <a:buFont typeface="Arial"/>
              <a:buAutoNum type="alphaLcPeriod"/>
            </a:pPr>
            <a:r>
              <a:rPr lang="en-US" dirty="0" smtClean="0"/>
              <a:t>Ask </a:t>
            </a:r>
            <a:r>
              <a:rPr lang="en-US" dirty="0"/>
              <a:t>a colleague to </a:t>
            </a:r>
            <a:r>
              <a:rPr lang="en-US" dirty="0">
                <a:solidFill>
                  <a:srgbClr val="953735"/>
                </a:solidFill>
              </a:rPr>
              <a:t>introduce</a:t>
            </a:r>
            <a:r>
              <a:rPr lang="en-US" dirty="0"/>
              <a:t> </a:t>
            </a:r>
            <a:r>
              <a:rPr lang="en-US" dirty="0" smtClean="0"/>
              <a:t>you</a:t>
            </a:r>
          </a:p>
          <a:p>
            <a:pPr marL="514350" indent="-514350" algn="just">
              <a:buFont typeface="Arial"/>
              <a:buAutoNum type="alphaLcPeriod"/>
            </a:pPr>
            <a:r>
              <a:rPr lang="en-US" dirty="0" smtClean="0"/>
              <a:t>Approach him/her and </a:t>
            </a:r>
            <a:r>
              <a:rPr lang="en-US" dirty="0" smtClean="0">
                <a:solidFill>
                  <a:srgbClr val="953735"/>
                </a:solidFill>
              </a:rPr>
              <a:t>offer your help </a:t>
            </a:r>
            <a:r>
              <a:rPr lang="en-US" dirty="0" smtClean="0"/>
              <a:t>“I think your X project is great, and if there’s anything I can do to help out, I’d be happy to.” </a:t>
            </a:r>
          </a:p>
          <a:p>
            <a:pPr marL="514350" indent="-514350" algn="just">
              <a:buAutoNum type="alphaLcPeriod"/>
            </a:pPr>
            <a:r>
              <a:rPr lang="en-US" dirty="0" smtClean="0">
                <a:solidFill>
                  <a:srgbClr val="953735"/>
                </a:solidFill>
              </a:rPr>
              <a:t>Email a follow-up </a:t>
            </a:r>
            <a:r>
              <a:rPr lang="en-US" dirty="0" smtClean="0"/>
              <a:t>after the meeting “I didn’t get a chance to talk to you at ...”</a:t>
            </a:r>
          </a:p>
          <a:p>
            <a:pPr marL="514350" indent="-514350" algn="just">
              <a:buAutoNum type="alphaLcPeriod"/>
            </a:pPr>
            <a:r>
              <a:rPr lang="en-US" dirty="0" smtClean="0"/>
              <a:t>Other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78345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125" y="1412874"/>
            <a:ext cx="8747125" cy="5000625"/>
          </a:xfrm>
        </p:spPr>
        <p:txBody>
          <a:bodyPr>
            <a:normAutofit fontScale="90000"/>
          </a:bodyPr>
          <a:lstStyle/>
          <a:p>
            <a:pPr algn="l"/>
            <a:r>
              <a:rPr lang="en-US" i="1" dirty="0" smtClean="0">
                <a:solidFill>
                  <a:schemeClr val="accent2">
                    <a:lumMod val="50000"/>
                  </a:schemeClr>
                </a:solidFill>
              </a:rPr>
              <a:t>3 ways to make 2 minutes of conversation with any academic: “Hi, my name is ___...”</a:t>
            </a:r>
            <a:br>
              <a:rPr lang="en-US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i="1" dirty="0" smtClean="0">
                <a:solidFill>
                  <a:schemeClr val="accent2">
                    <a:lumMod val="50000"/>
                  </a:schemeClr>
                </a:solidFill>
              </a:rPr>
              <a:t> 1</a:t>
            </a:r>
            <a:r>
              <a:rPr lang="en-US" sz="3600" i="1" dirty="0" smtClean="0">
                <a:solidFill>
                  <a:schemeClr val="accent2">
                    <a:lumMod val="50000"/>
                  </a:schemeClr>
                </a:solidFill>
              </a:rPr>
              <a:t>) “...I really enjoyed your talk – do you have a paper out related to that work?” </a:t>
            </a:r>
            <a:br>
              <a:rPr lang="en-US" sz="3600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3600" i="1" dirty="0" smtClean="0">
                <a:solidFill>
                  <a:schemeClr val="accent2">
                    <a:lumMod val="50000"/>
                  </a:schemeClr>
                </a:solidFill>
              </a:rPr>
              <a:t>2) “... I wanted to introduce myself because ____” </a:t>
            </a:r>
            <a:br>
              <a:rPr lang="en-US" sz="3600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3600" i="1" dirty="0" smtClean="0">
                <a:solidFill>
                  <a:schemeClr val="accent2">
                    <a:lumMod val="50000"/>
                  </a:schemeClr>
                </a:solidFill>
              </a:rPr>
              <a:t>3) “... I’m working on ___, and was wondering what you thought about ___?” </a:t>
            </a:r>
            <a:endParaRPr lang="en-US" sz="36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68500" y="222250"/>
            <a:ext cx="549275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EEECE1">
                    <a:lumMod val="25000"/>
                  </a:srgbClr>
                </a:solidFill>
                <a:latin typeface="Georgia"/>
                <a:ea typeface="+mj-ea"/>
                <a:cs typeface="Georgia"/>
              </a:rPr>
              <a:t>Tracey’s Tip #1: </a:t>
            </a:r>
            <a:br>
              <a:rPr lang="en-US" sz="4000" dirty="0">
                <a:solidFill>
                  <a:srgbClr val="EEECE1">
                    <a:lumMod val="25000"/>
                  </a:srgbClr>
                </a:solidFill>
                <a:latin typeface="Georgia"/>
                <a:ea typeface="+mj-ea"/>
                <a:cs typeface="Georgia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26153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125" y="1412874"/>
            <a:ext cx="8747125" cy="5000625"/>
          </a:xfrm>
        </p:spPr>
        <p:txBody>
          <a:bodyPr>
            <a:normAutofit/>
          </a:bodyPr>
          <a:lstStyle/>
          <a:p>
            <a:pPr algn="l"/>
            <a:r>
              <a:rPr lang="en-US" i="1" dirty="0" smtClean="0">
                <a:solidFill>
                  <a:schemeClr val="accent2">
                    <a:lumMod val="50000"/>
                  </a:schemeClr>
                </a:solidFill>
              </a:rPr>
              <a:t>3 ways to make 30 minutes of conversation with any academic: </a:t>
            </a:r>
            <a:r>
              <a:rPr lang="en-US" i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3600" i="1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en-US" sz="3600" i="1" dirty="0">
                <a:solidFill>
                  <a:schemeClr val="accent2">
                    <a:lumMod val="50000"/>
                  </a:schemeClr>
                </a:solidFill>
              </a:rPr>
              <a:t>) “Could you tell me a little more about your research?” </a:t>
            </a:r>
            <a:br>
              <a:rPr lang="en-US" sz="3600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3600" i="1" dirty="0">
                <a:solidFill>
                  <a:schemeClr val="accent2">
                    <a:lumMod val="50000"/>
                  </a:schemeClr>
                </a:solidFill>
              </a:rPr>
              <a:t>2) “How did you decide to pursue ____?” </a:t>
            </a:r>
            <a:br>
              <a:rPr lang="en-US" sz="3600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3600" i="1" dirty="0">
                <a:solidFill>
                  <a:schemeClr val="accent2">
                    <a:lumMod val="50000"/>
                  </a:schemeClr>
                </a:solidFill>
              </a:rPr>
              <a:t>3) “Do you have any advice for someone on the job market?” (etc.)</a:t>
            </a:r>
            <a:r>
              <a:rPr lang="en-US" sz="3600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n-US" sz="36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68500" y="222250"/>
            <a:ext cx="549275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EEECE1">
                    <a:lumMod val="25000"/>
                  </a:srgbClr>
                </a:solidFill>
                <a:latin typeface="Georgia"/>
                <a:ea typeface="+mj-ea"/>
                <a:cs typeface="Georgia"/>
              </a:rPr>
              <a:t>Tracey’s Tip #</a:t>
            </a:r>
            <a:r>
              <a:rPr lang="en-US" sz="4000" dirty="0" smtClean="0">
                <a:solidFill>
                  <a:srgbClr val="EEECE1">
                    <a:lumMod val="25000"/>
                  </a:srgbClr>
                </a:solidFill>
                <a:latin typeface="Georgia"/>
                <a:ea typeface="+mj-ea"/>
                <a:cs typeface="Georgia"/>
              </a:rPr>
              <a:t>1.5: </a:t>
            </a:r>
            <a:r>
              <a:rPr lang="en-US" sz="4000" dirty="0">
                <a:solidFill>
                  <a:srgbClr val="EEECE1">
                    <a:lumMod val="25000"/>
                  </a:srgbClr>
                </a:solidFill>
                <a:latin typeface="Georgia"/>
                <a:ea typeface="+mj-ea"/>
                <a:cs typeface="Georgia"/>
              </a:rPr>
              <a:t/>
            </a:r>
            <a:br>
              <a:rPr lang="en-US" sz="4000" dirty="0">
                <a:solidFill>
                  <a:srgbClr val="EEECE1">
                    <a:lumMod val="25000"/>
                  </a:srgbClr>
                </a:solidFill>
                <a:latin typeface="Georgia"/>
                <a:ea typeface="+mj-ea"/>
                <a:cs typeface="Georgia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11300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1763"/>
            <a:ext cx="8229600" cy="1550988"/>
          </a:xfrm>
        </p:spPr>
        <p:txBody>
          <a:bodyPr>
            <a:normAutofit/>
          </a:bodyPr>
          <a:lstStyle/>
          <a:p>
            <a:r>
              <a:rPr lang="en-US" dirty="0" smtClean="0"/>
              <a:t>Tracey’s Top 9 Places for Academic Networking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5627"/>
            <a:ext cx="8229600" cy="4921248"/>
          </a:xfrm>
        </p:spPr>
        <p:txBody>
          <a:bodyPr>
            <a:normAutofit fontScale="85000" lnSpcReduction="10000"/>
          </a:bodyPr>
          <a:lstStyle/>
          <a:p>
            <a:pPr>
              <a:buFontTx/>
              <a:buChar char="•"/>
            </a:pPr>
            <a:r>
              <a:rPr lang="en-US" dirty="0" smtClean="0"/>
              <a:t>5 minutes before department seminar</a:t>
            </a:r>
          </a:p>
          <a:p>
            <a:pPr>
              <a:buFontTx/>
              <a:buChar char="•"/>
            </a:pPr>
            <a:r>
              <a:rPr lang="en-US" dirty="0" smtClean="0"/>
              <a:t>Obligatory meetings with visiting speakers</a:t>
            </a:r>
          </a:p>
          <a:p>
            <a:pPr>
              <a:buFontTx/>
              <a:buChar char="•"/>
            </a:pPr>
            <a:r>
              <a:rPr lang="en-US" dirty="0" smtClean="0"/>
              <a:t>Quasi-social events, especially w/ peers </a:t>
            </a:r>
          </a:p>
          <a:p>
            <a:pPr>
              <a:buFontTx/>
              <a:buChar char="•"/>
            </a:pPr>
            <a:r>
              <a:rPr lang="en-US" dirty="0" smtClean="0"/>
              <a:t>Big conferences + brief convo + email follow-up</a:t>
            </a:r>
          </a:p>
          <a:p>
            <a:pPr>
              <a:buFontTx/>
              <a:buChar char="•"/>
            </a:pPr>
            <a:r>
              <a:rPr lang="en-US" dirty="0" smtClean="0"/>
              <a:t>Small conferences + longer convo + email follow-up</a:t>
            </a:r>
          </a:p>
          <a:p>
            <a:pPr>
              <a:buFontTx/>
              <a:buChar char="•"/>
            </a:pPr>
            <a:r>
              <a:rPr lang="en-US" dirty="0" smtClean="0"/>
              <a:t>Offer to give guest lectures in classes </a:t>
            </a:r>
          </a:p>
          <a:p>
            <a:pPr>
              <a:buFontTx/>
              <a:buChar char="•"/>
            </a:pPr>
            <a:r>
              <a:rPr lang="en-US" dirty="0" smtClean="0"/>
              <a:t>Email + coffee with (would be) mentor </a:t>
            </a:r>
          </a:p>
          <a:p>
            <a:pPr>
              <a:buFontTx/>
              <a:buChar char="•"/>
            </a:pPr>
            <a:r>
              <a:rPr lang="en-US" dirty="0" smtClean="0"/>
              <a:t>Twitter + email or real-life follow-up</a:t>
            </a:r>
          </a:p>
          <a:p>
            <a:pPr>
              <a:buFontTx/>
              <a:buChar char="•"/>
            </a:pPr>
            <a:r>
              <a:rPr lang="en-US" dirty="0" smtClean="0"/>
              <a:t>Your webpage (you never know who’s looking!)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96918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9388"/>
            <a:ext cx="8229600" cy="1143000"/>
          </a:xfrm>
        </p:spPr>
        <p:txBody>
          <a:bodyPr/>
          <a:lstStyle/>
          <a:p>
            <a:r>
              <a:rPr lang="en-US" dirty="0" smtClean="0"/>
              <a:t>Scenario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2388"/>
            <a:ext cx="8496300" cy="52339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i="1" dirty="0" smtClean="0"/>
              <a:t>A colleague wants to (secretly) nominate you for a MacArthur Award. What is the one thing you could add to your webpage to help her write a compelling nomination? 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AutoNum type="alphaLcPeriod"/>
            </a:pPr>
            <a:r>
              <a:rPr lang="en-US" dirty="0" smtClean="0"/>
              <a:t>Webpage? What webpage?</a:t>
            </a:r>
          </a:p>
          <a:p>
            <a:pPr marL="514350" indent="-514350">
              <a:buAutoNum type="alphaLcPeriod"/>
            </a:pPr>
            <a:r>
              <a:rPr lang="en-US" dirty="0" smtClean="0"/>
              <a:t>A full, up-to-date CV</a:t>
            </a:r>
          </a:p>
          <a:p>
            <a:pPr marL="514350" indent="-514350">
              <a:buFont typeface="Arial"/>
              <a:buAutoNum type="alphaLcPeriod"/>
            </a:pPr>
            <a:r>
              <a:rPr lang="en-US" dirty="0" smtClean="0"/>
              <a:t>Compelling, narrative description of your work</a:t>
            </a:r>
          </a:p>
          <a:p>
            <a:pPr marL="514350" indent="-514350">
              <a:buAutoNum type="alphaLcPeriod"/>
            </a:pPr>
            <a:r>
              <a:rPr lang="en-US" dirty="0" smtClean="0"/>
              <a:t>Links to your publications</a:t>
            </a:r>
          </a:p>
          <a:p>
            <a:pPr marL="514350" indent="-514350">
              <a:buAutoNum type="alphaLcPeriod"/>
            </a:pPr>
            <a:r>
              <a:rPr lang="en-US" dirty="0" smtClean="0"/>
              <a:t>Other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55175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9438" y="410845"/>
            <a:ext cx="7802561" cy="1615440"/>
          </a:xfrm>
        </p:spPr>
        <p:txBody>
          <a:bodyPr>
            <a:noAutofit/>
          </a:bodyPr>
          <a:lstStyle/>
          <a:p>
            <a:r>
              <a:rPr lang="en-US" sz="3900" dirty="0" smtClean="0">
                <a:solidFill>
                  <a:srgbClr val="4A452A"/>
                </a:solidFill>
              </a:rPr>
              <a:t>Networking for Academic Careers</a:t>
            </a:r>
            <a:endParaRPr lang="en-US" sz="3900" i="1" dirty="0">
              <a:solidFill>
                <a:srgbClr val="4A452A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9438" y="2026285"/>
            <a:ext cx="7802562" cy="2611120"/>
          </a:xfrm>
        </p:spPr>
        <p:txBody>
          <a:bodyPr>
            <a:noAutofit/>
          </a:bodyPr>
          <a:lstStyle/>
          <a:p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Prof. Tracey Holloway</a:t>
            </a:r>
          </a:p>
          <a:p>
            <a:r>
              <a:rPr lang="en-US" sz="2400" i="1" dirty="0">
                <a:solidFill>
                  <a:schemeClr val="tx2">
                    <a:lumMod val="50000"/>
                  </a:schemeClr>
                </a:solidFill>
              </a:rPr>
              <a:t>f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or</a:t>
            </a:r>
          </a:p>
          <a:p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On the Cutting Edge</a:t>
            </a:r>
            <a:endParaRPr lang="en-US" sz="2000" i="1" dirty="0">
              <a:solidFill>
                <a:schemeClr val="tx2">
                  <a:lumMod val="50000"/>
                </a:schemeClr>
              </a:solidFill>
            </a:endParaRPr>
          </a:p>
          <a:p>
            <a:endParaRPr lang="en-US" sz="20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100" dirty="0" smtClean="0">
                <a:solidFill>
                  <a:schemeClr val="bg2">
                    <a:lumMod val="50000"/>
                  </a:schemeClr>
                </a:solidFill>
              </a:rPr>
              <a:t>Nelson Institute for Environmental Studies</a:t>
            </a:r>
          </a:p>
          <a:p>
            <a:r>
              <a:rPr lang="en-US" sz="2100" dirty="0" smtClean="0">
                <a:solidFill>
                  <a:schemeClr val="bg2">
                    <a:lumMod val="50000"/>
                  </a:schemeClr>
                </a:solidFill>
              </a:rPr>
              <a:t>Center for Sustainability and the Global Environment (SAGE)</a:t>
            </a:r>
          </a:p>
          <a:p>
            <a:r>
              <a:rPr lang="en-US" sz="2100" dirty="0" smtClean="0">
                <a:solidFill>
                  <a:schemeClr val="bg2">
                    <a:lumMod val="50000"/>
                  </a:schemeClr>
                </a:solidFill>
              </a:rPr>
              <a:t>University of Wisconsin Madison</a:t>
            </a:r>
            <a:endParaRPr lang="en-US" sz="21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7" name="Picture 6" descr="headerSAGEstationery.tif"/>
          <p:cNvPicPr/>
          <p:nvPr/>
        </p:nvPicPr>
        <p:blipFill>
          <a:blip r:embed="rId2"/>
          <a:stretch>
            <a:fillRect/>
          </a:stretch>
        </p:blipFill>
        <p:spPr>
          <a:xfrm>
            <a:off x="3228213" y="5585251"/>
            <a:ext cx="2975864" cy="965361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126" y="274636"/>
            <a:ext cx="4572000" cy="4900613"/>
          </a:xfrm>
        </p:spPr>
        <p:txBody>
          <a:bodyPr>
            <a:normAutofit/>
          </a:bodyPr>
          <a:lstStyle/>
          <a:p>
            <a:r>
              <a:rPr lang="en-US" dirty="0" smtClean="0"/>
              <a:t>Tracey’s Tip #2: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Handwriting - Dakota"/>
                <a:cs typeface="Handwriting - Dakota"/>
              </a:rPr>
              <a:t> </a:t>
            </a:r>
            <a:r>
              <a:rPr lang="en-US" i="1" dirty="0" smtClean="0">
                <a:solidFill>
                  <a:schemeClr val="accent2">
                    <a:lumMod val="50000"/>
                  </a:schemeClr>
                </a:solidFill>
              </a:rPr>
              <a:t>Never underestimate the power of a good webpage</a:t>
            </a:r>
            <a:br>
              <a:rPr lang="en-US" i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en-US" sz="36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Picture 2" descr="Bickford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1498">
            <a:off x="6130304" y="2635248"/>
            <a:ext cx="3207391" cy="4524375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 rot="2373451">
            <a:off x="4832639" y="1173222"/>
            <a:ext cx="2143125" cy="841375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Looks official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 rot="1391744">
            <a:off x="5168900" y="2605971"/>
            <a:ext cx="2143125" cy="84137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CV linked</a:t>
            </a:r>
            <a:endParaRPr lang="en-US" dirty="0"/>
          </a:p>
        </p:txBody>
      </p:sp>
      <p:sp>
        <p:nvSpPr>
          <p:cNvPr id="7" name="Left Arrow 6"/>
          <p:cNvSpPr/>
          <p:nvPr/>
        </p:nvSpPr>
        <p:spPr>
          <a:xfrm rot="19203185">
            <a:off x="7419928" y="1640115"/>
            <a:ext cx="2022772" cy="824954"/>
          </a:xfrm>
          <a:prstGeom prst="lef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Include your pic</a:t>
            </a: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2825750" y="5727878"/>
            <a:ext cx="3335634" cy="84137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Image gives instant overview</a:t>
            </a: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 rot="20831553">
            <a:off x="4504720" y="4325337"/>
            <a:ext cx="2430535" cy="841375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You &amp; your work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067802"/>
      </p:ext>
    </p:extLst>
  </p:cSld>
  <p:clrMapOvr>
    <a:masterClrMapping/>
  </p:clrMapOvr>
  <p:transition xmlns:p14="http://schemas.microsoft.com/office/powerpoint/2010/main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63738"/>
          </a:xfrm>
        </p:spPr>
        <p:txBody>
          <a:bodyPr>
            <a:normAutofit/>
          </a:bodyPr>
          <a:lstStyle/>
          <a:p>
            <a:r>
              <a:rPr lang="en-US" dirty="0" smtClean="0"/>
              <a:t>“Mission-Driven” Networking: </a:t>
            </a:r>
            <a:br>
              <a:rPr lang="en-US" dirty="0" smtClean="0"/>
            </a:br>
            <a:r>
              <a:rPr lang="en-US" dirty="0" smtClean="0"/>
              <a:t>Strategy 1... Build your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1" y="2238377"/>
            <a:ext cx="8620124" cy="431799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en-US" dirty="0" smtClean="0"/>
              <a:t>Set up in-person (or phone) meetings with mentors, former professors and other contacts.  </a:t>
            </a:r>
          </a:p>
          <a:p>
            <a:pPr marL="514350" indent="-514350">
              <a:buAutoNum type="arabicParenR"/>
            </a:pPr>
            <a:r>
              <a:rPr lang="en-US" dirty="0" smtClean="0"/>
              <a:t>Bring a copy of your CV &amp;/or other info</a:t>
            </a:r>
          </a:p>
          <a:p>
            <a:pPr marL="0" indent="0">
              <a:buNone/>
            </a:pPr>
            <a:r>
              <a:rPr lang="en-US" dirty="0"/>
              <a:t>3</a:t>
            </a:r>
            <a:r>
              <a:rPr lang="en-US" dirty="0" smtClean="0"/>
              <a:t>) Ask for their advice. Take notes. Nod. </a:t>
            </a:r>
          </a:p>
          <a:p>
            <a:pPr marL="0" indent="0">
              <a:buNone/>
            </a:pPr>
            <a:r>
              <a:rPr lang="en-US" dirty="0"/>
              <a:t>4</a:t>
            </a:r>
            <a:r>
              <a:rPr lang="en-US" dirty="0" smtClean="0"/>
              <a:t>) Ask them who else you should talk to.</a:t>
            </a:r>
          </a:p>
          <a:p>
            <a:pPr marL="0" indent="0">
              <a:buNone/>
            </a:pPr>
            <a:r>
              <a:rPr lang="en-US" dirty="0" smtClean="0"/>
              <a:t>5) Follow up with a thank-you note &amp; updates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58070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0988"/>
          </a:xfrm>
        </p:spPr>
        <p:txBody>
          <a:bodyPr>
            <a:normAutofit/>
          </a:bodyPr>
          <a:lstStyle/>
          <a:p>
            <a:r>
              <a:rPr lang="en-US" dirty="0" smtClean="0"/>
              <a:t>Why it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5627"/>
            <a:ext cx="8229600" cy="4730748"/>
          </a:xfrm>
        </p:spPr>
        <p:txBody>
          <a:bodyPr>
            <a:normAutofit fontScale="92500" lnSpcReduction="20000"/>
          </a:bodyPr>
          <a:lstStyle/>
          <a:p>
            <a:pPr algn="just">
              <a:buFontTx/>
              <a:buChar char="•"/>
            </a:pPr>
            <a:r>
              <a:rPr lang="en-US" dirty="0" smtClean="0"/>
              <a:t>Gets the word out that you are on the market (or whatever your goal)</a:t>
            </a:r>
          </a:p>
          <a:p>
            <a:pPr algn="just">
              <a:buFontTx/>
              <a:buChar char="•"/>
            </a:pPr>
            <a:r>
              <a:rPr lang="en-US" dirty="0" smtClean="0"/>
              <a:t>Reminds potential advocates who you are, and why they like you so much </a:t>
            </a:r>
          </a:p>
          <a:p>
            <a:pPr algn="just">
              <a:buFontTx/>
              <a:buChar char="•"/>
            </a:pPr>
            <a:r>
              <a:rPr lang="en-US" dirty="0" smtClean="0"/>
              <a:t>Gives you immediate feedback on strategy</a:t>
            </a:r>
          </a:p>
          <a:p>
            <a:pPr algn="just">
              <a:buFontTx/>
              <a:buChar char="•"/>
            </a:pPr>
            <a:r>
              <a:rPr lang="en-US" dirty="0" smtClean="0"/>
              <a:t>Makes mentors feel like they are part of your team </a:t>
            </a:r>
            <a:r>
              <a:rPr lang="en-US" dirty="0" smtClean="0">
                <a:sym typeface="Wingdings"/>
              </a:rPr>
              <a:t> advocates/sponsors</a:t>
            </a:r>
          </a:p>
          <a:p>
            <a:pPr algn="just">
              <a:buFontTx/>
              <a:buChar char="•"/>
            </a:pPr>
            <a:r>
              <a:rPr lang="en-US" dirty="0" smtClean="0"/>
              <a:t>Builds your network </a:t>
            </a:r>
          </a:p>
          <a:p>
            <a:pPr algn="just">
              <a:buFontTx/>
              <a:buChar char="•"/>
            </a:pPr>
            <a:r>
              <a:rPr lang="en-US" dirty="0" smtClean="0"/>
              <a:t>Personal recommendation very powerful</a:t>
            </a:r>
          </a:p>
          <a:p>
            <a:pPr algn="just">
              <a:buFontTx/>
              <a:buChar char="•"/>
            </a:pPr>
            <a:r>
              <a:rPr lang="en-US" dirty="0" smtClean="0"/>
              <a:t>“If you want $, ask for advice” (and if you want advice, ask for advice)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14286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1612"/>
          </a:xfrm>
        </p:spPr>
        <p:txBody>
          <a:bodyPr>
            <a:normAutofit/>
          </a:bodyPr>
          <a:lstStyle/>
          <a:p>
            <a:r>
              <a:rPr lang="en-US" dirty="0" smtClean="0"/>
              <a:t>“Mission-Driven” Networking: </a:t>
            </a:r>
            <a:br>
              <a:rPr lang="en-US" dirty="0" smtClean="0"/>
            </a:br>
            <a:r>
              <a:rPr lang="en-US" dirty="0" smtClean="0"/>
              <a:t>Strategy 2... Direct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125" y="1873250"/>
            <a:ext cx="8667749" cy="4857749"/>
          </a:xfrm>
        </p:spPr>
        <p:txBody>
          <a:bodyPr>
            <a:normAutofit fontScale="92500" lnSpcReduction="10000"/>
          </a:bodyPr>
          <a:lstStyle/>
          <a:p>
            <a:pPr marL="514350" indent="-514350" algn="just">
              <a:buAutoNum type="arabicParenR"/>
            </a:pPr>
            <a:r>
              <a:rPr lang="en-US" dirty="0" smtClean="0"/>
              <a:t>Find people with whom you would like to work</a:t>
            </a:r>
          </a:p>
          <a:p>
            <a:pPr marL="514350" indent="-514350" algn="just">
              <a:buAutoNum type="arabicParenR"/>
            </a:pPr>
            <a:r>
              <a:rPr lang="en-US" dirty="0" smtClean="0"/>
              <a:t>Email with your CV and a super-polite, positive “cover” letter. Be specific about why them. Compliment their work. </a:t>
            </a:r>
          </a:p>
          <a:p>
            <a:pPr marL="514350" indent="-514350" algn="just">
              <a:buAutoNum type="arabicParenR"/>
            </a:pPr>
            <a:r>
              <a:rPr lang="en-US" dirty="0" smtClean="0"/>
              <a:t>Doesn’t matter if they are advertising or not (or for a level higher/lower than yours)</a:t>
            </a:r>
          </a:p>
          <a:p>
            <a:pPr marL="514350" indent="-514350" algn="just">
              <a:buAutoNum type="arabicParenR"/>
            </a:pPr>
            <a:r>
              <a:rPr lang="en-US" dirty="0" smtClean="0"/>
              <a:t>    </a:t>
            </a:r>
            <a:r>
              <a:rPr lang="en-US" b="1" dirty="0" smtClean="0"/>
              <a:t>Worst case</a:t>
            </a:r>
            <a:r>
              <a:rPr lang="en-US" dirty="0" smtClean="0"/>
              <a:t>: you put yourself on the radar of a potential employer, but no response   		</a:t>
            </a:r>
            <a:r>
              <a:rPr lang="en-US" b="1" dirty="0" smtClean="0"/>
              <a:t>Best case</a:t>
            </a:r>
            <a:r>
              <a:rPr lang="en-US" dirty="0" smtClean="0"/>
              <a:t>: Unadvertised opportunities, or they forward your email to others. </a:t>
            </a:r>
          </a:p>
        </p:txBody>
      </p:sp>
    </p:spTree>
    <p:extLst>
      <p:ext uri="{BB962C8B-B14F-4D97-AF65-F5344CB8AC3E}">
        <p14:creationId xmlns:p14="http://schemas.microsoft.com/office/powerpoint/2010/main" val="58177356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0988"/>
          </a:xfrm>
        </p:spPr>
        <p:txBody>
          <a:bodyPr>
            <a:normAutofit/>
          </a:bodyPr>
          <a:lstStyle/>
          <a:p>
            <a:r>
              <a:rPr lang="en-US" dirty="0" smtClean="0"/>
              <a:t>Why it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5627"/>
            <a:ext cx="8229600" cy="4730748"/>
          </a:xfrm>
        </p:spPr>
        <p:txBody>
          <a:bodyPr>
            <a:normAutofit/>
          </a:bodyPr>
          <a:lstStyle/>
          <a:p>
            <a:pPr algn="just">
              <a:buFontTx/>
              <a:buChar char="•"/>
            </a:pPr>
            <a:r>
              <a:rPr lang="en-US" dirty="0" smtClean="0"/>
              <a:t>Many jobs are not well advertised </a:t>
            </a:r>
          </a:p>
          <a:p>
            <a:pPr algn="just">
              <a:buFontTx/>
              <a:buChar char="•"/>
            </a:pPr>
            <a:r>
              <a:rPr lang="en-US" dirty="0" smtClean="0"/>
              <a:t>Many job opportunities are “emailed around” </a:t>
            </a:r>
          </a:p>
          <a:p>
            <a:pPr algn="just">
              <a:buFontTx/>
              <a:buChar char="•"/>
            </a:pPr>
            <a:r>
              <a:rPr lang="en-US" dirty="0" smtClean="0"/>
              <a:t>In academics, skills/backgrounds are highly specialized... Your future employer needs to know you exist. </a:t>
            </a:r>
          </a:p>
          <a:p>
            <a:pPr algn="just">
              <a:buFontTx/>
              <a:buChar char="•"/>
            </a:pPr>
            <a:r>
              <a:rPr lang="en-US" dirty="0" smtClean="0"/>
              <a:t>Even if this person/org is not hiring now, they may remember you for the future.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1872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hiring story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57200" y="2259013"/>
            <a:ext cx="1222375" cy="12382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4362448" y="3754405"/>
            <a:ext cx="1222375" cy="12382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Joe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609600" y="3989388"/>
            <a:ext cx="1222375" cy="123825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Emails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7437437" y="2688001"/>
            <a:ext cx="1222375" cy="123825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Mike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7467599" y="4668839"/>
            <a:ext cx="1222375" cy="12382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Erica</a:t>
            </a:r>
          </a:p>
        </p:txBody>
      </p:sp>
      <p:cxnSp>
        <p:nvCxnSpPr>
          <p:cNvPr id="14" name="Straight Arrow Connector 13"/>
          <p:cNvCxnSpPr>
            <a:stCxn id="5" idx="4"/>
          </p:cNvCxnSpPr>
          <p:nvPr/>
        </p:nvCxnSpPr>
        <p:spPr>
          <a:xfrm>
            <a:off x="1068388" y="3497263"/>
            <a:ext cx="26987" cy="492125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6" idx="2"/>
          </p:cNvCxnSpPr>
          <p:nvPr/>
        </p:nvCxnSpPr>
        <p:spPr>
          <a:xfrm flipV="1">
            <a:off x="1831975" y="4373530"/>
            <a:ext cx="2530473" cy="373062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5584823" y="3497263"/>
            <a:ext cx="1882776" cy="614362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10" idx="4"/>
          </p:cNvCxnSpPr>
          <p:nvPr/>
        </p:nvCxnSpPr>
        <p:spPr>
          <a:xfrm flipV="1">
            <a:off x="8048625" y="3926251"/>
            <a:ext cx="0" cy="742589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1984375" y="2873375"/>
            <a:ext cx="1222375" cy="123825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Prof. </a:t>
            </a:r>
            <a:r>
              <a:rPr lang="en-US" dirty="0" err="1" smtClean="0"/>
              <a:t>Netwk</a:t>
            </a:r>
            <a:endParaRPr lang="en-US" dirty="0"/>
          </a:p>
        </p:txBody>
      </p:sp>
      <p:sp>
        <p:nvSpPr>
          <p:cNvPr id="31" name="Oval 30"/>
          <p:cNvSpPr/>
          <p:nvPr/>
        </p:nvSpPr>
        <p:spPr>
          <a:xfrm>
            <a:off x="1516062" y="1184276"/>
            <a:ext cx="1222375" cy="123825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Job lists</a:t>
            </a:r>
            <a:endParaRPr lang="en-US" dirty="0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1633537" y="3005138"/>
            <a:ext cx="477838" cy="169862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1220788" y="1971314"/>
            <a:ext cx="412749" cy="287699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5" idx="5"/>
            <a:endCxn id="11" idx="2"/>
          </p:cNvCxnSpPr>
          <p:nvPr/>
        </p:nvCxnSpPr>
        <p:spPr>
          <a:xfrm>
            <a:off x="1500562" y="3315925"/>
            <a:ext cx="5967037" cy="1972039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094769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2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57200" y="2259013"/>
            <a:ext cx="1222375" cy="12382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6842125" y="3051177"/>
            <a:ext cx="1492250" cy="1238250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Jonathan</a:t>
            </a:r>
            <a:endParaRPr lang="en-US" dirty="0"/>
          </a:p>
        </p:txBody>
      </p:sp>
      <p:cxnSp>
        <p:nvCxnSpPr>
          <p:cNvPr id="14" name="Straight Arrow Connector 13"/>
          <p:cNvCxnSpPr>
            <a:endCxn id="10" idx="2"/>
          </p:cNvCxnSpPr>
          <p:nvPr/>
        </p:nvCxnSpPr>
        <p:spPr>
          <a:xfrm>
            <a:off x="1550987" y="3251200"/>
            <a:ext cx="5291138" cy="419102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1633537" y="3670302"/>
            <a:ext cx="1222375" cy="123825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Email</a:t>
            </a:r>
            <a:endParaRPr lang="en-US" dirty="0"/>
          </a:p>
        </p:txBody>
      </p:sp>
      <p:cxnSp>
        <p:nvCxnSpPr>
          <p:cNvPr id="32" name="Straight Arrow Connector 31"/>
          <p:cNvCxnSpPr>
            <a:endCxn id="16" idx="3"/>
          </p:cNvCxnSpPr>
          <p:nvPr/>
        </p:nvCxnSpPr>
        <p:spPr>
          <a:xfrm flipV="1">
            <a:off x="4389437" y="2799627"/>
            <a:ext cx="504451" cy="1052013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31" idx="1"/>
          </p:cNvCxnSpPr>
          <p:nvPr/>
        </p:nvCxnSpPr>
        <p:spPr>
          <a:xfrm>
            <a:off x="1344612" y="3468328"/>
            <a:ext cx="467938" cy="383312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4714875" y="1742715"/>
            <a:ext cx="1222375" cy="12382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Jason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3644900" y="3670302"/>
            <a:ext cx="1222375" cy="123825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Brian</a:t>
            </a:r>
            <a:endParaRPr lang="en-US" dirty="0"/>
          </a:p>
        </p:txBody>
      </p:sp>
      <p:cxnSp>
        <p:nvCxnSpPr>
          <p:cNvPr id="17" name="Straight Arrow Connector 16"/>
          <p:cNvCxnSpPr>
            <a:endCxn id="13" idx="2"/>
          </p:cNvCxnSpPr>
          <p:nvPr/>
        </p:nvCxnSpPr>
        <p:spPr>
          <a:xfrm flipV="1">
            <a:off x="2730500" y="4289427"/>
            <a:ext cx="914400" cy="1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6" idx="2"/>
          </p:cNvCxnSpPr>
          <p:nvPr/>
        </p:nvCxnSpPr>
        <p:spPr>
          <a:xfrm flipH="1">
            <a:off x="1679575" y="2361840"/>
            <a:ext cx="3035300" cy="437787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111250" y="3666974"/>
            <a:ext cx="396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232150" y="4539220"/>
            <a:ext cx="396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29112" y="2819558"/>
            <a:ext cx="396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87662" y="2054023"/>
            <a:ext cx="396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040062" y="3365298"/>
            <a:ext cx="396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51687" y="2206423"/>
            <a:ext cx="396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</a:p>
        </p:txBody>
      </p:sp>
      <p:cxnSp>
        <p:nvCxnSpPr>
          <p:cNvPr id="25" name="Straight Arrow Connector 24"/>
          <p:cNvCxnSpPr>
            <a:endCxn id="16" idx="6"/>
          </p:cNvCxnSpPr>
          <p:nvPr/>
        </p:nvCxnSpPr>
        <p:spPr>
          <a:xfrm flipH="1" flipV="1">
            <a:off x="5937250" y="2361840"/>
            <a:ext cx="1214437" cy="827050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133223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5900738"/>
          </a:xfrm>
        </p:spPr>
        <p:txBody>
          <a:bodyPr>
            <a:normAutofit/>
          </a:bodyPr>
          <a:lstStyle/>
          <a:p>
            <a:r>
              <a:rPr lang="en-US" dirty="0" smtClean="0"/>
              <a:t>Tracey’s Tip #2: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Handwriting - Dakota"/>
                <a:cs typeface="Handwriting - Dakota"/>
              </a:rPr>
              <a:t> </a:t>
            </a:r>
            <a:r>
              <a:rPr lang="en-US" i="1" dirty="0" smtClean="0">
                <a:solidFill>
                  <a:srgbClr val="953735"/>
                </a:solidFill>
              </a:rPr>
              <a:t>Make it as easy as possible for future employers, funders, etc. to “find you” through professional networks</a:t>
            </a:r>
            <a:endParaRPr lang="en-US" i="1" dirty="0">
              <a:solidFill>
                <a:srgbClr val="9537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59217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You have the job... Why keep networking?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38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Who will write your recommendation letters? Tenure letters? </a:t>
            </a:r>
          </a:p>
          <a:p>
            <a:pPr algn="just"/>
            <a:r>
              <a:rPr lang="en-US" dirty="0" smtClean="0"/>
              <a:t>Who will invite you for talks? Suggest you for panels? nominate you for awards? </a:t>
            </a:r>
          </a:p>
          <a:p>
            <a:pPr algn="just"/>
            <a:r>
              <a:rPr lang="en-US" dirty="0" smtClean="0"/>
              <a:t>Who will give you career advice? </a:t>
            </a:r>
          </a:p>
          <a:p>
            <a:pPr algn="just"/>
            <a:r>
              <a:rPr lang="en-US" dirty="0" smtClean="0"/>
              <a:t>Who will invite you to collaborate? </a:t>
            </a:r>
          </a:p>
          <a:p>
            <a:pPr algn="just"/>
            <a:r>
              <a:rPr lang="en-US" dirty="0" smtClean="0"/>
              <a:t>Who will review your papers &amp; grants? </a:t>
            </a:r>
          </a:p>
          <a:p>
            <a:pPr algn="just"/>
            <a:r>
              <a:rPr lang="en-US" dirty="0" smtClean="0"/>
              <a:t>Who will be on the job search committee? </a:t>
            </a:r>
          </a:p>
          <a:p>
            <a:pPr algn="just"/>
            <a:r>
              <a:rPr lang="en-US" dirty="0" smtClean="0"/>
              <a:t>Who will give you the “inside scoop”? </a:t>
            </a:r>
          </a:p>
          <a:p>
            <a:pPr algn="just"/>
            <a:r>
              <a:rPr lang="en-US" dirty="0" smtClean="0"/>
              <a:t>Who will give you feedback on your work? </a:t>
            </a:r>
          </a:p>
          <a:p>
            <a:pPr algn="just"/>
            <a:r>
              <a:rPr lang="en-US" dirty="0" smtClean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15022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0988"/>
          </a:xfrm>
        </p:spPr>
        <p:txBody>
          <a:bodyPr>
            <a:normAutofit/>
          </a:bodyPr>
          <a:lstStyle/>
          <a:p>
            <a:r>
              <a:rPr lang="en-US" dirty="0" smtClean="0"/>
              <a:t>Mentors and Sponsors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5627"/>
            <a:ext cx="8229600" cy="4730748"/>
          </a:xfrm>
        </p:spPr>
        <p:txBody>
          <a:bodyPr>
            <a:normAutofit lnSpcReduction="10000"/>
          </a:bodyPr>
          <a:lstStyle/>
          <a:p>
            <a:pPr algn="just">
              <a:buFontTx/>
              <a:buChar char="•"/>
            </a:pPr>
            <a:r>
              <a:rPr lang="en-US" dirty="0" smtClean="0"/>
              <a:t>High-value members of your network, </a:t>
            </a:r>
            <a:r>
              <a:rPr lang="en-US" i="1" dirty="0" smtClean="0"/>
              <a:t>especially</a:t>
            </a:r>
            <a:r>
              <a:rPr lang="en-US" dirty="0" smtClean="0"/>
              <a:t> in academia. </a:t>
            </a:r>
          </a:p>
          <a:p>
            <a:pPr algn="just">
              <a:buFontTx/>
              <a:buChar char="•"/>
            </a:pPr>
            <a:r>
              <a:rPr lang="en-US" dirty="0" smtClean="0"/>
              <a:t>Cultivate mentors who know your work, who feel invested in you. </a:t>
            </a:r>
            <a:endParaRPr lang="en-US" dirty="0"/>
          </a:p>
          <a:p>
            <a:pPr algn="just">
              <a:buFontTx/>
              <a:buChar char="•"/>
            </a:pPr>
            <a:r>
              <a:rPr lang="en-US" dirty="0" smtClean="0"/>
              <a:t>Sponsors impact how you are discussed “behind closed doors.” Invested mentors are excellent sponsors. </a:t>
            </a:r>
          </a:p>
          <a:p>
            <a:pPr algn="just">
              <a:buFontTx/>
              <a:buChar char="•"/>
            </a:pPr>
            <a:r>
              <a:rPr lang="en-US" dirty="0" smtClean="0"/>
              <a:t>Your “mentors” do not need to be official... Just helpful senior/peer colleagues </a:t>
            </a:r>
          </a:p>
        </p:txBody>
      </p:sp>
    </p:spTree>
    <p:extLst>
      <p:ext uri="{BB962C8B-B14F-4D97-AF65-F5344CB8AC3E}">
        <p14:creationId xmlns:p14="http://schemas.microsoft.com/office/powerpoint/2010/main" val="15968169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qast_logo_222x22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6184">
            <a:off x="7599207" y="5418645"/>
            <a:ext cx="1353493" cy="13595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124" y="274638"/>
            <a:ext cx="4333875" cy="1143000"/>
          </a:xfrm>
        </p:spPr>
        <p:txBody>
          <a:bodyPr/>
          <a:lstStyle/>
          <a:p>
            <a:r>
              <a:rPr lang="en-US" dirty="0" smtClean="0"/>
              <a:t>Hi! (this is me)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417638"/>
            <a:ext cx="7143750" cy="5539424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Tracey Holloway </a:t>
            </a:r>
          </a:p>
          <a:p>
            <a:r>
              <a:rPr lang="en-US" dirty="0" smtClean="0"/>
              <a:t>Associate Prof. @ UW-Madison</a:t>
            </a:r>
          </a:p>
          <a:p>
            <a:pPr lvl="1"/>
            <a:r>
              <a:rPr lang="en-US" dirty="0" smtClean="0"/>
              <a:t>Nelson Center for Sustainability &amp; the Global Environment (SAGE) </a:t>
            </a:r>
          </a:p>
          <a:p>
            <a:pPr lvl="1"/>
            <a:r>
              <a:rPr lang="en-US" dirty="0" smtClean="0"/>
              <a:t>Nelson Institute for Environmental Studies</a:t>
            </a:r>
          </a:p>
          <a:p>
            <a:pPr lvl="1"/>
            <a:r>
              <a:rPr lang="en-US" dirty="0" smtClean="0"/>
              <a:t>Atmospheric and Oceanic Science </a:t>
            </a:r>
          </a:p>
          <a:p>
            <a:pPr lvl="1"/>
            <a:r>
              <a:rPr lang="en-US" dirty="0" smtClean="0"/>
              <a:t>Civil &amp; Environmental Engineering</a:t>
            </a:r>
            <a:endParaRPr lang="en-US" dirty="0"/>
          </a:p>
          <a:p>
            <a:pPr lvl="0"/>
            <a:r>
              <a:rPr lang="en-US" dirty="0" smtClean="0">
                <a:solidFill>
                  <a:srgbClr val="EEECE1">
                    <a:lumMod val="25000"/>
                  </a:srgbClr>
                </a:solidFill>
              </a:rPr>
              <a:t>Broader Activities </a:t>
            </a:r>
          </a:p>
          <a:p>
            <a:pPr lvl="1"/>
            <a:r>
              <a:rPr lang="en-US" dirty="0" smtClean="0">
                <a:solidFill>
                  <a:srgbClr val="EEECE1">
                    <a:lumMod val="25000"/>
                  </a:srgbClr>
                </a:solidFill>
              </a:rPr>
              <a:t>Deputy Leader, NASA Air Quality Applied Sciences Team </a:t>
            </a:r>
          </a:p>
          <a:p>
            <a:pPr lvl="1"/>
            <a:r>
              <a:rPr lang="en-US" dirty="0" smtClean="0">
                <a:solidFill>
                  <a:srgbClr val="EEECE1">
                    <a:lumMod val="25000"/>
                  </a:srgbClr>
                </a:solidFill>
              </a:rPr>
              <a:t>Exec. Board, Environmental Research Letters</a:t>
            </a:r>
          </a:p>
          <a:p>
            <a:pPr lvl="1"/>
            <a:r>
              <a:rPr lang="en-US" dirty="0" smtClean="0">
                <a:solidFill>
                  <a:srgbClr val="EEECE1">
                    <a:lumMod val="25000"/>
                  </a:srgbClr>
                </a:solidFill>
              </a:rPr>
              <a:t>Founding Board Member, Earth Science Women’s Network (ESWN); ES Jobs Network</a:t>
            </a:r>
            <a:endParaRPr lang="en-US" dirty="0">
              <a:solidFill>
                <a:srgbClr val="EEECE1">
                  <a:lumMod val="25000"/>
                </a:srgbClr>
              </a:solidFill>
            </a:endParaRPr>
          </a:p>
          <a:p>
            <a:pPr lvl="1"/>
            <a:endParaRPr lang="en-US" dirty="0" smtClean="0"/>
          </a:p>
        </p:txBody>
      </p:sp>
      <p:pic>
        <p:nvPicPr>
          <p:cNvPr id="4" name="Picture 3" descr="tracey_crop_fina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1" y="69112"/>
            <a:ext cx="1889124" cy="2697051"/>
          </a:xfrm>
          <a:prstGeom prst="rect">
            <a:avLst/>
          </a:prstGeom>
        </p:spPr>
      </p:pic>
      <p:pic>
        <p:nvPicPr>
          <p:cNvPr id="6" name="Picture 5" descr="wcrest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8309">
            <a:off x="7288855" y="2847990"/>
            <a:ext cx="1050925" cy="1685104"/>
          </a:xfrm>
          <a:prstGeom prst="rect">
            <a:avLst/>
          </a:prstGeom>
        </p:spPr>
      </p:pic>
      <p:pic>
        <p:nvPicPr>
          <p:cNvPr id="7" name="Picture 6" descr="nasa-logo_sm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2278">
            <a:off x="8079027" y="4279841"/>
            <a:ext cx="1312127" cy="112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7666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ular Callout 9"/>
          <p:cNvSpPr/>
          <p:nvPr/>
        </p:nvSpPr>
        <p:spPr>
          <a:xfrm>
            <a:off x="457200" y="5183186"/>
            <a:ext cx="1527176" cy="1547813"/>
          </a:xfrm>
          <a:prstGeom prst="wedgeRectCallout">
            <a:avLst>
              <a:gd name="adj1" fmla="val 98182"/>
              <a:gd name="adj2" fmla="val -168840"/>
            </a:avLst>
          </a:prstGeom>
          <a:solidFill>
            <a:srgbClr val="FFFFFF"/>
          </a:solidFill>
          <a:ln>
            <a:solidFill>
              <a:srgbClr val="25406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4A452A"/>
                </a:solidFill>
              </a:rPr>
              <a:t>Giving Advice</a:t>
            </a:r>
            <a:endParaRPr lang="en-US" sz="2800" dirty="0">
              <a:solidFill>
                <a:srgbClr val="4A452A"/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4016375" y="5290344"/>
            <a:ext cx="2063750" cy="1337468"/>
          </a:xfrm>
          <a:prstGeom prst="wedgeRectCallout">
            <a:avLst>
              <a:gd name="adj1" fmla="val 80286"/>
              <a:gd name="adj2" fmla="val -202205"/>
            </a:avLst>
          </a:prstGeom>
          <a:solidFill>
            <a:srgbClr val="FFFFFF"/>
          </a:solidFill>
          <a:ln>
            <a:solidFill>
              <a:srgbClr val="25406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4A452A"/>
                </a:solidFill>
              </a:rPr>
              <a:t>Talking you up</a:t>
            </a:r>
            <a:endParaRPr lang="en-US" sz="2800" dirty="0">
              <a:solidFill>
                <a:srgbClr val="4A452A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Can Mentors/Sponsors Help?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857375"/>
            <a:ext cx="8229600" cy="1428750"/>
          </a:xfrm>
          <a:prstGeom prst="rect">
            <a:avLst/>
          </a:prstGeom>
          <a:gradFill flip="none" rotWithShape="1">
            <a:gsLst>
              <a:gs pos="40000">
                <a:schemeClr val="tx2">
                  <a:lumMod val="60000"/>
                  <a:lumOff val="40000"/>
                </a:schemeClr>
              </a:gs>
              <a:gs pos="100000">
                <a:srgbClr val="FF0000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ular Callout 4"/>
          <p:cNvSpPr/>
          <p:nvPr/>
        </p:nvSpPr>
        <p:spPr>
          <a:xfrm>
            <a:off x="2190750" y="5167312"/>
            <a:ext cx="1527176" cy="1547813"/>
          </a:xfrm>
          <a:prstGeom prst="wedgeRectCallout">
            <a:avLst>
              <a:gd name="adj1" fmla="val 6706"/>
              <a:gd name="adj2" fmla="val -172943"/>
            </a:avLst>
          </a:prstGeom>
          <a:solidFill>
            <a:srgbClr val="FFFFFF"/>
          </a:solidFill>
          <a:ln>
            <a:solidFill>
              <a:srgbClr val="25406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4A452A"/>
                </a:solidFill>
              </a:rPr>
              <a:t>Sending info your way</a:t>
            </a:r>
            <a:endParaRPr lang="en-US" sz="2800" dirty="0">
              <a:solidFill>
                <a:srgbClr val="4A452A"/>
              </a:solidFill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6334124" y="4032250"/>
            <a:ext cx="2682875" cy="2682875"/>
          </a:xfrm>
          <a:prstGeom prst="wedgeRectCallout">
            <a:avLst>
              <a:gd name="adj1" fmla="val 17840"/>
              <a:gd name="adj2" fmla="val -77971"/>
            </a:avLst>
          </a:prstGeom>
          <a:solidFill>
            <a:srgbClr val="FFFFFF"/>
          </a:solidFill>
          <a:ln>
            <a:solidFill>
              <a:srgbClr val="25406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4A452A"/>
                </a:solidFill>
              </a:rPr>
              <a:t>Closed-door discussions about your job application, performance, etc.</a:t>
            </a:r>
            <a:endParaRPr lang="en-US" sz="2800" dirty="0">
              <a:solidFill>
                <a:srgbClr val="4A452A"/>
              </a:solidFill>
            </a:endParaRPr>
          </a:p>
        </p:txBody>
      </p:sp>
      <p:sp>
        <p:nvSpPr>
          <p:cNvPr id="7" name="Rectangular Callout 6"/>
          <p:cNvSpPr/>
          <p:nvPr/>
        </p:nvSpPr>
        <p:spPr>
          <a:xfrm>
            <a:off x="165100" y="3524249"/>
            <a:ext cx="2628900" cy="1333501"/>
          </a:xfrm>
          <a:prstGeom prst="wedgeRectCallout">
            <a:avLst>
              <a:gd name="adj1" fmla="val 12940"/>
              <a:gd name="adj2" fmla="val -61259"/>
            </a:avLst>
          </a:prstGeom>
          <a:solidFill>
            <a:srgbClr val="FFFFFF"/>
          </a:solidFill>
          <a:ln>
            <a:solidFill>
              <a:srgbClr val="25406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4A452A"/>
                </a:solidFill>
              </a:rPr>
              <a:t>Writing letters for jobs, tenure, fellowships</a:t>
            </a:r>
            <a:endParaRPr lang="en-US" sz="2800" dirty="0">
              <a:solidFill>
                <a:srgbClr val="4A452A"/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3556001" y="3556000"/>
            <a:ext cx="2651124" cy="1547812"/>
          </a:xfrm>
          <a:prstGeom prst="wedgeRectCallout">
            <a:avLst>
              <a:gd name="adj1" fmla="val 5671"/>
              <a:gd name="adj2" fmla="val -66893"/>
            </a:avLst>
          </a:prstGeom>
          <a:solidFill>
            <a:srgbClr val="FFFFFF"/>
          </a:solidFill>
          <a:ln>
            <a:solidFill>
              <a:srgbClr val="25406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4A452A"/>
                </a:solidFill>
              </a:rPr>
              <a:t>Inviting you to workshops, committees, </a:t>
            </a:r>
            <a:r>
              <a:rPr lang="en-US" sz="2800" dirty="0" err="1" smtClean="0">
                <a:solidFill>
                  <a:srgbClr val="4A452A"/>
                </a:solidFill>
              </a:rPr>
              <a:t>etc</a:t>
            </a:r>
            <a:endParaRPr lang="en-US" sz="2800" dirty="0">
              <a:solidFill>
                <a:srgbClr val="4A45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281507"/>
      </p:ext>
    </p:extLst>
  </p:cSld>
  <p:clrMapOvr>
    <a:masterClrMapping/>
  </p:clrMapOvr>
  <p:transition xmlns:p14="http://schemas.microsoft.com/office/powerpoint/2010/main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5900738"/>
          </a:xfrm>
        </p:spPr>
        <p:txBody>
          <a:bodyPr>
            <a:normAutofit/>
          </a:bodyPr>
          <a:lstStyle/>
          <a:p>
            <a:r>
              <a:rPr lang="en-US" dirty="0" smtClean="0"/>
              <a:t>Tracey’s Tip #3: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Handwriting - Dakota"/>
                <a:cs typeface="Handwriting - Dakota"/>
              </a:rPr>
              <a:t> </a:t>
            </a:r>
            <a:r>
              <a:rPr lang="en-US" i="1" dirty="0" smtClean="0">
                <a:solidFill>
                  <a:schemeClr val="accent2">
                    <a:lumMod val="50000"/>
                  </a:schemeClr>
                </a:solidFill>
              </a:rPr>
              <a:t>Don’t ignore the way your network operates behind closed doors</a:t>
            </a:r>
            <a:endParaRPr lang="en-US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84475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39223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Poll Question: Which of these would help you most now?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59000"/>
            <a:ext cx="8229600" cy="3967163"/>
          </a:xfrm>
        </p:spPr>
        <p:txBody>
          <a:bodyPr>
            <a:normAutofit/>
          </a:bodyPr>
          <a:lstStyle/>
          <a:p>
            <a:pPr marL="514350" indent="-514350">
              <a:buAutoNum type="alphaLcPeriod"/>
            </a:pPr>
            <a:r>
              <a:rPr lang="en-US" dirty="0" smtClean="0"/>
              <a:t>Substantive feedback/advice</a:t>
            </a:r>
          </a:p>
          <a:p>
            <a:pPr marL="514350" indent="-514350">
              <a:buAutoNum type="alphaLcPeriod"/>
            </a:pPr>
            <a:r>
              <a:rPr lang="en-US" dirty="0" smtClean="0"/>
              <a:t>Sponsors to advocate for me </a:t>
            </a:r>
          </a:p>
          <a:p>
            <a:pPr marL="514350" indent="-514350">
              <a:buAutoNum type="alphaLcPeriod"/>
            </a:pPr>
            <a:r>
              <a:rPr lang="en-US" dirty="0" smtClean="0"/>
              <a:t>Access to opportunities (jobs, funding, etc.)</a:t>
            </a:r>
          </a:p>
          <a:p>
            <a:pPr marL="514350" indent="-514350">
              <a:buAutoNum type="alphaLcPeriod"/>
            </a:pPr>
            <a:r>
              <a:rPr lang="en-US" dirty="0" smtClean="0"/>
              <a:t>Intellectual community </a:t>
            </a:r>
          </a:p>
          <a:p>
            <a:pPr marL="514350" indent="-514350">
              <a:buAutoNum type="alphaLcPeriod"/>
            </a:pPr>
            <a:r>
              <a:rPr lang="en-US" dirty="0" smtClean="0"/>
              <a:t>Emotional support </a:t>
            </a:r>
          </a:p>
        </p:txBody>
      </p:sp>
    </p:spTree>
    <p:extLst>
      <p:ext uri="{BB962C8B-B14F-4D97-AF65-F5344CB8AC3E}">
        <p14:creationId xmlns:p14="http://schemas.microsoft.com/office/powerpoint/2010/main" val="50270372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62612"/>
          </a:xfrm>
        </p:spPr>
        <p:txBody>
          <a:bodyPr>
            <a:normAutofit/>
          </a:bodyPr>
          <a:lstStyle/>
          <a:p>
            <a:r>
              <a:rPr lang="en-US" dirty="0" smtClean="0"/>
              <a:t>Are there other roles where a network could help you?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>
                <a:solidFill>
                  <a:srgbClr val="953735"/>
                </a:solidFill>
              </a:rPr>
              <a:t>Please write in thoughts</a:t>
            </a:r>
            <a:endParaRPr lang="en-US" i="1" dirty="0">
              <a:solidFill>
                <a:srgbClr val="953735"/>
              </a:solidFill>
              <a:latin typeface="+mj-lt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414668208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u="sng" dirty="0" smtClean="0"/>
              <a:t>5 minutes: Mapping your network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1875"/>
            <a:ext cx="8229600" cy="5572125"/>
          </a:xfrm>
        </p:spPr>
        <p:txBody>
          <a:bodyPr>
            <a:normAutofit/>
          </a:bodyPr>
          <a:lstStyle/>
          <a:p>
            <a:r>
              <a:rPr lang="en-US" dirty="0" smtClean="0"/>
              <a:t>What are the top 6 ways that a network could help you now? </a:t>
            </a:r>
          </a:p>
          <a:p>
            <a:r>
              <a:rPr lang="en-US" dirty="0" smtClean="0"/>
              <a:t>Blank sheet of paper </a:t>
            </a:r>
            <a:r>
              <a:rPr lang="en-US" dirty="0" smtClean="0">
                <a:sym typeface="Wingdings"/>
              </a:rPr>
              <a:t> </a:t>
            </a:r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333378" y="3381375"/>
            <a:ext cx="2492375" cy="3095625"/>
            <a:chOff x="3333750" y="3508375"/>
            <a:chExt cx="2492375" cy="3095625"/>
          </a:xfrm>
        </p:grpSpPr>
        <p:sp>
          <p:nvSpPr>
            <p:cNvPr id="4" name="Rectangle 3"/>
            <p:cNvSpPr/>
            <p:nvPr/>
          </p:nvSpPr>
          <p:spPr>
            <a:xfrm>
              <a:off x="3333750" y="3508375"/>
              <a:ext cx="2492375" cy="309562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A452A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159251" y="3825875"/>
              <a:ext cx="6667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YOU! </a:t>
              </a:r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968876" y="4710668"/>
              <a:ext cx="6667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159375" y="3736459"/>
              <a:ext cx="6667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816353" y="5569466"/>
              <a:ext cx="6667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 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02053" y="4710668"/>
              <a:ext cx="6667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 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92501" y="3736459"/>
              <a:ext cx="6667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921252" y="5574784"/>
              <a:ext cx="6667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6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159375" y="4105791"/>
              <a:ext cx="42862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5124450" y="4258191"/>
              <a:ext cx="42862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124450" y="4407932"/>
              <a:ext cx="42862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/>
          <p:cNvSpPr txBox="1"/>
          <p:nvPr/>
        </p:nvSpPr>
        <p:spPr>
          <a:xfrm>
            <a:off x="3000378" y="3060680"/>
            <a:ext cx="614362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Courier"/>
                <a:cs typeface="Courier"/>
              </a:rPr>
              <a:t>Possible goals:</a:t>
            </a:r>
          </a:p>
          <a:p>
            <a:endParaRPr lang="en-US" sz="2400" dirty="0" smtClean="0">
              <a:solidFill>
                <a:schemeClr val="accent2">
                  <a:lumMod val="75000"/>
                </a:schemeClr>
              </a:solidFill>
              <a:latin typeface="Courier"/>
              <a:cs typeface="Courier"/>
            </a:endParaRPr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Courier"/>
                <a:cs typeface="Courier"/>
              </a:rPr>
              <a:t>Feedback (ideas, papers)</a:t>
            </a:r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Courier"/>
                <a:cs typeface="Courier"/>
              </a:rPr>
              <a:t>Advice (job search, career)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Courier"/>
              <a:cs typeface="Courier"/>
            </a:endParaRPr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Courier"/>
                <a:cs typeface="Courier"/>
              </a:rPr>
              <a:t>Sponsors/advocates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Courier"/>
              <a:cs typeface="Courier"/>
            </a:endParaRPr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Courier"/>
                <a:cs typeface="Courier"/>
              </a:rPr>
              <a:t>Info/Access: jobs,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Courier"/>
                <a:cs typeface="Courier"/>
              </a:rPr>
              <a:t>funding, etc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Courier"/>
                <a:cs typeface="Courier"/>
              </a:rPr>
              <a:t>.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Courier"/>
              <a:cs typeface="Courier"/>
            </a:endParaRPr>
          </a:p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Courier"/>
                <a:cs typeface="Courier"/>
              </a:rPr>
              <a:t>Intellectual community </a:t>
            </a:r>
          </a:p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Courier"/>
                <a:cs typeface="Courier"/>
              </a:rPr>
              <a:t>Emotional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Courier"/>
                <a:cs typeface="Courier"/>
              </a:rPr>
              <a:t>support</a:t>
            </a:r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Courier"/>
                <a:cs typeface="Courier"/>
              </a:rPr>
              <a:t>- In &amp; out of your institution 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Courier"/>
              <a:cs typeface="Courier"/>
            </a:endParaRPr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Courier"/>
                <a:cs typeface="Courier"/>
              </a:rPr>
              <a:t>-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Courier"/>
                <a:cs typeface="Courier"/>
              </a:rPr>
              <a:t>I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Courier"/>
                <a:cs typeface="Courier"/>
              </a:rPr>
              <a:t>n &amp; out of current field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351713934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5 minutes: Mapping your network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3800"/>
          </a:xfrm>
        </p:spPr>
        <p:txBody>
          <a:bodyPr>
            <a:normAutofit/>
          </a:bodyPr>
          <a:lstStyle/>
          <a:p>
            <a:r>
              <a:rPr lang="en-US" dirty="0" smtClean="0"/>
              <a:t>What are the top 6 ways that a network could help you now? </a:t>
            </a:r>
          </a:p>
          <a:p>
            <a:r>
              <a:rPr lang="en-US" dirty="0" smtClean="0"/>
              <a:t>Blank sheet of paper </a:t>
            </a:r>
            <a:r>
              <a:rPr lang="en-US" dirty="0" smtClean="0">
                <a:sym typeface="Wingdings"/>
              </a:rPr>
              <a:t> </a:t>
            </a:r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1000126" y="3381375"/>
            <a:ext cx="2492375" cy="3095625"/>
            <a:chOff x="3333750" y="3508375"/>
            <a:chExt cx="2492375" cy="3095625"/>
          </a:xfrm>
        </p:grpSpPr>
        <p:sp>
          <p:nvSpPr>
            <p:cNvPr id="4" name="Rectangle 3"/>
            <p:cNvSpPr/>
            <p:nvPr/>
          </p:nvSpPr>
          <p:spPr>
            <a:xfrm>
              <a:off x="3333750" y="3508375"/>
              <a:ext cx="2492375" cy="309562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A452A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159251" y="3825875"/>
              <a:ext cx="6667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YOU! </a:t>
              </a:r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968876" y="4710668"/>
              <a:ext cx="6667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159375" y="3736459"/>
              <a:ext cx="6667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816353" y="5569466"/>
              <a:ext cx="6667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 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02053" y="4710668"/>
              <a:ext cx="6667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 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92501" y="3736459"/>
              <a:ext cx="6667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921252" y="5574784"/>
              <a:ext cx="6667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6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921252" y="3736459"/>
              <a:ext cx="819150" cy="817602"/>
            </a:xfrm>
            <a:prstGeom prst="rect">
              <a:avLst/>
            </a:prstGeom>
            <a:noFill/>
            <a:ln>
              <a:solidFill>
                <a:srgbClr val="4A452A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159375" y="4105791"/>
              <a:ext cx="42862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5124450" y="4258191"/>
              <a:ext cx="42862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124450" y="4407932"/>
              <a:ext cx="42862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19"/>
          <p:cNvSpPr/>
          <p:nvPr/>
        </p:nvSpPr>
        <p:spPr>
          <a:xfrm>
            <a:off x="5254625" y="3381375"/>
            <a:ext cx="2984500" cy="3222625"/>
          </a:xfrm>
          <a:prstGeom prst="rect">
            <a:avLst/>
          </a:prstGeom>
          <a:solidFill>
            <a:srgbClr val="FFFFFF"/>
          </a:solidFill>
          <a:ln>
            <a:solidFill>
              <a:srgbClr val="4A45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3302002" y="3381375"/>
            <a:ext cx="1952623" cy="2280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302002" y="4427061"/>
            <a:ext cx="1952623" cy="20499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13375" y="3698875"/>
            <a:ext cx="2682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4.) Feedback on Research </a:t>
            </a:r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5413375" y="4571047"/>
            <a:ext cx="255587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5413375" y="5157827"/>
            <a:ext cx="255587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413375" y="5700673"/>
            <a:ext cx="255587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413375" y="6306661"/>
            <a:ext cx="255587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619750" y="4699000"/>
            <a:ext cx="2190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Georgia"/>
                <a:cs typeface="Georgia"/>
              </a:rPr>
              <a:t>Arlene</a:t>
            </a:r>
            <a:endParaRPr lang="en-US" sz="2400" i="1" dirty="0">
              <a:latin typeface="Georgia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619750" y="4122003"/>
            <a:ext cx="2190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chemeClr val="accent4">
                    <a:lumMod val="50000"/>
                  </a:schemeClr>
                </a:solidFill>
                <a:latin typeface="Georgia"/>
                <a:cs typeface="Georgia"/>
              </a:rPr>
              <a:t>Paul M.</a:t>
            </a:r>
            <a:endParaRPr lang="en-US" sz="2400" i="1" dirty="0">
              <a:solidFill>
                <a:schemeClr val="accent4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619750" y="5232826"/>
            <a:ext cx="2190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chemeClr val="accent4">
                    <a:lumMod val="50000"/>
                  </a:schemeClr>
                </a:solidFill>
                <a:latin typeface="Georgia"/>
                <a:cs typeface="Georgia"/>
              </a:rPr>
              <a:t>Jonathan</a:t>
            </a:r>
            <a:endParaRPr lang="en-US" sz="2400" i="1" dirty="0">
              <a:solidFill>
                <a:schemeClr val="accent4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619750" y="5846891"/>
            <a:ext cx="2190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chemeClr val="accent4">
                    <a:lumMod val="50000"/>
                  </a:schemeClr>
                </a:solidFill>
                <a:latin typeface="Georgia"/>
                <a:cs typeface="Georgia"/>
              </a:rPr>
              <a:t>Christine</a:t>
            </a:r>
            <a:endParaRPr lang="en-US" sz="2400" i="1" dirty="0">
              <a:solidFill>
                <a:schemeClr val="accent4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55429179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Who is in your network?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600200"/>
            <a:ext cx="8401050" cy="50038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Do you have people within your institution, and external to it? </a:t>
            </a:r>
          </a:p>
          <a:p>
            <a:pPr algn="just"/>
            <a:r>
              <a:rPr lang="en-US" dirty="0" smtClean="0"/>
              <a:t>Do you have trusted allies? And others to show your “game face”? </a:t>
            </a:r>
          </a:p>
          <a:p>
            <a:pPr algn="just"/>
            <a:r>
              <a:rPr lang="en-US" dirty="0" smtClean="0"/>
              <a:t>Do you have both peers &amp; senior people? (And maybe junior)?</a:t>
            </a:r>
          </a:p>
          <a:p>
            <a:pPr algn="just"/>
            <a:r>
              <a:rPr lang="en-US" dirty="0" smtClean="0"/>
              <a:t>Do you have the same name too many times? </a:t>
            </a:r>
          </a:p>
          <a:p>
            <a:pPr algn="just"/>
            <a:r>
              <a:rPr lang="en-US" dirty="0" smtClean="0"/>
              <a:t>Are there empty spaces? 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13934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62612"/>
          </a:xfrm>
        </p:spPr>
        <p:txBody>
          <a:bodyPr>
            <a:normAutofit/>
          </a:bodyPr>
          <a:lstStyle/>
          <a:p>
            <a:r>
              <a:rPr lang="en-US" dirty="0" smtClean="0"/>
              <a:t>In mapping your network, did you ..</a:t>
            </a:r>
            <a:br>
              <a:rPr lang="en-US" dirty="0" smtClean="0"/>
            </a:br>
            <a:r>
              <a:rPr lang="en-US" dirty="0"/>
              <a:t>H</a:t>
            </a:r>
            <a:r>
              <a:rPr lang="en-US" dirty="0" smtClean="0"/>
              <a:t>ave an “ah-ha” moment? </a:t>
            </a:r>
            <a:br>
              <a:rPr lang="en-US" dirty="0" smtClean="0"/>
            </a:br>
            <a:r>
              <a:rPr lang="en-US" dirty="0"/>
              <a:t>S</a:t>
            </a:r>
            <a:r>
              <a:rPr lang="en-US" dirty="0" smtClean="0"/>
              <a:t>ee any gaps?</a:t>
            </a:r>
            <a:br>
              <a:rPr lang="en-US" dirty="0" smtClean="0"/>
            </a:br>
            <a:r>
              <a:rPr lang="en-US" dirty="0" smtClean="0"/>
              <a:t>Have any questions?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>
                <a:solidFill>
                  <a:srgbClr val="953735"/>
                </a:solidFill>
              </a:rPr>
              <a:t>Please write in thoughts</a:t>
            </a:r>
            <a:endParaRPr lang="en-US" i="1" dirty="0">
              <a:solidFill>
                <a:srgbClr val="953735"/>
              </a:solidFill>
              <a:latin typeface="+mj-lt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325633786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0988"/>
          </a:xfrm>
        </p:spPr>
        <p:txBody>
          <a:bodyPr>
            <a:normAutofit/>
          </a:bodyPr>
          <a:lstStyle/>
          <a:p>
            <a:r>
              <a:rPr lang="en-US" dirty="0" smtClean="0"/>
              <a:t>Why network mapping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5627"/>
            <a:ext cx="8229600" cy="4921248"/>
          </a:xfrm>
        </p:spPr>
        <p:txBody>
          <a:bodyPr>
            <a:normAutofit lnSpcReduction="10000"/>
          </a:bodyPr>
          <a:lstStyle/>
          <a:p>
            <a:pPr algn="just">
              <a:buFontTx/>
              <a:buChar char="•"/>
            </a:pPr>
            <a:r>
              <a:rPr lang="en-US" dirty="0" smtClean="0"/>
              <a:t>You are in control of your network </a:t>
            </a:r>
          </a:p>
          <a:p>
            <a:pPr algn="just">
              <a:buFontTx/>
              <a:buChar char="•"/>
            </a:pPr>
            <a:r>
              <a:rPr lang="en-US" dirty="0" smtClean="0"/>
              <a:t>You can understand how to best connect with individuals </a:t>
            </a:r>
          </a:p>
          <a:p>
            <a:pPr algn="just">
              <a:buFontTx/>
              <a:buChar char="•"/>
            </a:pPr>
            <a:r>
              <a:rPr lang="en-US" dirty="0" smtClean="0"/>
              <a:t>If you are missing connections in certain areas...you can fix it </a:t>
            </a:r>
          </a:p>
          <a:p>
            <a:pPr algn="just">
              <a:buFontTx/>
              <a:buChar char="•"/>
            </a:pPr>
            <a:r>
              <a:rPr lang="en-US" dirty="0" smtClean="0"/>
              <a:t>Are you relying too much on any one person? </a:t>
            </a:r>
          </a:p>
          <a:p>
            <a:pPr algn="just">
              <a:buFontTx/>
              <a:buChar char="•"/>
            </a:pPr>
            <a:r>
              <a:rPr lang="en-US" dirty="0" smtClean="0"/>
              <a:t>Targeted projects may benefit from mapping (e.g. how to promote a textbook?)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20626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1763"/>
            <a:ext cx="8229600" cy="1550988"/>
          </a:xfrm>
        </p:spPr>
        <p:txBody>
          <a:bodyPr>
            <a:normAutofit/>
          </a:bodyPr>
          <a:lstStyle/>
          <a:p>
            <a:r>
              <a:rPr lang="en-US" dirty="0" smtClean="0"/>
              <a:t>Tracey’s Final Thoughts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5627"/>
            <a:ext cx="8229600" cy="4921248"/>
          </a:xfrm>
        </p:spPr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en-US" dirty="0" smtClean="0"/>
              <a:t>The easiest way to network is to volunteer to </a:t>
            </a:r>
            <a:r>
              <a:rPr lang="en-US" dirty="0" smtClean="0">
                <a:solidFill>
                  <a:srgbClr val="953735"/>
                </a:solidFill>
              </a:rPr>
              <a:t>help others</a:t>
            </a:r>
          </a:p>
          <a:p>
            <a:pPr>
              <a:buFontTx/>
              <a:buChar char="•"/>
            </a:pPr>
            <a:r>
              <a:rPr lang="en-US" dirty="0" smtClean="0"/>
              <a:t>The 2</a:t>
            </a:r>
            <a:r>
              <a:rPr lang="en-US" baseline="30000" dirty="0" smtClean="0"/>
              <a:t>nd</a:t>
            </a:r>
            <a:r>
              <a:rPr lang="en-US" dirty="0" smtClean="0"/>
              <a:t> easiest way is to </a:t>
            </a:r>
            <a:r>
              <a:rPr lang="en-US" dirty="0" smtClean="0">
                <a:solidFill>
                  <a:srgbClr val="953735"/>
                </a:solidFill>
              </a:rPr>
              <a:t>promote other people</a:t>
            </a:r>
            <a:r>
              <a:rPr lang="en-US" dirty="0" smtClean="0"/>
              <a:t> (nominate someone for an award, invite students to meet a visiting speaker, e-introduce two colleagues) </a:t>
            </a:r>
          </a:p>
          <a:p>
            <a:pPr>
              <a:buFontTx/>
              <a:buChar char="•"/>
            </a:pPr>
            <a:r>
              <a:rPr lang="en-US" dirty="0" smtClean="0"/>
              <a:t>Know your boundaries, and work within a space that is </a:t>
            </a:r>
            <a:r>
              <a:rPr lang="en-US" dirty="0" smtClean="0">
                <a:solidFill>
                  <a:srgbClr val="953735"/>
                </a:solidFill>
              </a:rPr>
              <a:t>comfortable for you</a:t>
            </a:r>
            <a:endParaRPr lang="en-US" dirty="0">
              <a:solidFill>
                <a:srgbClr val="9537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52031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4624" y="592138"/>
            <a:ext cx="4333875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Networking &amp; 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61874"/>
            <a:ext cx="7877175" cy="4695188"/>
          </a:xfrm>
        </p:spPr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en-US" dirty="0" smtClean="0"/>
              <a:t>Networking training/experience, e.g. </a:t>
            </a:r>
          </a:p>
          <a:p>
            <a:pPr lvl="1"/>
            <a:r>
              <a:rPr lang="en-US" dirty="0" smtClean="0"/>
              <a:t>Founding ESWN &amp; ES Jobs Net</a:t>
            </a:r>
          </a:p>
          <a:p>
            <a:pPr lvl="1"/>
            <a:r>
              <a:rPr lang="en-US" dirty="0" smtClean="0"/>
              <a:t>Helped develop ESWN Training programs (</a:t>
            </a:r>
            <a:r>
              <a:rPr lang="en-US" i="1" dirty="0" smtClean="0"/>
              <a:t>“Networking for Scientific Careers,” </a:t>
            </a:r>
            <a:r>
              <a:rPr lang="en-US" dirty="0" smtClean="0"/>
              <a:t>6/12)</a:t>
            </a:r>
          </a:p>
          <a:p>
            <a:pPr lvl="1"/>
            <a:r>
              <a:rPr lang="en-US" dirty="0" smtClean="0"/>
              <a:t>Aldo Leopold Leadership Program (2 weeks training on leadership &amp; networking) </a:t>
            </a:r>
          </a:p>
          <a:p>
            <a:pPr lvl="1"/>
            <a:r>
              <a:rPr lang="en-US" dirty="0" smtClean="0"/>
              <a:t>Training UW Madison students </a:t>
            </a:r>
          </a:p>
          <a:p>
            <a:pPr lvl="1"/>
            <a:r>
              <a:rPr lang="en-US" dirty="0" smtClean="0"/>
              <a:t>My networking gurus: Kerry Ann </a:t>
            </a:r>
            <a:r>
              <a:rPr lang="en-US" dirty="0" err="1" smtClean="0"/>
              <a:t>Rockquemore</a:t>
            </a:r>
            <a:r>
              <a:rPr lang="en-US" dirty="0" smtClean="0"/>
              <a:t> (NCFDD) &amp; Chris </a:t>
            </a:r>
            <a:r>
              <a:rPr lang="en-US" dirty="0" err="1" smtClean="0"/>
              <a:t>Olex</a:t>
            </a:r>
            <a:r>
              <a:rPr lang="en-US" dirty="0" smtClean="0"/>
              <a:t> </a:t>
            </a:r>
          </a:p>
          <a:p>
            <a:pPr lvl="1"/>
            <a:endParaRPr lang="en-US" dirty="0"/>
          </a:p>
        </p:txBody>
      </p:sp>
      <p:pic>
        <p:nvPicPr>
          <p:cNvPr id="5" name="Content Placeholder 3" descr="DSC_0084.JPG"/>
          <p:cNvPicPr>
            <a:picLocks noChangeAspect="1"/>
          </p:cNvPicPr>
          <p:nvPr/>
        </p:nvPicPr>
        <p:blipFill>
          <a:blip r:embed="rId2"/>
          <a:srcRect l="-6850" r="-6850"/>
          <a:stretch>
            <a:fillRect/>
          </a:stretch>
        </p:blipFill>
        <p:spPr>
          <a:xfrm>
            <a:off x="-180589" y="1"/>
            <a:ext cx="3673090" cy="216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18953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5263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Time for 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347807"/>
      </p:ext>
    </p:extLst>
  </p:cSld>
  <p:clrMapOvr>
    <a:masterClrMapping/>
  </p:clrMapOvr>
  <p:transition xmlns:p14="http://schemas.microsoft.com/office/powerpoint/2010/main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8813" y="259450"/>
            <a:ext cx="7826281" cy="1193053"/>
          </a:xfrm>
        </p:spPr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9938" y="2359918"/>
            <a:ext cx="7826281" cy="2452747"/>
          </a:xfrm>
        </p:spPr>
        <p:txBody>
          <a:bodyPr>
            <a:normAutofit/>
          </a:bodyPr>
          <a:lstStyle/>
          <a:p>
            <a:r>
              <a:rPr lang="en-US" dirty="0" smtClean="0"/>
              <a:t>Contact: </a:t>
            </a:r>
            <a:r>
              <a:rPr lang="en-US" dirty="0" err="1" smtClean="0"/>
              <a:t>taholloway@wisc.edu</a:t>
            </a:r>
            <a:endParaRPr lang="en-US" dirty="0" smtClean="0"/>
          </a:p>
          <a:p>
            <a:r>
              <a:rPr lang="en-US" dirty="0" smtClean="0"/>
              <a:t>Twitter @</a:t>
            </a:r>
            <a:r>
              <a:rPr lang="en-US" dirty="0" err="1" smtClean="0"/>
              <a:t>tracey_holloway</a:t>
            </a:r>
            <a:endParaRPr lang="en-US" dirty="0" smtClean="0"/>
          </a:p>
          <a:p>
            <a:r>
              <a:rPr lang="en-US" dirty="0" err="1" smtClean="0"/>
              <a:t>www.sage.wisc.edu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Picture 6" descr="Twitter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2288540"/>
            <a:ext cx="1289050" cy="1289050"/>
          </a:xfrm>
          <a:prstGeom prst="rect">
            <a:avLst/>
          </a:prstGeom>
        </p:spPr>
      </p:pic>
      <p:pic>
        <p:nvPicPr>
          <p:cNvPr id="8" name="Picture 7" descr="headerSAGEstationery.tif"/>
          <p:cNvPicPr/>
          <p:nvPr/>
        </p:nvPicPr>
        <p:blipFill>
          <a:blip r:embed="rId3"/>
          <a:stretch>
            <a:fillRect/>
          </a:stretch>
        </p:blipFill>
        <p:spPr>
          <a:xfrm>
            <a:off x="3160395" y="5359319"/>
            <a:ext cx="2975864" cy="96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62428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133600" y="304800"/>
            <a:ext cx="6781800" cy="1447800"/>
          </a:xfrm>
          <a:prstGeom prst="rect">
            <a:avLst/>
          </a:prstGeom>
        </p:spPr>
        <p:txBody>
          <a:bodyPr/>
          <a:lstStyle/>
          <a:p>
            <a:pPr algn="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kern="0">
                <a:solidFill>
                  <a:srgbClr val="0017AA"/>
                </a:solidFill>
                <a:latin typeface="Arial"/>
                <a:ea typeface="MS PGothic" pitchFamily="34" charset="-128"/>
                <a:cs typeface="ＭＳ Ｐゴシック"/>
              </a:rPr>
              <a:t>Thank you!</a:t>
            </a:r>
            <a:endParaRPr lang="en-US" sz="4400" kern="0" dirty="0">
              <a:solidFill>
                <a:srgbClr val="0017AA"/>
              </a:solidFill>
              <a:latin typeface="Arial"/>
              <a:ea typeface="MS PGothic" pitchFamily="34" charset="-128"/>
              <a:cs typeface="ＭＳ Ｐゴシック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133600" y="1981200"/>
            <a:ext cx="6781800" cy="4495800"/>
          </a:xfrm>
          <a:prstGeom prst="rect">
            <a:avLst/>
          </a:prstGeom>
        </p:spPr>
        <p:txBody>
          <a:bodyPr/>
          <a:lstStyle/>
          <a:p>
            <a:pPr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1A429"/>
              </a:buClr>
              <a:defRPr/>
            </a:pPr>
            <a:r>
              <a:rPr lang="en-US" sz="3200" kern="0" dirty="0" smtClean="0">
                <a:solidFill>
                  <a:srgbClr val="000000"/>
                </a:solidFill>
                <a:latin typeface="Arial"/>
                <a:ea typeface="MS PGothic" pitchFamily="34" charset="-128"/>
                <a:cs typeface="ＭＳ Ｐゴシック"/>
              </a:rPr>
              <a:t>We’re </a:t>
            </a:r>
            <a:r>
              <a:rPr lang="en-US" sz="3200" kern="0" dirty="0">
                <a:solidFill>
                  <a:srgbClr val="000000"/>
                </a:solidFill>
                <a:latin typeface="Arial"/>
                <a:ea typeface="MS PGothic" pitchFamily="34" charset="-128"/>
                <a:cs typeface="ＭＳ Ｐゴシック"/>
              </a:rPr>
              <a:t>glad you were able to join us today.</a:t>
            </a:r>
          </a:p>
          <a:p>
            <a:pPr marL="342900" indent="-34290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1A429"/>
              </a:buClr>
              <a:buFont typeface="Wingdings" pitchFamily="2" charset="2"/>
              <a:buNone/>
              <a:defRPr/>
            </a:pPr>
            <a:endParaRPr lang="en-US" sz="3200" kern="0" dirty="0">
              <a:solidFill>
                <a:srgbClr val="000000"/>
              </a:solidFill>
              <a:latin typeface="Arial"/>
              <a:ea typeface="MS PGothic" pitchFamily="34" charset="-128"/>
              <a:cs typeface="ＭＳ Ｐゴシック"/>
            </a:endParaRPr>
          </a:p>
          <a:p>
            <a:pPr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1A429"/>
              </a:buClr>
              <a:defRPr/>
            </a:pPr>
            <a:r>
              <a:rPr lang="en-US" sz="3200" kern="0" dirty="0">
                <a:solidFill>
                  <a:srgbClr val="000000"/>
                </a:solidFill>
                <a:latin typeface="Arial"/>
                <a:ea typeface="MS PGothic" pitchFamily="34" charset="-128"/>
                <a:cs typeface="ＭＳ Ｐゴシック"/>
              </a:rPr>
              <a:t>Please help us by completing </a:t>
            </a:r>
            <a:r>
              <a:rPr lang="en-US" sz="3200" kern="0" dirty="0" smtClean="0">
                <a:solidFill>
                  <a:srgbClr val="000000"/>
                </a:solidFill>
                <a:latin typeface="Arial"/>
                <a:ea typeface="MS PGothic" pitchFamily="34" charset="-128"/>
                <a:cs typeface="ＭＳ Ｐゴシック"/>
              </a:rPr>
              <a:t>an evaluation form (we will email you the link).</a:t>
            </a:r>
            <a:endParaRPr lang="en-US" sz="3200" kern="0" dirty="0">
              <a:solidFill>
                <a:srgbClr val="000000"/>
              </a:solidFill>
              <a:latin typeface="Arial"/>
              <a:ea typeface="MS PGothic" pitchFamily="34" charset="-128"/>
              <a:cs typeface="ＭＳ Ｐゴシック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086475" y="5867400"/>
            <a:ext cx="31337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ＭＳ Ｐゴシック"/>
              </a:rPr>
              <a:t>http://nagt.org</a:t>
            </a:r>
          </a:p>
        </p:txBody>
      </p:sp>
      <p:pic>
        <p:nvPicPr>
          <p:cNvPr id="5" name="Picture 7" descr="http://serc.carleton.edu/images/serc/nag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069" y="5334000"/>
            <a:ext cx="2041071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3569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47638"/>
            <a:ext cx="8229600" cy="1143000"/>
          </a:xfrm>
        </p:spPr>
        <p:txBody>
          <a:bodyPr/>
          <a:lstStyle/>
          <a:p>
            <a:r>
              <a:rPr lang="en-US" dirty="0" smtClean="0"/>
              <a:t>In the next hour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375" y="1746251"/>
            <a:ext cx="7651750" cy="4508500"/>
          </a:xfrm>
        </p:spPr>
        <p:txBody>
          <a:bodyPr>
            <a:normAutofit/>
          </a:bodyPr>
          <a:lstStyle/>
          <a:p>
            <a:r>
              <a:rPr lang="en-US" dirty="0" smtClean="0"/>
              <a:t>What is “networking” for academics? </a:t>
            </a:r>
          </a:p>
          <a:p>
            <a:pPr marL="457200" lvl="1" indent="0">
              <a:buNone/>
            </a:pPr>
            <a:r>
              <a:rPr lang="en-US" dirty="0" smtClean="0">
                <a:sym typeface="Wingdings"/>
              </a:rPr>
              <a:t> Let go of </a:t>
            </a:r>
            <a:r>
              <a:rPr lang="en-US" dirty="0" err="1" smtClean="0">
                <a:sym typeface="Wingdings"/>
              </a:rPr>
              <a:t>schmoozy</a:t>
            </a:r>
            <a:r>
              <a:rPr lang="en-US" dirty="0" smtClean="0">
                <a:sym typeface="Wingdings"/>
              </a:rPr>
              <a:t> preconceptions</a:t>
            </a:r>
            <a:endParaRPr lang="en-US" dirty="0" smtClean="0"/>
          </a:p>
          <a:p>
            <a:r>
              <a:rPr lang="en-US" dirty="0" smtClean="0"/>
              <a:t>How to do it? </a:t>
            </a:r>
          </a:p>
          <a:p>
            <a:pPr marL="457200" lvl="1" indent="0">
              <a:buNone/>
            </a:pPr>
            <a:r>
              <a:rPr lang="en-US" dirty="0" smtClean="0">
                <a:sym typeface="Wingdings"/>
              </a:rPr>
              <a:t> Nuts and bolts</a:t>
            </a:r>
            <a:endParaRPr lang="en-US" dirty="0" smtClean="0"/>
          </a:p>
          <a:p>
            <a:r>
              <a:rPr lang="en-US" dirty="0" smtClean="0"/>
              <a:t>Who should you network with? </a:t>
            </a:r>
          </a:p>
          <a:p>
            <a:pPr lvl="1">
              <a:buFont typeface="Wingdings" charset="0"/>
              <a:buChar char="à"/>
            </a:pPr>
            <a:r>
              <a:rPr lang="en-US" dirty="0" smtClean="0">
                <a:sym typeface="Wingdings"/>
              </a:rPr>
              <a:t>Map your network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67778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ofessor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89503">
            <a:off x="431271" y="202564"/>
            <a:ext cx="2996893" cy="2996893"/>
          </a:xfrm>
          <a:prstGeom prst="rect">
            <a:avLst/>
          </a:prstGeom>
        </p:spPr>
      </p:pic>
      <p:pic>
        <p:nvPicPr>
          <p:cNvPr id="5" name="Picture 4" descr="Huff_Post-s-FEMALE-PROFESSOR-SATISFACTION-lar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7957">
            <a:off x="246857" y="3414832"/>
            <a:ext cx="3868766" cy="2827175"/>
          </a:xfrm>
          <a:prstGeom prst="rect">
            <a:avLst/>
          </a:prstGeom>
        </p:spPr>
      </p:pic>
      <p:pic>
        <p:nvPicPr>
          <p:cNvPr id="6" name="Picture 5" descr="publication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1994">
            <a:off x="3626247" y="46542"/>
            <a:ext cx="3362475" cy="3454943"/>
          </a:xfrm>
          <a:prstGeom prst="rect">
            <a:avLst/>
          </a:prstGeom>
        </p:spPr>
      </p:pic>
      <p:pic>
        <p:nvPicPr>
          <p:cNvPr id="7" name="Picture 6" descr="Sample_Curriculum_Vitae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1957">
            <a:off x="6698703" y="1044644"/>
            <a:ext cx="3060013" cy="4227417"/>
          </a:xfrm>
          <a:prstGeom prst="rect">
            <a:avLst/>
          </a:prstGeom>
        </p:spPr>
      </p:pic>
      <p:pic>
        <p:nvPicPr>
          <p:cNvPr id="8" name="Picture 7" descr="MacArthur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8724">
            <a:off x="4040562" y="4811519"/>
            <a:ext cx="4595087" cy="159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37780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iversitas21_lecture_pictu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9138">
            <a:off x="3981872" y="3630146"/>
            <a:ext cx="5501152" cy="3670300"/>
          </a:xfrm>
          <a:prstGeom prst="rect">
            <a:avLst/>
          </a:prstGeom>
        </p:spPr>
      </p:pic>
      <p:pic>
        <p:nvPicPr>
          <p:cNvPr id="3" name="Picture 2" descr="CNS_UMASS_student_research_conferenc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1497">
            <a:off x="4889908" y="378856"/>
            <a:ext cx="4611260" cy="3076575"/>
          </a:xfrm>
          <a:prstGeom prst="rect">
            <a:avLst/>
          </a:prstGeom>
        </p:spPr>
      </p:pic>
      <p:pic>
        <p:nvPicPr>
          <p:cNvPr id="4" name="Picture 3" descr="orfalea-teaching-colleg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6969">
            <a:off x="-330200" y="377825"/>
            <a:ext cx="5486400" cy="3657600"/>
          </a:xfrm>
          <a:prstGeom prst="rect">
            <a:avLst/>
          </a:prstGeom>
        </p:spPr>
      </p:pic>
      <p:pic>
        <p:nvPicPr>
          <p:cNvPr id="5" name="Picture 4" descr="cs_hood_facultyMeeting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0206">
            <a:off x="301626" y="4425518"/>
            <a:ext cx="3810000" cy="2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1507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a recent Rutgers study...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857375"/>
            <a:ext cx="8229600" cy="1428750"/>
          </a:xfrm>
          <a:prstGeom prst="rect">
            <a:avLst/>
          </a:prstGeom>
          <a:gradFill flip="none" rotWithShape="1">
            <a:gsLst>
              <a:gs pos="40000">
                <a:schemeClr val="tx2">
                  <a:lumMod val="60000"/>
                  <a:lumOff val="40000"/>
                </a:schemeClr>
              </a:gs>
              <a:gs pos="100000">
                <a:srgbClr val="FF0000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ular Callout 4"/>
          <p:cNvSpPr/>
          <p:nvPr/>
        </p:nvSpPr>
        <p:spPr>
          <a:xfrm>
            <a:off x="5619750" y="3394670"/>
            <a:ext cx="3067050" cy="2397125"/>
          </a:xfrm>
          <a:prstGeom prst="wedgeRectCallout">
            <a:avLst>
              <a:gd name="adj1" fmla="val -159363"/>
              <a:gd name="adj2" fmla="val -73633"/>
            </a:avLst>
          </a:prstGeom>
          <a:solidFill>
            <a:srgbClr val="FFFFFF"/>
          </a:solidFill>
          <a:ln>
            <a:solidFill>
              <a:srgbClr val="25406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262626"/>
                </a:solidFill>
                <a:latin typeface="Georgia"/>
              </a:rPr>
              <a:t>“..only </a:t>
            </a:r>
            <a:r>
              <a:rPr lang="en-US" sz="2800" b="1" dirty="0" smtClean="0">
                <a:solidFill>
                  <a:srgbClr val="262626"/>
                </a:solidFill>
                <a:latin typeface="Georgia"/>
              </a:rPr>
              <a:t>14% </a:t>
            </a:r>
            <a:r>
              <a:rPr lang="en-US" sz="2800" dirty="0">
                <a:solidFill>
                  <a:srgbClr val="262626"/>
                </a:solidFill>
                <a:latin typeface="Georgia"/>
              </a:rPr>
              <a:t>mentioned that they had received help of any kind from </a:t>
            </a:r>
            <a:r>
              <a:rPr lang="en-US" sz="2800" dirty="0" smtClean="0">
                <a:solidFill>
                  <a:srgbClr val="262626"/>
                </a:solidFill>
                <a:latin typeface="Georgia"/>
              </a:rPr>
              <a:t>others”</a:t>
            </a:r>
            <a:endParaRPr lang="en-US" sz="2800" dirty="0">
              <a:solidFill>
                <a:srgbClr val="4A452A"/>
              </a:solidFill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174625" y="3394670"/>
            <a:ext cx="3838575" cy="3209330"/>
          </a:xfrm>
          <a:prstGeom prst="wedgeRectCallout">
            <a:avLst>
              <a:gd name="adj1" fmla="val 123064"/>
              <a:gd name="adj2" fmla="val -82986"/>
            </a:avLst>
          </a:prstGeom>
          <a:solidFill>
            <a:srgbClr val="FFFFFF"/>
          </a:solidFill>
          <a:ln>
            <a:solidFill>
              <a:srgbClr val="25406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262626"/>
                </a:solidFill>
                <a:latin typeface="Georgia"/>
              </a:rPr>
              <a:t>“...help </a:t>
            </a:r>
            <a:r>
              <a:rPr lang="en-US" sz="2400" dirty="0">
                <a:solidFill>
                  <a:srgbClr val="262626"/>
                </a:solidFill>
                <a:latin typeface="Georgia"/>
              </a:rPr>
              <a:t>of family and friends to find </a:t>
            </a:r>
            <a:r>
              <a:rPr lang="en-US" sz="2400" b="1" dirty="0" smtClean="0">
                <a:solidFill>
                  <a:srgbClr val="262626"/>
                </a:solidFill>
                <a:latin typeface="Georgia"/>
              </a:rPr>
              <a:t>70%</a:t>
            </a:r>
            <a:r>
              <a:rPr lang="en-US" sz="2400" dirty="0" smtClean="0">
                <a:solidFill>
                  <a:srgbClr val="262626"/>
                </a:solidFill>
                <a:latin typeface="Georgia"/>
              </a:rPr>
              <a:t> of </a:t>
            </a:r>
            <a:r>
              <a:rPr lang="en-US" sz="2400" dirty="0">
                <a:solidFill>
                  <a:srgbClr val="262626"/>
                </a:solidFill>
                <a:latin typeface="Georgia"/>
              </a:rPr>
              <a:t>the jobs they held over their lifetimes; they all used personal networks and insider information if it was available to </a:t>
            </a:r>
            <a:r>
              <a:rPr lang="en-US" sz="2400" dirty="0" smtClean="0">
                <a:solidFill>
                  <a:srgbClr val="262626"/>
                </a:solidFill>
                <a:latin typeface="Georgia"/>
              </a:rPr>
              <a:t>them”</a:t>
            </a:r>
            <a:endParaRPr lang="en-US" sz="2400" dirty="0">
              <a:solidFill>
                <a:srgbClr val="4A452A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98975" y="5902920"/>
            <a:ext cx="46450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opinionator.blogs.nytimes.com</a:t>
            </a:r>
            <a:r>
              <a:rPr lang="en-US" dirty="0"/>
              <a:t>/2013/05/05/how-social-networks-drive-black-unemployment/</a:t>
            </a:r>
          </a:p>
        </p:txBody>
      </p:sp>
    </p:spTree>
    <p:extLst>
      <p:ext uri="{BB962C8B-B14F-4D97-AF65-F5344CB8AC3E}">
        <p14:creationId xmlns:p14="http://schemas.microsoft.com/office/powerpoint/2010/main" val="512948389"/>
      </p:ext>
    </p:extLst>
  </p:cSld>
  <p:clrMapOvr>
    <a:masterClrMapping/>
  </p:clrMapOvr>
  <p:transition xmlns:p14="http://schemas.microsoft.com/office/powerpoint/2010/main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857375"/>
            <a:ext cx="8229600" cy="1428750"/>
          </a:xfrm>
          <a:prstGeom prst="rect">
            <a:avLst/>
          </a:prstGeom>
          <a:gradFill flip="none" rotWithShape="1">
            <a:gsLst>
              <a:gs pos="40000">
                <a:schemeClr val="tx2">
                  <a:lumMod val="60000"/>
                  <a:lumOff val="40000"/>
                </a:schemeClr>
              </a:gs>
              <a:gs pos="100000">
                <a:srgbClr val="FF0000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ular Callout 5"/>
          <p:cNvSpPr/>
          <p:nvPr/>
        </p:nvSpPr>
        <p:spPr>
          <a:xfrm>
            <a:off x="317500" y="4222749"/>
            <a:ext cx="2682875" cy="2000251"/>
          </a:xfrm>
          <a:prstGeom prst="wedgeRectCallout">
            <a:avLst>
              <a:gd name="adj1" fmla="val 189336"/>
              <a:gd name="adj2" fmla="val -132192"/>
            </a:avLst>
          </a:prstGeom>
          <a:solidFill>
            <a:srgbClr val="FFFFFF"/>
          </a:solidFill>
          <a:ln>
            <a:solidFill>
              <a:srgbClr val="25406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262626"/>
                </a:solidFill>
                <a:latin typeface="Georgia"/>
              </a:rPr>
              <a:t>“Favoritism </a:t>
            </a:r>
            <a:r>
              <a:rPr lang="en-US" sz="2400" dirty="0">
                <a:solidFill>
                  <a:srgbClr val="262626"/>
                </a:solidFill>
                <a:latin typeface="Georgia"/>
              </a:rPr>
              <a:t>is almost universal in today’s job market.”</a:t>
            </a:r>
            <a:endParaRPr lang="en-US" sz="2400" dirty="0">
              <a:solidFill>
                <a:srgbClr val="4A452A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Can we separate professional networking from favoritism? </a:t>
            </a:r>
            <a:endParaRPr lang="en-US" dirty="0"/>
          </a:p>
        </p:txBody>
      </p:sp>
      <p:sp>
        <p:nvSpPr>
          <p:cNvPr id="5" name="Rectangular Callout 4"/>
          <p:cNvSpPr/>
          <p:nvPr/>
        </p:nvSpPr>
        <p:spPr>
          <a:xfrm>
            <a:off x="3254375" y="3394670"/>
            <a:ext cx="5714999" cy="2397125"/>
          </a:xfrm>
          <a:prstGeom prst="wedgeRectCallout">
            <a:avLst>
              <a:gd name="adj1" fmla="val -62541"/>
              <a:gd name="adj2" fmla="val -84892"/>
            </a:avLst>
          </a:prstGeom>
          <a:solidFill>
            <a:srgbClr val="FFFFFF"/>
          </a:solidFill>
          <a:ln>
            <a:solidFill>
              <a:srgbClr val="25406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262626"/>
                </a:solidFill>
                <a:latin typeface="Georgia"/>
              </a:rPr>
              <a:t>“. And while exclusion or discrimination is illegal, inclusion or favoritism is not — meaning it can be more insidious and largely immune to legal challenges.”</a:t>
            </a:r>
            <a:endParaRPr lang="en-US" sz="2800" dirty="0">
              <a:solidFill>
                <a:srgbClr val="4A452A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98975" y="5902920"/>
            <a:ext cx="46450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opinionator.blogs.nytimes.com</a:t>
            </a:r>
            <a:r>
              <a:rPr lang="en-US" dirty="0"/>
              <a:t>/2013/05/05/how-social-networks-drive-black-unemployment/</a:t>
            </a:r>
          </a:p>
        </p:txBody>
      </p:sp>
    </p:spTree>
    <p:extLst>
      <p:ext uri="{BB962C8B-B14F-4D97-AF65-F5344CB8AC3E}">
        <p14:creationId xmlns:p14="http://schemas.microsoft.com/office/powerpoint/2010/main" val="2824089111"/>
      </p:ext>
    </p:extLst>
  </p:cSld>
  <p:clrMapOvr>
    <a:masterClrMapping/>
  </p:clrMapOvr>
  <p:transition xmlns:p14="http://schemas.microsoft.com/office/powerpoint/2010/main"/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Blank Presentation">
  <a:themeElements>
    <a:clrScheme name="">
      <a:dk1>
        <a:srgbClr val="9242AC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7C379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19968</TotalTime>
  <Words>1892</Words>
  <Application>Microsoft Macintosh PowerPoint</Application>
  <PresentationFormat>On-screen Show (4:3)</PresentationFormat>
  <Paragraphs>253</Paragraphs>
  <Slides>42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44" baseType="lpstr">
      <vt:lpstr>2_Office Theme</vt:lpstr>
      <vt:lpstr>Blank Presentation</vt:lpstr>
      <vt:lpstr>PowerPoint Presentation</vt:lpstr>
      <vt:lpstr>Networking for Academic Careers</vt:lpstr>
      <vt:lpstr>Hi! (this is me)</vt:lpstr>
      <vt:lpstr>Networking &amp; Me</vt:lpstr>
      <vt:lpstr>In the next hour</vt:lpstr>
      <vt:lpstr>PowerPoint Presentation</vt:lpstr>
      <vt:lpstr>PowerPoint Presentation</vt:lpstr>
      <vt:lpstr>In a recent Rutgers study...</vt:lpstr>
      <vt:lpstr>Can we separate professional networking from favoritism? </vt:lpstr>
      <vt:lpstr>What is “networking” (for academics)?</vt:lpstr>
      <vt:lpstr>Networking &amp; Academic Jobs</vt:lpstr>
      <vt:lpstr>Networking &amp; Academic Jobs</vt:lpstr>
      <vt:lpstr>Networking &amp; Academic Jobs</vt:lpstr>
      <vt:lpstr>You never know... </vt:lpstr>
      <vt:lpstr>Scenario 1</vt:lpstr>
      <vt:lpstr>3 ways to make 2 minutes of conversation with any academic: “Hi, my name is ___...”   1) “...I really enjoyed your talk – do you have a paper out related to that work?”  2) “... I wanted to introduce myself because ____”  3) “... I’m working on ___, and was wondering what you thought about ___?” </vt:lpstr>
      <vt:lpstr>3 ways to make 30 minutes of conversation with any academic:   1) “Could you tell me a little more about your research?”  2) “How did you decide to pursue ____?”  3) “Do you have any advice for someone on the job market?” (etc.) </vt:lpstr>
      <vt:lpstr>Tracey’s Top 9 Places for Academic Networking</vt:lpstr>
      <vt:lpstr>Scenario 2</vt:lpstr>
      <vt:lpstr>Tracey’s Tip #2:    Never underestimate the power of a good webpage </vt:lpstr>
      <vt:lpstr>“Mission-Driven” Networking:  Strategy 1... Build your force</vt:lpstr>
      <vt:lpstr>Why it works</vt:lpstr>
      <vt:lpstr>“Mission-Driven” Networking:  Strategy 2... Direct </vt:lpstr>
      <vt:lpstr>Why it works</vt:lpstr>
      <vt:lpstr>My hiring story</vt:lpstr>
      <vt:lpstr>Part 2</vt:lpstr>
      <vt:lpstr>Tracey’s Tip #2:    Make it as easy as possible for future employers, funders, etc. to “find you” through professional networks</vt:lpstr>
      <vt:lpstr>You have the job... Why keep networking? </vt:lpstr>
      <vt:lpstr>Mentors and Sponsors</vt:lpstr>
      <vt:lpstr>How Can Mentors/Sponsors Help?</vt:lpstr>
      <vt:lpstr>Tracey’s Tip #3:    Don’t ignore the way your network operates behind closed doors</vt:lpstr>
      <vt:lpstr>Poll Question: Which of these would help you most now? </vt:lpstr>
      <vt:lpstr>Are there other roles where a network could help you?   Please write in thoughts</vt:lpstr>
      <vt:lpstr>5 minutes: Mapping your network</vt:lpstr>
      <vt:lpstr>5 minutes: Mapping your network</vt:lpstr>
      <vt:lpstr>Who is in your network?</vt:lpstr>
      <vt:lpstr>In mapping your network, did you .. Have an “ah-ha” moment?  See any gaps? Have any questions?   Please write in thoughts</vt:lpstr>
      <vt:lpstr>Why network mapping works</vt:lpstr>
      <vt:lpstr>Tracey’s Final Thoughts</vt:lpstr>
      <vt:lpstr>Time for Questions</vt:lpstr>
      <vt:lpstr>Thank you!</vt:lpstr>
      <vt:lpstr>PowerPoint Presentation</vt:lpstr>
    </vt:vector>
  </TitlesOfParts>
  <Company>University of Wisconsin -- Madison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Strategies for Cleaner Air</dc:title>
  <dc:creator>Tracey Holloway</dc:creator>
  <cp:lastModifiedBy>Molly</cp:lastModifiedBy>
  <cp:revision>143</cp:revision>
  <dcterms:created xsi:type="dcterms:W3CDTF">2012-09-13T20:14:08Z</dcterms:created>
  <dcterms:modified xsi:type="dcterms:W3CDTF">2013-05-17T14:51:04Z</dcterms:modified>
</cp:coreProperties>
</file>