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60" r:id="rId2"/>
    <p:sldMasterId id="2147483793" r:id="rId3"/>
    <p:sldMasterId id="2147483805" r:id="rId4"/>
  </p:sldMasterIdLst>
  <p:notesMasterIdLst>
    <p:notesMasterId r:id="rId34"/>
  </p:notesMasterIdLst>
  <p:handoutMasterIdLst>
    <p:handoutMasterId r:id="rId35"/>
  </p:handoutMasterIdLst>
  <p:sldIdLst>
    <p:sldId id="344" r:id="rId5"/>
    <p:sldId id="299" r:id="rId6"/>
    <p:sldId id="328" r:id="rId7"/>
    <p:sldId id="303" r:id="rId8"/>
    <p:sldId id="322" r:id="rId9"/>
    <p:sldId id="294" r:id="rId10"/>
    <p:sldId id="300" r:id="rId11"/>
    <p:sldId id="304" r:id="rId12"/>
    <p:sldId id="308" r:id="rId13"/>
    <p:sldId id="329" r:id="rId14"/>
    <p:sldId id="343" r:id="rId15"/>
    <p:sldId id="334" r:id="rId16"/>
    <p:sldId id="349" r:id="rId17"/>
    <p:sldId id="354" r:id="rId18"/>
    <p:sldId id="335" r:id="rId19"/>
    <p:sldId id="358" r:id="rId20"/>
    <p:sldId id="356" r:id="rId21"/>
    <p:sldId id="339" r:id="rId22"/>
    <p:sldId id="338" r:id="rId23"/>
    <p:sldId id="337" r:id="rId24"/>
    <p:sldId id="359" r:id="rId25"/>
    <p:sldId id="340" r:id="rId26"/>
    <p:sldId id="360" r:id="rId27"/>
    <p:sldId id="311" r:id="rId28"/>
    <p:sldId id="362" r:id="rId29"/>
    <p:sldId id="361" r:id="rId30"/>
    <p:sldId id="363" r:id="rId31"/>
    <p:sldId id="321" r:id="rId32"/>
    <p:sldId id="291" r:id="rId33"/>
  </p:sldIdLst>
  <p:sldSz cx="9144000" cy="6858000" type="screen4x3"/>
  <p:notesSz cx="6985000" cy="92837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7AA"/>
    <a:srgbClr val="BE6003"/>
    <a:srgbClr val="2F1800"/>
    <a:srgbClr val="F1A429"/>
    <a:srgbClr val="B20202"/>
    <a:srgbClr val="910318"/>
    <a:srgbClr val="380404"/>
    <a:srgbClr val="383A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45" autoAdjust="0"/>
    <p:restoredTop sz="94660"/>
  </p:normalViewPr>
  <p:slideViewPr>
    <p:cSldViewPr showGuides="1">
      <p:cViewPr>
        <p:scale>
          <a:sx n="95" d="100"/>
          <a:sy n="95" d="100"/>
        </p:scale>
        <p:origin x="-976" y="-1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notesMaster" Target="notesMasters/notesMaster1.xml"/><Relationship Id="rId35" Type="http://schemas.openxmlformats.org/officeDocument/2006/relationships/handoutMaster" Target="handoutMasters/handoutMaster1.xml"/><Relationship Id="rId36" Type="http://schemas.openxmlformats.org/officeDocument/2006/relationships/printerSettings" Target="printerSettings/printerSettings1.bin"/><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sz="quarter" idx="1"/>
          </p:nvPr>
        </p:nvSpPr>
        <p:spPr>
          <a:xfrm>
            <a:off x="3956551" y="0"/>
            <a:ext cx="3026833" cy="464185"/>
          </a:xfrm>
          <a:prstGeom prst="rect">
            <a:avLst/>
          </a:prstGeom>
        </p:spPr>
        <p:txBody>
          <a:bodyPr vert="horz" lIns="92446" tIns="46223" rIns="92446" bIns="46223" rtlCol="0"/>
          <a:lstStyle>
            <a:lvl1pPr algn="r">
              <a:defRPr sz="1200"/>
            </a:lvl1pPr>
          </a:lstStyle>
          <a:p>
            <a:fld id="{F1C20318-29D3-4987-92E1-FD33305176FC}" type="datetimeFigureOut">
              <a:rPr lang="en-US" smtClean="0"/>
              <a:t>5/17/13</a:t>
            </a:fld>
            <a:endParaRPr lang="en-US"/>
          </a:p>
        </p:txBody>
      </p:sp>
      <p:sp>
        <p:nvSpPr>
          <p:cNvPr id="4" name="Footer Placeholder 3"/>
          <p:cNvSpPr>
            <a:spLocks noGrp="1"/>
          </p:cNvSpPr>
          <p:nvPr>
            <p:ph type="ftr" sz="quarter" idx="2"/>
          </p:nvPr>
        </p:nvSpPr>
        <p:spPr>
          <a:xfrm>
            <a:off x="1" y="8817904"/>
            <a:ext cx="3026833" cy="464185"/>
          </a:xfrm>
          <a:prstGeom prst="rect">
            <a:avLst/>
          </a:prstGeom>
        </p:spPr>
        <p:txBody>
          <a:bodyPr vert="horz" lIns="92446" tIns="46223" rIns="92446" bIns="46223" rtlCol="0" anchor="b"/>
          <a:lstStyle>
            <a:lvl1pPr algn="l">
              <a:defRPr sz="1200"/>
            </a:lvl1pPr>
          </a:lstStyle>
          <a:p>
            <a:endParaRPr lang="en-US"/>
          </a:p>
        </p:txBody>
      </p:sp>
      <p:sp>
        <p:nvSpPr>
          <p:cNvPr id="5" name="Slide Number Placeholder 4"/>
          <p:cNvSpPr>
            <a:spLocks noGrp="1"/>
          </p:cNvSpPr>
          <p:nvPr>
            <p:ph type="sldNum" sz="quarter" idx="3"/>
          </p:nvPr>
        </p:nvSpPr>
        <p:spPr>
          <a:xfrm>
            <a:off x="3956551" y="8817904"/>
            <a:ext cx="3026833" cy="464185"/>
          </a:xfrm>
          <a:prstGeom prst="rect">
            <a:avLst/>
          </a:prstGeom>
        </p:spPr>
        <p:txBody>
          <a:bodyPr vert="horz" lIns="92446" tIns="46223" rIns="92446" bIns="46223" rtlCol="0" anchor="b"/>
          <a:lstStyle>
            <a:lvl1pPr algn="r">
              <a:defRPr sz="1200"/>
            </a:lvl1pPr>
          </a:lstStyle>
          <a:p>
            <a:fld id="{C56B3D6A-872F-4523-B842-CB447B7970DD}" type="slidenum">
              <a:rPr lang="en-US" smtClean="0"/>
              <a:t>‹#›</a:t>
            </a:fld>
            <a:endParaRPr lang="en-US"/>
          </a:p>
        </p:txBody>
      </p:sp>
    </p:spTree>
    <p:extLst>
      <p:ext uri="{BB962C8B-B14F-4D97-AF65-F5344CB8AC3E}">
        <p14:creationId xmlns:p14="http://schemas.microsoft.com/office/powerpoint/2010/main" val="3383223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4185"/>
          </a:xfrm>
          <a:prstGeom prst="rect">
            <a:avLst/>
          </a:prstGeom>
        </p:spPr>
        <p:txBody>
          <a:bodyPr vert="horz" lIns="92446" tIns="46223" rIns="92446" bIns="46223" rtlCol="0"/>
          <a:lstStyle>
            <a:lvl1pPr algn="l">
              <a:defRPr sz="1200">
                <a:latin typeface="Arial" charset="0"/>
                <a:ea typeface="ＭＳ Ｐゴシック" charset="0"/>
                <a:cs typeface="ＭＳ Ｐゴシック" charset="0"/>
              </a:defRPr>
            </a:lvl1pPr>
          </a:lstStyle>
          <a:p>
            <a:pPr>
              <a:defRPr/>
            </a:pPr>
            <a:endParaRPr lang="en-US"/>
          </a:p>
        </p:txBody>
      </p:sp>
      <p:sp>
        <p:nvSpPr>
          <p:cNvPr id="3" name="Date Placeholder 2"/>
          <p:cNvSpPr>
            <a:spLocks noGrp="1"/>
          </p:cNvSpPr>
          <p:nvPr>
            <p:ph type="dt" idx="1"/>
          </p:nvPr>
        </p:nvSpPr>
        <p:spPr>
          <a:xfrm>
            <a:off x="3956551" y="0"/>
            <a:ext cx="3026833" cy="464185"/>
          </a:xfrm>
          <a:prstGeom prst="rect">
            <a:avLst/>
          </a:prstGeom>
        </p:spPr>
        <p:txBody>
          <a:bodyPr vert="horz" wrap="square" lIns="92446" tIns="46223" rIns="92446" bIns="46223" numCol="1" anchor="t" anchorCtr="0" compatLnSpc="1">
            <a:prstTxWarp prst="textNoShape">
              <a:avLst/>
            </a:prstTxWarp>
          </a:bodyPr>
          <a:lstStyle>
            <a:lvl1pPr algn="r">
              <a:defRPr sz="1200">
                <a:ea typeface="MS PGothic" pitchFamily="34" charset="-128"/>
              </a:defRPr>
            </a:lvl1pPr>
          </a:lstStyle>
          <a:p>
            <a:pPr>
              <a:defRPr/>
            </a:pPr>
            <a:fld id="{D5E754FB-629F-44EF-B4F6-7DB61506280D}" type="datetimeFigureOut">
              <a:rPr lang="en-US"/>
              <a:pPr>
                <a:defRPr/>
              </a:pPr>
              <a:t>5/17/13</a:t>
            </a:fld>
            <a:endParaRPr lang="en-US"/>
          </a:p>
        </p:txBody>
      </p:sp>
      <p:sp>
        <p:nvSpPr>
          <p:cNvPr id="4" name="Slide Image Placeholder 3"/>
          <p:cNvSpPr>
            <a:spLocks noGrp="1" noRot="1" noChangeAspect="1"/>
          </p:cNvSpPr>
          <p:nvPr>
            <p:ph type="sldImg" idx="2"/>
          </p:nvPr>
        </p:nvSpPr>
        <p:spPr>
          <a:xfrm>
            <a:off x="1171575" y="695325"/>
            <a:ext cx="4643438" cy="3481388"/>
          </a:xfrm>
          <a:prstGeom prst="rect">
            <a:avLst/>
          </a:prstGeom>
          <a:noFill/>
          <a:ln w="12700">
            <a:solidFill>
              <a:prstClr val="black"/>
            </a:solidFill>
          </a:ln>
        </p:spPr>
        <p:txBody>
          <a:bodyPr vert="horz" lIns="92446" tIns="46223" rIns="92446" bIns="46223" rtlCol="0" anchor="ctr"/>
          <a:lstStyle/>
          <a:p>
            <a:pPr lvl="0"/>
            <a:endParaRPr lang="en-US" noProof="0" smtClean="0"/>
          </a:p>
        </p:txBody>
      </p:sp>
      <p:sp>
        <p:nvSpPr>
          <p:cNvPr id="5" name="Notes Placeholder 4"/>
          <p:cNvSpPr>
            <a:spLocks noGrp="1"/>
          </p:cNvSpPr>
          <p:nvPr>
            <p:ph type="body" sz="quarter" idx="3"/>
          </p:nvPr>
        </p:nvSpPr>
        <p:spPr>
          <a:xfrm>
            <a:off x="698501" y="4409758"/>
            <a:ext cx="5588000" cy="4177665"/>
          </a:xfrm>
          <a:prstGeom prst="rect">
            <a:avLst/>
          </a:prstGeom>
        </p:spPr>
        <p:txBody>
          <a:bodyPr vert="horz" lIns="92446" tIns="46223" rIns="92446" bIns="46223"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1" y="8817904"/>
            <a:ext cx="3026833" cy="464185"/>
          </a:xfrm>
          <a:prstGeom prst="rect">
            <a:avLst/>
          </a:prstGeom>
        </p:spPr>
        <p:txBody>
          <a:bodyPr vert="horz" lIns="92446" tIns="46223" rIns="92446" bIns="46223" rtlCol="0" anchor="b"/>
          <a:lstStyle>
            <a:lvl1pPr algn="l">
              <a:defRPr sz="1200">
                <a:latin typeface="Arial" charset="0"/>
                <a:ea typeface="ＭＳ Ｐゴシック" charset="0"/>
                <a:cs typeface="ＭＳ Ｐゴシック" charset="0"/>
              </a:defRPr>
            </a:lvl1pPr>
          </a:lstStyle>
          <a:p>
            <a:pPr>
              <a:defRPr/>
            </a:pPr>
            <a:endParaRPr lang="en-US"/>
          </a:p>
        </p:txBody>
      </p:sp>
      <p:sp>
        <p:nvSpPr>
          <p:cNvPr id="7" name="Slide Number Placeholder 6"/>
          <p:cNvSpPr>
            <a:spLocks noGrp="1"/>
          </p:cNvSpPr>
          <p:nvPr>
            <p:ph type="sldNum" sz="quarter" idx="5"/>
          </p:nvPr>
        </p:nvSpPr>
        <p:spPr>
          <a:xfrm>
            <a:off x="3956551" y="8817904"/>
            <a:ext cx="3026833" cy="464185"/>
          </a:xfrm>
          <a:prstGeom prst="rect">
            <a:avLst/>
          </a:prstGeom>
        </p:spPr>
        <p:txBody>
          <a:bodyPr vert="horz" wrap="square" lIns="92446" tIns="46223" rIns="92446" bIns="46223" numCol="1" anchor="b" anchorCtr="0" compatLnSpc="1">
            <a:prstTxWarp prst="textNoShape">
              <a:avLst/>
            </a:prstTxWarp>
          </a:bodyPr>
          <a:lstStyle>
            <a:lvl1pPr algn="r">
              <a:defRPr sz="1200">
                <a:ea typeface="MS PGothic" pitchFamily="34" charset="-128"/>
              </a:defRPr>
            </a:lvl1pPr>
          </a:lstStyle>
          <a:p>
            <a:pPr>
              <a:defRPr/>
            </a:pPr>
            <a:fld id="{E119EF85-865C-4621-91E6-E3C0F2B549FF}" type="slidenum">
              <a:rPr lang="en-US"/>
              <a:pPr>
                <a:defRPr/>
              </a:pPr>
              <a:t>‹#›</a:t>
            </a:fld>
            <a:endParaRPr lang="en-US"/>
          </a:p>
        </p:txBody>
      </p:sp>
    </p:spTree>
    <p:extLst>
      <p:ext uri="{BB962C8B-B14F-4D97-AF65-F5344CB8AC3E}">
        <p14:creationId xmlns:p14="http://schemas.microsoft.com/office/powerpoint/2010/main" val="13462197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10FEB30-BE96-4769-839B-3E25B4A81D7D}" type="slidenum">
              <a:rPr lang="en-US" sz="1200" i="1">
                <a:latin typeface="Times" charset="0"/>
              </a:rPr>
              <a:pPr/>
              <a:t>1</a:t>
            </a:fld>
            <a:endParaRPr lang="en-US" sz="1200" i="1">
              <a:latin typeface="Times" charset="0"/>
            </a:endParaRPr>
          </a:p>
        </p:txBody>
      </p:sp>
      <p:sp>
        <p:nvSpPr>
          <p:cNvPr id="5017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8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charset="0"/>
              </a:rPr>
              <a:t>Different perspectives</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34" charset="-128"/>
                <a:cs typeface="ＭＳ Ｐゴシック" charset="0"/>
              </a:rPr>
              <a:t>If the audience is a mix, include "hooks" that ensure the undergrads will be able to understand the basics and the importance of the material but also include specifics to convince the faculty that your research is at the forefront of the field.  </a:t>
            </a:r>
            <a:r>
              <a:rPr lang="en-US" sz="1200" dirty="0" smtClean="0">
                <a:solidFill>
                  <a:schemeClr val="tx2"/>
                </a:solidFill>
                <a:cs typeface="Arial" pitchFamily="34" charset="0"/>
              </a:rPr>
              <a:t>Try to span the difficulty level. Show that you can talk to a wide audience without losing anyone. Also be sure to "show your stuff," and don't be afraid to lose them! </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mn-lt"/>
              <a:ea typeface="ＭＳ Ｐゴシック" pitchFamily="34" charset="-128"/>
              <a:cs typeface="ＭＳ Ｐゴシック" charset="0"/>
            </a:endParaRPr>
          </a:p>
          <a:p>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14</a:t>
            </a:fld>
            <a:endParaRPr lang="en-US"/>
          </a:p>
        </p:txBody>
      </p:sp>
    </p:spTree>
    <p:extLst>
      <p:ext uri="{BB962C8B-B14F-4D97-AF65-F5344CB8AC3E}">
        <p14:creationId xmlns:p14="http://schemas.microsoft.com/office/powerpoint/2010/main" val="39934136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ＭＳ Ｐゴシック" pitchFamily="34" charset="-128"/>
                <a:cs typeface="ＭＳ Ｐゴシック" charset="0"/>
              </a:rPr>
              <a:t>NOT mentioning projects in terms of </a:t>
            </a:r>
            <a:r>
              <a:rPr lang="en-US" sz="1200" kern="1200" dirty="0" err="1" smtClean="0">
                <a:solidFill>
                  <a:schemeClr val="tx1"/>
                </a:solidFill>
                <a:effectLst/>
                <a:latin typeface="+mn-lt"/>
                <a:ea typeface="ＭＳ Ｐゴシック" pitchFamily="34" charset="-128"/>
                <a:cs typeface="ＭＳ Ｐゴシック" charset="0"/>
              </a:rPr>
              <a:t>Ph.D</a:t>
            </a:r>
            <a:r>
              <a:rPr lang="en-US" sz="1200" kern="1200" dirty="0" smtClean="0">
                <a:solidFill>
                  <a:schemeClr val="tx1"/>
                </a:solidFill>
                <a:effectLst/>
                <a:latin typeface="+mn-lt"/>
                <a:ea typeface="ＭＳ Ｐゴシック" pitchFamily="34" charset="-128"/>
                <a:cs typeface="ＭＳ Ｐゴシック" charset="0"/>
              </a:rPr>
              <a:t> or postdoc research. "For my </a:t>
            </a:r>
            <a:r>
              <a:rPr lang="en-US" sz="1200" kern="1200" dirty="0" err="1" smtClean="0">
                <a:solidFill>
                  <a:schemeClr val="tx1"/>
                </a:solidFill>
                <a:effectLst/>
                <a:latin typeface="+mn-lt"/>
                <a:ea typeface="ＭＳ Ｐゴシック" pitchFamily="34" charset="-128"/>
                <a:cs typeface="ＭＳ Ｐゴシック" charset="0"/>
              </a:rPr>
              <a:t>Ph.D</a:t>
            </a:r>
            <a:r>
              <a:rPr lang="en-US" sz="1200" kern="1200" dirty="0" smtClean="0">
                <a:solidFill>
                  <a:schemeClr val="tx1"/>
                </a:solidFill>
                <a:effectLst/>
                <a:latin typeface="+mn-lt"/>
                <a:ea typeface="ＭＳ Ｐゴシック" pitchFamily="34" charset="-128"/>
                <a:cs typeface="ＭＳ Ｐゴシック" charset="0"/>
              </a:rPr>
              <a:t> dissertation</a:t>
            </a:r>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15</a:t>
            </a:fld>
            <a:endParaRPr lang="en-US"/>
          </a:p>
        </p:txBody>
      </p:sp>
    </p:spTree>
    <p:extLst>
      <p:ext uri="{BB962C8B-B14F-4D97-AF65-F5344CB8AC3E}">
        <p14:creationId xmlns:p14="http://schemas.microsoft.com/office/powerpoint/2010/main" val="35022614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to make them </a:t>
            </a:r>
            <a:r>
              <a:rPr lang="en-US" dirty="0" err="1" smtClean="0"/>
              <a:t>strongeri.e</a:t>
            </a:r>
            <a:r>
              <a:rPr lang="en-US" dirty="0" smtClean="0"/>
              <a:t>., show them they need your expertise  Don’t spend too much time on acknowledgments , </a:t>
            </a:r>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18</a:t>
            </a:fld>
            <a:endParaRPr lang="en-US"/>
          </a:p>
        </p:txBody>
      </p:sp>
    </p:spTree>
    <p:extLst>
      <p:ext uri="{BB962C8B-B14F-4D97-AF65-F5344CB8AC3E}">
        <p14:creationId xmlns:p14="http://schemas.microsoft.com/office/powerpoint/2010/main" val="34296517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20</a:t>
            </a:fld>
            <a:endParaRPr lang="en-US"/>
          </a:p>
        </p:txBody>
      </p:sp>
    </p:spTree>
    <p:extLst>
      <p:ext uri="{BB962C8B-B14F-4D97-AF65-F5344CB8AC3E}">
        <p14:creationId xmlns:p14="http://schemas.microsoft.com/office/powerpoint/2010/main" val="23684192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not to the screen</a:t>
            </a:r>
          </a:p>
          <a:p>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21</a:t>
            </a:fld>
            <a:endParaRPr lang="en-US"/>
          </a:p>
        </p:txBody>
      </p:sp>
    </p:spTree>
    <p:extLst>
      <p:ext uri="{BB962C8B-B14F-4D97-AF65-F5344CB8AC3E}">
        <p14:creationId xmlns:p14="http://schemas.microsoft.com/office/powerpoint/2010/main" val="21856190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a:t>
            </a:r>
            <a:r>
              <a:rPr lang="en-US" baseline="0" dirty="0" smtClean="0"/>
              <a:t> speakers launch into a second talk</a:t>
            </a:r>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22</a:t>
            </a:fld>
            <a:endParaRPr lang="en-US"/>
          </a:p>
        </p:txBody>
      </p:sp>
    </p:spTree>
    <p:extLst>
      <p:ext uri="{BB962C8B-B14F-4D97-AF65-F5344CB8AC3E}">
        <p14:creationId xmlns:p14="http://schemas.microsoft.com/office/powerpoint/2010/main" val="15152812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23</a:t>
            </a:fld>
            <a:endParaRPr lang="en-US"/>
          </a:p>
        </p:txBody>
      </p:sp>
    </p:spTree>
    <p:extLst>
      <p:ext uri="{BB962C8B-B14F-4D97-AF65-F5344CB8AC3E}">
        <p14:creationId xmlns:p14="http://schemas.microsoft.com/office/powerpoint/2010/main" val="1515281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34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latin typeface="Calibri" charset="0"/>
              </a:rPr>
              <a:t>RB </a:t>
            </a:r>
          </a:p>
          <a:p>
            <a:r>
              <a:rPr lang="en-US" dirty="0" smtClean="0">
                <a:latin typeface="Calibri" charset="0"/>
              </a:rPr>
              <a:t>Some</a:t>
            </a:r>
            <a:r>
              <a:rPr lang="en-US" baseline="0" dirty="0" smtClean="0">
                <a:latin typeface="Calibri" charset="0"/>
              </a:rPr>
              <a:t> of you asked “What qualities do interviewers look for?” or “What do employers want to know most?” This is a response to that question – keeping in mind that your interviewers are all individuals with different aspects they might be seeking.  </a:t>
            </a:r>
          </a:p>
          <a:p>
            <a:endParaRPr lang="en-US" dirty="0" smtClean="0">
              <a:latin typeface="Calibri" charset="0"/>
            </a:endParaRPr>
          </a:p>
          <a:p>
            <a:r>
              <a:rPr lang="en-US" dirty="0" smtClean="0">
                <a:latin typeface="Calibri" charset="0"/>
              </a:rPr>
              <a:t>The</a:t>
            </a:r>
            <a:r>
              <a:rPr lang="en-US" baseline="0" dirty="0" smtClean="0">
                <a:latin typeface="Calibri" charset="0"/>
              </a:rPr>
              <a:t> interview is a time for you</a:t>
            </a:r>
            <a:r>
              <a:rPr lang="en-US" dirty="0" smtClean="0">
                <a:latin typeface="Calibri" charset="0"/>
              </a:rPr>
              <a:t> </a:t>
            </a:r>
            <a:r>
              <a:rPr lang="en-US" dirty="0">
                <a:latin typeface="Calibri" charset="0"/>
              </a:rPr>
              <a:t>to express your excitement and enthusiasm for your work, for the work of members of the hiring department, and for the institution. You want to convey the feeling that you are already comfortable as a member of the academic profession.   </a:t>
            </a:r>
          </a:p>
          <a:p>
            <a:endParaRPr lang="en-US" dirty="0">
              <a:latin typeface="Calibri" charset="0"/>
            </a:endParaRPr>
          </a:p>
          <a:p>
            <a:r>
              <a:rPr lang="en-US" dirty="0" smtClean="0">
                <a:latin typeface="Calibri" charset="0"/>
              </a:rPr>
              <a:t>That’s the</a:t>
            </a:r>
            <a:r>
              <a:rPr lang="en-US" baseline="0" dirty="0" smtClean="0">
                <a:latin typeface="Calibri" charset="0"/>
              </a:rPr>
              <a:t> big-picture goal</a:t>
            </a:r>
            <a:endParaRPr lang="en-US" dirty="0">
              <a:latin typeface="Calibri" charset="0"/>
            </a:endParaRPr>
          </a:p>
          <a:p>
            <a:endParaRPr lang="en-US" dirty="0">
              <a:latin typeface="Calibri" charset="0"/>
            </a:endParaRPr>
          </a:p>
        </p:txBody>
      </p:sp>
      <p:sp>
        <p:nvSpPr>
          <p:cNvPr id="34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49" indent="-290480">
              <a:defRPr sz="2400">
                <a:solidFill>
                  <a:schemeClr val="tx1"/>
                </a:solidFill>
                <a:latin typeface="Arial" charset="0"/>
                <a:ea typeface="ＭＳ Ｐゴシック" charset="0"/>
              </a:defRPr>
            </a:lvl2pPr>
            <a:lvl3pPr marL="1161922" indent="-232384">
              <a:defRPr sz="2400">
                <a:solidFill>
                  <a:schemeClr val="tx1"/>
                </a:solidFill>
                <a:latin typeface="Arial" charset="0"/>
                <a:ea typeface="ＭＳ Ｐゴシック" charset="0"/>
              </a:defRPr>
            </a:lvl3pPr>
            <a:lvl4pPr marL="1626691" indent="-232384">
              <a:defRPr sz="2400">
                <a:solidFill>
                  <a:schemeClr val="tx1"/>
                </a:solidFill>
                <a:latin typeface="Arial" charset="0"/>
                <a:ea typeface="ＭＳ Ｐゴシック" charset="0"/>
              </a:defRPr>
            </a:lvl4pPr>
            <a:lvl5pPr marL="2091459" indent="-232384">
              <a:defRPr sz="2400">
                <a:solidFill>
                  <a:schemeClr val="tx1"/>
                </a:solidFill>
                <a:latin typeface="Arial" charset="0"/>
                <a:ea typeface="ＭＳ Ｐゴシック" charset="0"/>
              </a:defRPr>
            </a:lvl5pPr>
            <a:lvl6pPr marL="2556227" indent="-232384" eaLnBrk="0" fontAlgn="base" hangingPunct="0">
              <a:spcBef>
                <a:spcPct val="0"/>
              </a:spcBef>
              <a:spcAft>
                <a:spcPct val="0"/>
              </a:spcAft>
              <a:defRPr sz="2400">
                <a:solidFill>
                  <a:schemeClr val="tx1"/>
                </a:solidFill>
                <a:latin typeface="Arial" charset="0"/>
                <a:ea typeface="ＭＳ Ｐゴシック" charset="0"/>
              </a:defRPr>
            </a:lvl6pPr>
            <a:lvl7pPr marL="3020996" indent="-232384" eaLnBrk="0" fontAlgn="base" hangingPunct="0">
              <a:spcBef>
                <a:spcPct val="0"/>
              </a:spcBef>
              <a:spcAft>
                <a:spcPct val="0"/>
              </a:spcAft>
              <a:defRPr sz="2400">
                <a:solidFill>
                  <a:schemeClr val="tx1"/>
                </a:solidFill>
                <a:latin typeface="Arial" charset="0"/>
                <a:ea typeface="ＭＳ Ｐゴシック" charset="0"/>
              </a:defRPr>
            </a:lvl7pPr>
            <a:lvl8pPr marL="3485765" indent="-232384" eaLnBrk="0" fontAlgn="base" hangingPunct="0">
              <a:spcBef>
                <a:spcPct val="0"/>
              </a:spcBef>
              <a:spcAft>
                <a:spcPct val="0"/>
              </a:spcAft>
              <a:defRPr sz="2400">
                <a:solidFill>
                  <a:schemeClr val="tx1"/>
                </a:solidFill>
                <a:latin typeface="Arial" charset="0"/>
                <a:ea typeface="ＭＳ Ｐゴシック" charset="0"/>
              </a:defRPr>
            </a:lvl8pPr>
            <a:lvl9pPr marL="3950534" indent="-232384" eaLnBrk="0" fontAlgn="base" hangingPunct="0">
              <a:spcBef>
                <a:spcPct val="0"/>
              </a:spcBef>
              <a:spcAft>
                <a:spcPct val="0"/>
              </a:spcAft>
              <a:defRPr sz="2400">
                <a:solidFill>
                  <a:schemeClr val="tx1"/>
                </a:solidFill>
                <a:latin typeface="Arial" charset="0"/>
                <a:ea typeface="ＭＳ Ｐゴシック" charset="0"/>
              </a:defRPr>
            </a:lvl9pPr>
          </a:lstStyle>
          <a:p>
            <a:fld id="{A698CB94-2A9F-934F-980B-554F3DF767F1}" type="slidenum">
              <a:rPr lang="en-US" sz="1200"/>
              <a:pPr/>
              <a:t>25</a:t>
            </a:fld>
            <a:endParaRPr 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20000"/>
              </a:lnSpc>
              <a:spcAft>
                <a:spcPts val="1200"/>
              </a:spcAft>
              <a:defRPr/>
            </a:pPr>
            <a:r>
              <a:rPr lang="en-US" dirty="0" smtClean="0"/>
              <a:t>Tie in to goals Learn more about communicating your research in informal "elevator talks“ </a:t>
            </a:r>
          </a:p>
          <a:p>
            <a:pPr>
              <a:lnSpc>
                <a:spcPct val="120000"/>
              </a:lnSpc>
              <a:spcAft>
                <a:spcPts val="1200"/>
              </a:spcAft>
              <a:defRPr/>
            </a:pPr>
            <a:r>
              <a:rPr lang="en-US" dirty="0" smtClean="0"/>
              <a:t>Consider how your “elevator talk” might be different for different audiences</a:t>
            </a:r>
          </a:p>
          <a:p>
            <a:pPr>
              <a:lnSpc>
                <a:spcPct val="120000"/>
              </a:lnSpc>
              <a:spcAft>
                <a:spcPts val="1200"/>
              </a:spcAft>
              <a:defRPr/>
            </a:pPr>
            <a:r>
              <a:rPr lang="en-US" dirty="0" smtClean="0"/>
              <a:t>Learn about aspects of designing a presentation about your research for an academic interview</a:t>
            </a:r>
          </a:p>
          <a:p>
            <a:pPr>
              <a:lnSpc>
                <a:spcPct val="120000"/>
              </a:lnSpc>
              <a:spcAft>
                <a:spcPts val="1200"/>
              </a:spcAft>
              <a:defRPr/>
            </a:pPr>
            <a:r>
              <a:rPr lang="en-US" dirty="0" smtClean="0"/>
              <a:t>Leave with some practical strategies of how to prepare and deliver a great job talk</a:t>
            </a:r>
          </a:p>
          <a:p>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64A0BA6-B13C-409F-9434-A87DB0D867CA}" type="slidenum">
              <a:rPr lang="en-US" sz="1200"/>
              <a:pPr/>
              <a:t>2</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Make a good first impression</a:t>
            </a:r>
          </a:p>
          <a:p>
            <a:endParaRPr 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64A0BA6-B13C-409F-9434-A87DB0D867CA}" type="slidenum">
              <a:rPr lang="en-US" sz="1200"/>
              <a:pPr/>
              <a:t>5</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b="1" dirty="0" smtClean="0"/>
              <a:t>Compelling content</a:t>
            </a:r>
          </a:p>
          <a:p>
            <a:r>
              <a:rPr lang="en-US" dirty="0" smtClean="0"/>
              <a:t>Nature article, Nancy Bacon COMPASS.  1.  the problem; 2) why it matters; 3)  potential solutions; 4) benefits of fixing it.    Might add to the list of two, what techniques, approaches etc.  (your skills set) </a:t>
            </a:r>
          </a:p>
        </p:txBody>
      </p:sp>
      <p:sp>
        <p:nvSpPr>
          <p:cNvPr id="522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8EBB330-1007-4FAD-ACA9-6FC8C061955A}" type="slidenum">
              <a:rPr lang="en-US" sz="1200"/>
              <a:pPr/>
              <a:t>6</a:t>
            </a:fld>
            <a:endParaRPr 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dirty="0" smtClean="0"/>
              <a:t>Appropriate to audience, D</a:t>
            </a:r>
            <a:r>
              <a:rPr lang="en-US" sz="1200" dirty="0" smtClean="0"/>
              <a:t>ifferent audiences interview with colleague in same specialty, with another geoscientist, with a dean who studies Victorian literature, with undergraduate students</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4199047-C4D6-4EA7-9804-C502342DA14D}" type="slidenum">
              <a:rPr lang="en-US" sz="1200"/>
              <a:pPr/>
              <a:t>7</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1"/>
            <a:r>
              <a:rPr lang="en-US" smtClean="0">
                <a:sym typeface="Wingdings" pitchFamily="2" charset="2"/>
              </a:rPr>
              <a:t>It’s a conversation</a:t>
            </a:r>
            <a:endParaRPr lang="en-US" smtClean="0"/>
          </a:p>
          <a:p>
            <a:r>
              <a:rPr lang="en-US" smtClean="0"/>
              <a:t>Engaging delivery</a:t>
            </a:r>
          </a:p>
        </p:txBody>
      </p:sp>
      <p:sp>
        <p:nvSpPr>
          <p:cNvPr id="5427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093ADF5-0E2F-4F15-A438-D5DB27402574}" type="slidenum">
              <a:rPr lang="en-US" sz="1200"/>
              <a:pPr/>
              <a:t>8</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0" fontAlgn="base" latinLnBrk="0" hangingPunct="0">
              <a:lnSpc>
                <a:spcPct val="100000"/>
              </a:lnSpc>
              <a:spcBef>
                <a:spcPct val="30000"/>
              </a:spcBef>
              <a:spcAft>
                <a:spcPct val="0"/>
              </a:spcAft>
              <a:buClrTx/>
              <a:buSzTx/>
              <a:buFontTx/>
              <a:buNone/>
              <a:tabLst/>
              <a:defRPr/>
            </a:pPr>
            <a:r>
              <a:rPr lang="en-US" dirty="0" smtClean="0"/>
              <a:t>What do you need to do to revise your elevator talk?  Refer back to opening slide – how often</a:t>
            </a:r>
            <a:r>
              <a:rPr lang="en-US" baseline="0" dirty="0" smtClean="0"/>
              <a:t> you do this</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E119EF85-865C-4621-91E6-E3C0F2B549FF}" type="slidenum">
              <a:rPr lang="en-US" smtClean="0"/>
              <a:pPr>
                <a:defRPr/>
              </a:pPr>
              <a:t>9</a:t>
            </a:fld>
            <a:endParaRPr lang="en-US"/>
          </a:p>
        </p:txBody>
      </p:sp>
    </p:spTree>
    <p:extLst>
      <p:ext uri="{BB962C8B-B14F-4D97-AF65-F5344CB8AC3E}">
        <p14:creationId xmlns:p14="http://schemas.microsoft.com/office/powerpoint/2010/main" val="56183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40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dirty="0" smtClean="0">
                <a:latin typeface="Calibri" charset="0"/>
              </a:rPr>
              <a:t>MW</a:t>
            </a:r>
          </a:p>
        </p:txBody>
      </p:sp>
      <p:sp>
        <p:nvSpPr>
          <p:cNvPr id="440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55249" indent="-290480">
              <a:defRPr sz="2400">
                <a:solidFill>
                  <a:schemeClr val="tx1"/>
                </a:solidFill>
                <a:latin typeface="Arial" charset="0"/>
                <a:ea typeface="ＭＳ Ｐゴシック" charset="0"/>
              </a:defRPr>
            </a:lvl2pPr>
            <a:lvl3pPr marL="1161922" indent="-232384">
              <a:defRPr sz="2400">
                <a:solidFill>
                  <a:schemeClr val="tx1"/>
                </a:solidFill>
                <a:latin typeface="Arial" charset="0"/>
                <a:ea typeface="ＭＳ Ｐゴシック" charset="0"/>
              </a:defRPr>
            </a:lvl3pPr>
            <a:lvl4pPr marL="1626691" indent="-232384">
              <a:defRPr sz="2400">
                <a:solidFill>
                  <a:schemeClr val="tx1"/>
                </a:solidFill>
                <a:latin typeface="Arial" charset="0"/>
                <a:ea typeface="ＭＳ Ｐゴシック" charset="0"/>
              </a:defRPr>
            </a:lvl4pPr>
            <a:lvl5pPr marL="2091459" indent="-232384">
              <a:defRPr sz="2400">
                <a:solidFill>
                  <a:schemeClr val="tx1"/>
                </a:solidFill>
                <a:latin typeface="Arial" charset="0"/>
                <a:ea typeface="ＭＳ Ｐゴシック" charset="0"/>
              </a:defRPr>
            </a:lvl5pPr>
            <a:lvl6pPr marL="2556227" indent="-232384" eaLnBrk="0" fontAlgn="base" hangingPunct="0">
              <a:spcBef>
                <a:spcPct val="0"/>
              </a:spcBef>
              <a:spcAft>
                <a:spcPct val="0"/>
              </a:spcAft>
              <a:defRPr sz="2400">
                <a:solidFill>
                  <a:schemeClr val="tx1"/>
                </a:solidFill>
                <a:latin typeface="Arial" charset="0"/>
                <a:ea typeface="ＭＳ Ｐゴシック" charset="0"/>
              </a:defRPr>
            </a:lvl6pPr>
            <a:lvl7pPr marL="3020996" indent="-232384" eaLnBrk="0" fontAlgn="base" hangingPunct="0">
              <a:spcBef>
                <a:spcPct val="0"/>
              </a:spcBef>
              <a:spcAft>
                <a:spcPct val="0"/>
              </a:spcAft>
              <a:defRPr sz="2400">
                <a:solidFill>
                  <a:schemeClr val="tx1"/>
                </a:solidFill>
                <a:latin typeface="Arial" charset="0"/>
                <a:ea typeface="ＭＳ Ｐゴシック" charset="0"/>
              </a:defRPr>
            </a:lvl7pPr>
            <a:lvl8pPr marL="3485765" indent="-232384" eaLnBrk="0" fontAlgn="base" hangingPunct="0">
              <a:spcBef>
                <a:spcPct val="0"/>
              </a:spcBef>
              <a:spcAft>
                <a:spcPct val="0"/>
              </a:spcAft>
              <a:defRPr sz="2400">
                <a:solidFill>
                  <a:schemeClr val="tx1"/>
                </a:solidFill>
                <a:latin typeface="Arial" charset="0"/>
                <a:ea typeface="ＭＳ Ｐゴシック" charset="0"/>
              </a:defRPr>
            </a:lvl8pPr>
            <a:lvl9pPr marL="3950534" indent="-232384" eaLnBrk="0" fontAlgn="base" hangingPunct="0">
              <a:spcBef>
                <a:spcPct val="0"/>
              </a:spcBef>
              <a:spcAft>
                <a:spcPct val="0"/>
              </a:spcAft>
              <a:defRPr sz="2400">
                <a:solidFill>
                  <a:schemeClr val="tx1"/>
                </a:solidFill>
                <a:latin typeface="Arial" charset="0"/>
                <a:ea typeface="ＭＳ Ｐゴシック" charset="0"/>
              </a:defRPr>
            </a:lvl9pPr>
          </a:lstStyle>
          <a:p>
            <a:fld id="{844B1EF6-83A3-5342-9866-A55A3E3F10CF}" type="slidenum">
              <a:rPr lang="en-US" sz="1200"/>
              <a:pPr/>
              <a:t>11</a:t>
            </a:fld>
            <a:endParaRPr 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ＭＳ Ｐゴシック" pitchFamily="34" charset="-128"/>
              </a:defRPr>
            </a:lvl1pPr>
            <a:lvl2pPr marL="751122" indent="-288893">
              <a:defRPr sz="2400">
                <a:solidFill>
                  <a:schemeClr val="tx1"/>
                </a:solidFill>
                <a:latin typeface="Arial" pitchFamily="34" charset="0"/>
                <a:ea typeface="ＭＳ Ｐゴシック" pitchFamily="34" charset="-128"/>
              </a:defRPr>
            </a:lvl2pPr>
            <a:lvl3pPr marL="1155573" indent="-231115">
              <a:defRPr sz="2400">
                <a:solidFill>
                  <a:schemeClr val="tx1"/>
                </a:solidFill>
                <a:latin typeface="Arial" pitchFamily="34" charset="0"/>
                <a:ea typeface="ＭＳ Ｐゴシック" pitchFamily="34" charset="-128"/>
              </a:defRPr>
            </a:lvl3pPr>
            <a:lvl4pPr marL="1617802" indent="-231115">
              <a:defRPr sz="2400">
                <a:solidFill>
                  <a:schemeClr val="tx1"/>
                </a:solidFill>
                <a:latin typeface="Arial" pitchFamily="34" charset="0"/>
                <a:ea typeface="ＭＳ Ｐゴシック" pitchFamily="34" charset="-128"/>
              </a:defRPr>
            </a:lvl4pPr>
            <a:lvl5pPr marL="2080031" indent="-231115">
              <a:defRPr sz="2400">
                <a:solidFill>
                  <a:schemeClr val="tx1"/>
                </a:solidFill>
                <a:latin typeface="Arial" pitchFamily="34" charset="0"/>
                <a:ea typeface="ＭＳ Ｐゴシック" pitchFamily="34" charset="-128"/>
              </a:defRPr>
            </a:lvl5pPr>
            <a:lvl6pPr marL="2542261" indent="-231115"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004490" indent="-231115"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66719" indent="-231115"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928948" indent="-231115"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E9E7FDA-A4DB-43C1-ACE5-9F5F4A7883E2}" type="slidenum">
              <a:rPr lang="en-US" sz="1200" i="1">
                <a:solidFill>
                  <a:prstClr val="black"/>
                </a:solidFill>
                <a:latin typeface="Times" charset="0"/>
              </a:rPr>
              <a:pPr/>
              <a:t>12</a:t>
            </a:fld>
            <a:endParaRPr lang="en-US" sz="1200" i="1">
              <a:solidFill>
                <a:prstClr val="black"/>
              </a:solidFill>
              <a:latin typeface="Times" charset="0"/>
            </a:endParaRPr>
          </a:p>
        </p:txBody>
      </p:sp>
      <p:sp>
        <p:nvSpPr>
          <p:cNvPr id="57347"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dirty="0" smtClean="0">
                <a:latin typeface="Times" charset="0"/>
              </a:rPr>
              <a:t>The performance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1905000"/>
            <a:ext cx="6629400" cy="1695451"/>
          </a:xfrm>
        </p:spPr>
        <p:txBody>
          <a:bodyPr/>
          <a:lstStyle>
            <a:lvl1pPr algn="ctr">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4384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18062336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421352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19950" y="304800"/>
            <a:ext cx="169545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133600" y="304800"/>
            <a:ext cx="493395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720097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D73EBCD2-75AE-490A-82C1-1FA8E744DBDE}" type="slidenum">
              <a:rPr lang="en-US"/>
              <a:pPr>
                <a:defRPr/>
              </a:pPr>
              <a:t>‹#›</a:t>
            </a:fld>
            <a:endParaRPr lang="en-US"/>
          </a:p>
        </p:txBody>
      </p:sp>
    </p:spTree>
    <p:extLst>
      <p:ext uri="{BB962C8B-B14F-4D97-AF65-F5344CB8AC3E}">
        <p14:creationId xmlns:p14="http://schemas.microsoft.com/office/powerpoint/2010/main" val="16233102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E870FF09-496D-4AA5-8E98-5AA517857A2B}" type="slidenum">
              <a:rPr lang="en-US"/>
              <a:pPr>
                <a:defRPr/>
              </a:pPr>
              <a:t>‹#›</a:t>
            </a:fld>
            <a:endParaRPr lang="en-US"/>
          </a:p>
        </p:txBody>
      </p:sp>
    </p:spTree>
    <p:extLst>
      <p:ext uri="{BB962C8B-B14F-4D97-AF65-F5344CB8AC3E}">
        <p14:creationId xmlns:p14="http://schemas.microsoft.com/office/powerpoint/2010/main" val="9845652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43A7FD7B-EDFE-43E7-B0A7-3C1939047AEC}" type="slidenum">
              <a:rPr lang="en-US"/>
              <a:pPr>
                <a:defRPr/>
              </a:pPr>
              <a:t>‹#›</a:t>
            </a:fld>
            <a:endParaRPr lang="en-US"/>
          </a:p>
        </p:txBody>
      </p:sp>
    </p:spTree>
    <p:extLst>
      <p:ext uri="{BB962C8B-B14F-4D97-AF65-F5344CB8AC3E}">
        <p14:creationId xmlns:p14="http://schemas.microsoft.com/office/powerpoint/2010/main" val="35849264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B910BEEC-8BEF-4FD4-8151-F10091517429}" type="slidenum">
              <a:rPr lang="en-US"/>
              <a:pPr>
                <a:defRPr/>
              </a:pPr>
              <a:t>‹#›</a:t>
            </a:fld>
            <a:endParaRPr lang="en-US"/>
          </a:p>
        </p:txBody>
      </p:sp>
    </p:spTree>
    <p:extLst>
      <p:ext uri="{BB962C8B-B14F-4D97-AF65-F5344CB8AC3E}">
        <p14:creationId xmlns:p14="http://schemas.microsoft.com/office/powerpoint/2010/main" val="24175367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8"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9"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22916AA8-933C-4FBE-B9D0-FA5E2351F235}" type="slidenum">
              <a:rPr lang="en-US"/>
              <a:pPr>
                <a:defRPr/>
              </a:pPr>
              <a:t>‹#›</a:t>
            </a:fld>
            <a:endParaRPr lang="en-US"/>
          </a:p>
        </p:txBody>
      </p:sp>
    </p:spTree>
    <p:extLst>
      <p:ext uri="{BB962C8B-B14F-4D97-AF65-F5344CB8AC3E}">
        <p14:creationId xmlns:p14="http://schemas.microsoft.com/office/powerpoint/2010/main" val="31777267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4"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5"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2AC428A6-80B3-4803-ACCC-A92E8970E69B}" type="slidenum">
              <a:rPr lang="en-US"/>
              <a:pPr>
                <a:defRPr/>
              </a:pPr>
              <a:t>‹#›</a:t>
            </a:fld>
            <a:endParaRPr lang="en-US"/>
          </a:p>
        </p:txBody>
      </p:sp>
    </p:spTree>
    <p:extLst>
      <p:ext uri="{BB962C8B-B14F-4D97-AF65-F5344CB8AC3E}">
        <p14:creationId xmlns:p14="http://schemas.microsoft.com/office/powerpoint/2010/main" val="23195506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3"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4"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EEF86360-65ED-4D0A-ACA6-11B3561E2046}" type="slidenum">
              <a:rPr lang="en-US"/>
              <a:pPr>
                <a:defRPr/>
              </a:pPr>
              <a:t>‹#›</a:t>
            </a:fld>
            <a:endParaRPr lang="en-US"/>
          </a:p>
        </p:txBody>
      </p:sp>
    </p:spTree>
    <p:extLst>
      <p:ext uri="{BB962C8B-B14F-4D97-AF65-F5344CB8AC3E}">
        <p14:creationId xmlns:p14="http://schemas.microsoft.com/office/powerpoint/2010/main" val="36836412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4E8D5937-6DE6-4F13-B0F8-E8E18CE9031F}" type="slidenum">
              <a:rPr lang="en-US"/>
              <a:pPr>
                <a:defRPr/>
              </a:pPr>
              <a:t>‹#›</a:t>
            </a:fld>
            <a:endParaRPr lang="en-US"/>
          </a:p>
        </p:txBody>
      </p:sp>
    </p:spTree>
    <p:extLst>
      <p:ext uri="{BB962C8B-B14F-4D97-AF65-F5344CB8AC3E}">
        <p14:creationId xmlns:p14="http://schemas.microsoft.com/office/powerpoint/2010/main" val="2834508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245817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ECE26E56-EE13-47FF-98AD-44F869707B0E}" type="slidenum">
              <a:rPr lang="en-US"/>
              <a:pPr>
                <a:defRPr/>
              </a:pPr>
              <a:t>‹#›</a:t>
            </a:fld>
            <a:endParaRPr lang="en-US"/>
          </a:p>
        </p:txBody>
      </p:sp>
    </p:spTree>
    <p:extLst>
      <p:ext uri="{BB962C8B-B14F-4D97-AF65-F5344CB8AC3E}">
        <p14:creationId xmlns:p14="http://schemas.microsoft.com/office/powerpoint/2010/main" val="23963624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20E9B422-B181-4A76-BB4B-D7979246F072}" type="slidenum">
              <a:rPr lang="en-US"/>
              <a:pPr>
                <a:defRPr/>
              </a:pPr>
              <a:t>‹#›</a:t>
            </a:fld>
            <a:endParaRPr lang="en-US"/>
          </a:p>
        </p:txBody>
      </p:sp>
    </p:spTree>
    <p:extLst>
      <p:ext uri="{BB962C8B-B14F-4D97-AF65-F5344CB8AC3E}">
        <p14:creationId xmlns:p14="http://schemas.microsoft.com/office/powerpoint/2010/main" val="20987186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5"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6"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F2F3F739-3601-4B43-9B64-D0981DCDC756}" type="slidenum">
              <a:rPr lang="en-US"/>
              <a:pPr>
                <a:defRPr/>
              </a:pPr>
              <a:t>‹#›</a:t>
            </a:fld>
            <a:endParaRPr lang="en-US"/>
          </a:p>
        </p:txBody>
      </p:sp>
    </p:spTree>
    <p:extLst>
      <p:ext uri="{BB962C8B-B14F-4D97-AF65-F5344CB8AC3E}">
        <p14:creationId xmlns:p14="http://schemas.microsoft.com/office/powerpoint/2010/main" val="41164924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eaLnBrk="0" hangingPunct="0">
              <a:defRPr>
                <a:ea typeface="ＭＳ Ｐゴシック" pitchFamily="34" charset="-128"/>
              </a:defRPr>
            </a:lvl1pPr>
          </a:lstStyle>
          <a:p>
            <a:pPr>
              <a:defRPr/>
            </a:pPr>
            <a:endParaRPr lang="en-US"/>
          </a:p>
        </p:txBody>
      </p:sp>
      <p:sp>
        <p:nvSpPr>
          <p:cNvPr id="6" name="Rectangle 5"/>
          <p:cNvSpPr>
            <a:spLocks noGrp="1" noChangeArrowheads="1"/>
          </p:cNvSpPr>
          <p:nvPr>
            <p:ph type="ftr" sz="quarter" idx="11"/>
          </p:nvPr>
        </p:nvSpPr>
        <p:spPr/>
        <p:txBody>
          <a:bodyPr/>
          <a:lstStyle>
            <a:lvl1pPr eaLnBrk="0" hangingPunct="0">
              <a:defRPr>
                <a:ea typeface="ＭＳ Ｐゴシック" pitchFamily="34" charset="-128"/>
              </a:defRPr>
            </a:lvl1pPr>
          </a:lstStyle>
          <a:p>
            <a:pPr>
              <a:defRPr/>
            </a:pPr>
            <a:endParaRPr lang="en-US"/>
          </a:p>
        </p:txBody>
      </p:sp>
      <p:sp>
        <p:nvSpPr>
          <p:cNvPr id="7" name="Rectangle 6"/>
          <p:cNvSpPr>
            <a:spLocks noGrp="1" noChangeArrowheads="1"/>
          </p:cNvSpPr>
          <p:nvPr>
            <p:ph type="sldNum" sz="quarter" idx="12"/>
          </p:nvPr>
        </p:nvSpPr>
        <p:spPr/>
        <p:txBody>
          <a:bodyPr/>
          <a:lstStyle>
            <a:lvl1pPr eaLnBrk="0" hangingPunct="0">
              <a:defRPr>
                <a:ea typeface="ＭＳ Ｐゴシック" pitchFamily="34" charset="-128"/>
              </a:defRPr>
            </a:lvl1pPr>
          </a:lstStyle>
          <a:p>
            <a:pPr>
              <a:defRPr/>
            </a:pPr>
            <a:fld id="{7670F12E-5C49-4B37-86E9-C342429CBA79}" type="slidenum">
              <a:rPr lang="en-US"/>
              <a:pPr>
                <a:defRPr/>
              </a:pPr>
              <a:t>‹#›</a:t>
            </a:fld>
            <a:endParaRPr lang="en-US"/>
          </a:p>
        </p:txBody>
      </p:sp>
    </p:spTree>
    <p:extLst>
      <p:ext uri="{BB962C8B-B14F-4D97-AF65-F5344CB8AC3E}">
        <p14:creationId xmlns:p14="http://schemas.microsoft.com/office/powerpoint/2010/main" val="396395892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3718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51186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819662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37676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0687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4128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401888" y="4419600"/>
            <a:ext cx="6324600" cy="1447800"/>
          </a:xfrm>
        </p:spPr>
        <p:txBody>
          <a:bodyPr anchor="t"/>
          <a:lstStyle>
            <a:lvl1pPr algn="r">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2401887" y="2906713"/>
            <a:ext cx="6361113" cy="1512887"/>
          </a:xfrm>
        </p:spPr>
        <p:txBody>
          <a:bodyPr anchor="b"/>
          <a:lstStyle>
            <a:lvl1pPr marL="0" indent="0" algn="r">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32916716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7502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3799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342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86119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5B6A7F1-D57A-4D4C-98A1-28156864DA8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51561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3923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42236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578853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06863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1898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1336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600700" y="1981200"/>
            <a:ext cx="33147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012978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897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608457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211054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8714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08377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B0AFFA79-DE50-42C6-B316-2F5C4F291594}"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62303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81000"/>
            <a:ext cx="6553200" cy="1036638"/>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0" y="1828800"/>
            <a:ext cx="31242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0" y="2468562"/>
            <a:ext cx="31242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791200" y="1828800"/>
            <a:ext cx="3048000" cy="6508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5791200" y="2411039"/>
            <a:ext cx="3048000" cy="401992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810757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465457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18975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49487" y="503237"/>
            <a:ext cx="3008313" cy="12382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638800" y="503237"/>
            <a:ext cx="3200400" cy="58975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49487" y="1709737"/>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8856914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667000" y="4800600"/>
            <a:ext cx="5486400" cy="566738"/>
          </a:xfrm>
        </p:spPr>
        <p:txBody>
          <a:bodyPr anchor="b"/>
          <a:lstStyle>
            <a:lvl1pPr algn="l">
              <a:defRPr sz="2000" b="1"/>
            </a:lvl1pPr>
          </a:lstStyle>
          <a:p>
            <a:r>
              <a:rPr lang="en-US" dirty="0" smtClean="0"/>
              <a:t>Click to edit Master title style</a:t>
            </a:r>
            <a:endParaRPr lang="en-US" dirty="0"/>
          </a:p>
        </p:txBody>
      </p:sp>
      <p:sp>
        <p:nvSpPr>
          <p:cNvPr id="3" name="Picture Placeholder 2"/>
          <p:cNvSpPr>
            <a:spLocks noGrp="1"/>
          </p:cNvSpPr>
          <p:nvPr>
            <p:ph type="pic" idx="1"/>
          </p:nvPr>
        </p:nvSpPr>
        <p:spPr>
          <a:xfrm>
            <a:off x="2667000" y="6858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667000" y="54403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5906261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8"/>
          <p:cNvSpPr>
            <a:spLocks noGrp="1" noChangeArrowheads="1"/>
          </p:cNvSpPr>
          <p:nvPr>
            <p:ph type="title"/>
          </p:nvPr>
        </p:nvSpPr>
        <p:spPr bwMode="auto">
          <a:xfrm>
            <a:off x="2133600" y="304800"/>
            <a:ext cx="6781800"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ctr" anchorCtr="0" compatLnSpc="1">
            <a:prstTxWarp prst="textNoShape">
              <a:avLst/>
            </a:prstTxWarp>
          </a:bodyPr>
          <a:lstStyle/>
          <a:p>
            <a:pPr lvl="0"/>
            <a:r>
              <a:rPr lang="en-US" smtClean="0"/>
              <a:t>Click to edit Master title style</a:t>
            </a:r>
          </a:p>
        </p:txBody>
      </p:sp>
      <p:sp>
        <p:nvSpPr>
          <p:cNvPr id="1027" name="Rectangle 9"/>
          <p:cNvSpPr>
            <a:spLocks noGrp="1" noChangeArrowheads="1"/>
          </p:cNvSpPr>
          <p:nvPr>
            <p:ph type="body" idx="1"/>
          </p:nvPr>
        </p:nvSpPr>
        <p:spPr bwMode="auto">
          <a:xfrm>
            <a:off x="2133600" y="1981200"/>
            <a:ext cx="67818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14" tIns="45707" rIns="91414" bIns="4570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pic>
        <p:nvPicPr>
          <p:cNvPr id="1028" name="Picture 1" descr="PowerPoint graphic 2012-13.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76200"/>
            <a:ext cx="1524000"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hf hdr="0" ftr="0" dt="0"/>
  <p:txStyles>
    <p:titleStyle>
      <a:lvl1pPr algn="r" rtl="0" eaLnBrk="0" fontAlgn="base" hangingPunct="0">
        <a:spcBef>
          <a:spcPct val="0"/>
        </a:spcBef>
        <a:spcAft>
          <a:spcPct val="0"/>
        </a:spcAft>
        <a:defRPr sz="4400">
          <a:solidFill>
            <a:srgbClr val="0017AA"/>
          </a:solidFill>
          <a:latin typeface="+mj-lt"/>
          <a:ea typeface="ＭＳ Ｐゴシック" pitchFamily="34" charset="-128"/>
          <a:cs typeface="+mj-cs"/>
        </a:defRPr>
      </a:lvl1pPr>
      <a:lvl2pPr algn="r" rtl="0" eaLnBrk="0" fontAlgn="base" hangingPunct="0">
        <a:spcBef>
          <a:spcPct val="0"/>
        </a:spcBef>
        <a:spcAft>
          <a:spcPct val="0"/>
        </a:spcAft>
        <a:defRPr sz="4400">
          <a:solidFill>
            <a:srgbClr val="0017AA"/>
          </a:solidFill>
          <a:effectLst>
            <a:outerShdw blurRad="38100" dist="38100" dir="2700000" algn="tl">
              <a:srgbClr val="DDDDDD"/>
            </a:outerShdw>
          </a:effectLst>
          <a:latin typeface="Arial" pitchFamily="-112" charset="0"/>
          <a:ea typeface="ＭＳ Ｐゴシック" pitchFamily="34" charset="-128"/>
          <a:cs typeface="ＭＳ Ｐゴシック" pitchFamily="-112" charset="-128"/>
        </a:defRPr>
      </a:lvl2pPr>
      <a:lvl3pPr algn="r" rtl="0" eaLnBrk="0" fontAlgn="base" hangingPunct="0">
        <a:spcBef>
          <a:spcPct val="0"/>
        </a:spcBef>
        <a:spcAft>
          <a:spcPct val="0"/>
        </a:spcAft>
        <a:defRPr sz="4400">
          <a:solidFill>
            <a:srgbClr val="0017AA"/>
          </a:solidFill>
          <a:effectLst>
            <a:outerShdw blurRad="38100" dist="38100" dir="2700000" algn="tl">
              <a:srgbClr val="DDDDDD"/>
            </a:outerShdw>
          </a:effectLst>
          <a:latin typeface="Arial" pitchFamily="-112" charset="0"/>
          <a:ea typeface="ＭＳ Ｐゴシック" pitchFamily="34" charset="-128"/>
          <a:cs typeface="ＭＳ Ｐゴシック" pitchFamily="-112" charset="-128"/>
        </a:defRPr>
      </a:lvl3pPr>
      <a:lvl4pPr algn="r" rtl="0" eaLnBrk="0" fontAlgn="base" hangingPunct="0">
        <a:spcBef>
          <a:spcPct val="0"/>
        </a:spcBef>
        <a:spcAft>
          <a:spcPct val="0"/>
        </a:spcAft>
        <a:defRPr sz="4400">
          <a:solidFill>
            <a:srgbClr val="0017AA"/>
          </a:solidFill>
          <a:effectLst>
            <a:outerShdw blurRad="38100" dist="38100" dir="2700000" algn="tl">
              <a:srgbClr val="DDDDDD"/>
            </a:outerShdw>
          </a:effectLst>
          <a:latin typeface="Arial" pitchFamily="-112" charset="0"/>
          <a:ea typeface="ＭＳ Ｐゴシック" pitchFamily="34" charset="-128"/>
          <a:cs typeface="ＭＳ Ｐゴシック" pitchFamily="-112" charset="-128"/>
        </a:defRPr>
      </a:lvl4pPr>
      <a:lvl5pPr algn="r" rtl="0" eaLnBrk="0" fontAlgn="base" hangingPunct="0">
        <a:spcBef>
          <a:spcPct val="0"/>
        </a:spcBef>
        <a:spcAft>
          <a:spcPct val="0"/>
        </a:spcAft>
        <a:defRPr sz="4400">
          <a:solidFill>
            <a:srgbClr val="0017AA"/>
          </a:solidFill>
          <a:effectLst>
            <a:outerShdw blurRad="38100" dist="38100" dir="2700000" algn="tl">
              <a:srgbClr val="DDDDDD"/>
            </a:outerShdw>
          </a:effectLst>
          <a:latin typeface="Arial" pitchFamily="-112" charset="0"/>
          <a:ea typeface="ＭＳ Ｐゴシック" pitchFamily="34"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p:titleStyle>
    <p:bodyStyle>
      <a:lvl1pPr marL="342900" indent="-342900" algn="l" rtl="0" eaLnBrk="0" fontAlgn="base" hangingPunct="0">
        <a:spcBef>
          <a:spcPct val="20000"/>
        </a:spcBef>
        <a:spcAft>
          <a:spcPct val="0"/>
        </a:spcAft>
        <a:buClr>
          <a:srgbClr val="F1A429"/>
        </a:buClr>
        <a:buFont typeface="Wingdings" pitchFamily="2" charset="2"/>
        <a:buChar char="v"/>
        <a:defRPr sz="3200">
          <a:solidFill>
            <a:srgbClr val="0017AA"/>
          </a:solidFill>
          <a:latin typeface="+mn-lt"/>
          <a:ea typeface="ＭＳ Ｐゴシック" pitchFamily="34" charset="-128"/>
          <a:cs typeface="+mn-cs"/>
        </a:defRPr>
      </a:lvl1pPr>
      <a:lvl2pPr marL="742950" indent="-285750" algn="l" rtl="0" eaLnBrk="0" fontAlgn="base" hangingPunct="0">
        <a:spcBef>
          <a:spcPct val="20000"/>
        </a:spcBef>
        <a:spcAft>
          <a:spcPct val="0"/>
        </a:spcAft>
        <a:buClr>
          <a:srgbClr val="F1A429"/>
        </a:buClr>
        <a:buFont typeface="Wingdings" pitchFamily="2" charset="2"/>
        <a:buChar char="v"/>
        <a:defRPr sz="2800">
          <a:solidFill>
            <a:srgbClr val="BE6003"/>
          </a:solidFill>
          <a:latin typeface="+mn-lt"/>
          <a:ea typeface="ＭＳ Ｐゴシック" pitchFamily="34" charset="-128"/>
        </a:defRPr>
      </a:lvl2pPr>
      <a:lvl3pPr marL="1143000" indent="-228600" algn="l" rtl="0" eaLnBrk="0" fontAlgn="base" hangingPunct="0">
        <a:spcBef>
          <a:spcPct val="20000"/>
        </a:spcBef>
        <a:spcAft>
          <a:spcPct val="0"/>
        </a:spcAft>
        <a:buClr>
          <a:srgbClr val="F1A429"/>
        </a:buClr>
        <a:buFont typeface="Wingdings" pitchFamily="2" charset="2"/>
        <a:buChar char="v"/>
        <a:defRPr sz="2400">
          <a:solidFill>
            <a:srgbClr val="2F1800"/>
          </a:solidFill>
          <a:latin typeface="+mn-lt"/>
          <a:ea typeface="ＭＳ Ｐゴシック" pitchFamily="34" charset="-128"/>
        </a:defRPr>
      </a:lvl3pPr>
      <a:lvl4pPr marL="1600200" indent="-228600" algn="l" rtl="0" eaLnBrk="0" fontAlgn="base" hangingPunct="0">
        <a:spcBef>
          <a:spcPct val="20000"/>
        </a:spcBef>
        <a:spcAft>
          <a:spcPct val="0"/>
        </a:spcAft>
        <a:buClr>
          <a:srgbClr val="F1A429"/>
        </a:buClr>
        <a:buFont typeface="Wingdings" pitchFamily="2" charset="2"/>
        <a:buChar char="v"/>
        <a:defRPr sz="2000">
          <a:solidFill>
            <a:srgbClr val="2F1800"/>
          </a:solidFill>
          <a:latin typeface="+mn-lt"/>
          <a:ea typeface="ＭＳ Ｐゴシック" pitchFamily="34" charset="-128"/>
        </a:defRPr>
      </a:lvl4pPr>
      <a:lvl5pPr marL="2057400" indent="-228600" algn="l" rtl="0" eaLnBrk="0" fontAlgn="base" hangingPunct="0">
        <a:spcBef>
          <a:spcPct val="20000"/>
        </a:spcBef>
        <a:spcAft>
          <a:spcPct val="0"/>
        </a:spcAft>
        <a:buClr>
          <a:srgbClr val="F1A429"/>
        </a:buClr>
        <a:buFont typeface="Wingdings" pitchFamily="2" charset="2"/>
        <a:buChar char="v"/>
        <a:defRPr sz="2000">
          <a:solidFill>
            <a:srgbClr val="2F1800"/>
          </a:solidFill>
          <a:latin typeface="+mn-lt"/>
          <a:ea typeface="ＭＳ Ｐゴシック" pitchFamily="34" charset="-128"/>
        </a:defRPr>
      </a:lvl5pPr>
      <a:lvl6pPr marL="25146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6pPr>
      <a:lvl7pPr marL="29718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7pPr>
      <a:lvl8pPr marL="34290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8pPr>
      <a:lvl9pPr marL="3886200" indent="-228600" algn="l" rtl="0" fontAlgn="base">
        <a:spcBef>
          <a:spcPct val="20000"/>
        </a:spcBef>
        <a:spcAft>
          <a:spcPct val="0"/>
        </a:spcAft>
        <a:buClr>
          <a:srgbClr val="3C80FF"/>
        </a:buClr>
        <a:buChar char="»"/>
        <a:defRPr sz="2000">
          <a:solidFill>
            <a:srgbClr val="673401"/>
          </a:solidFill>
          <a:effectLst>
            <a:outerShdw blurRad="38100" dist="38100" dir="2700000" algn="tl">
              <a:srgbClr val="DDDDDD"/>
            </a:outerShdw>
          </a:effectLst>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Arial" charset="0"/>
                <a:ea typeface="+mn-ea"/>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Arial" charset="0"/>
                <a:ea typeface="+mn-ea"/>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Arial" charset="0"/>
                <a:ea typeface="+mn-ea"/>
              </a:defRPr>
            </a:lvl1pPr>
          </a:lstStyle>
          <a:p>
            <a:pPr>
              <a:defRPr/>
            </a:pPr>
            <a:fld id="{D0983918-DD92-40C5-A072-5323A133670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a typeface="+mn-ea"/>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45B6A7F1-D57A-4D4C-98A1-28156864DA87}" type="slidenum">
              <a:rPr lang="en-US" smtClean="0">
                <a:solidFill>
                  <a:prstClr val="black">
                    <a:tint val="75000"/>
                  </a:prstClr>
                </a:solidFill>
                <a:latin typeface="Calibri"/>
                <a:ea typeface="+mn-ea"/>
              </a:rPr>
              <a:pPr eaLnBrk="1" fontAlgn="auto" hangingPunct="1">
                <a:spcBef>
                  <a:spcPts val="0"/>
                </a:spcBef>
                <a:spcAft>
                  <a:spcPts val="0"/>
                </a:spcAft>
              </a:pPr>
              <a:t>‹#›</a:t>
            </a:fld>
            <a:endParaRPr lang="en-US">
              <a:solidFill>
                <a:prstClr val="black">
                  <a:tint val="75000"/>
                </a:prstClr>
              </a:solidFill>
              <a:latin typeface="Calibri"/>
              <a:ea typeface="+mn-ea"/>
            </a:endParaRPr>
          </a:p>
        </p:txBody>
      </p:sp>
    </p:spTree>
    <p:extLst>
      <p:ext uri="{BB962C8B-B14F-4D97-AF65-F5344CB8AC3E}">
        <p14:creationId xmlns:p14="http://schemas.microsoft.com/office/powerpoint/2010/main" val="1711492481"/>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1" fontAlgn="auto" hangingPunct="1">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1" fontAlgn="auto" hangingPunct="1">
              <a:spcBef>
                <a:spcPts val="0"/>
              </a:spcBef>
              <a:spcAft>
                <a:spcPts val="0"/>
              </a:spcAft>
            </a:pPr>
            <a:fld id="{B0AFFA79-DE50-42C6-B316-2F5C4F291594}" type="slidenum">
              <a:rPr lang="en-US" smtClean="0">
                <a:solidFill>
                  <a:prstClr val="black">
                    <a:tint val="75000"/>
                  </a:prstClr>
                </a:solidFill>
                <a:latin typeface="Calibri"/>
              </a:rPr>
              <a:pPr eaLnBrk="1" fontAlgn="auto" hangingPunct="1">
                <a:spcBef>
                  <a:spcPts val="0"/>
                </a:spcBef>
                <a:spcAft>
                  <a:spcPts val="0"/>
                </a:spcAft>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04388292"/>
      </p:ext>
    </p:extLst>
  </p:cSld>
  <p:clrMap bg1="lt1" tx1="dk1" bg2="lt2" tx2="dk2" accent1="accent1" accent2="accent2" accent3="accent3" accent4="accent4" accent5="accent5" accent6="accent6" hlink="hlink" folHlink="folHlink"/>
  <p:sldLayoutIdLst>
    <p:sldLayoutId id="2147483806" r:id="rId1"/>
    <p:sldLayoutId id="2147483807" r:id="rId2"/>
    <p:sldLayoutId id="2147483808" r:id="rId3"/>
    <p:sldLayoutId id="2147483809" r:id="rId4"/>
    <p:sldLayoutId id="2147483810" r:id="rId5"/>
    <p:sldLayoutId id="2147483811" r:id="rId6"/>
    <p:sldLayoutId id="2147483812" r:id="rId7"/>
    <p:sldLayoutId id="2147483813" r:id="rId8"/>
    <p:sldLayoutId id="2147483814" r:id="rId9"/>
    <p:sldLayoutId id="2147483815" r:id="rId10"/>
    <p:sldLayoutId id="2147483816"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6" Type="http://schemas.openxmlformats.org/officeDocument/2006/relationships/image" Target="../media/image5.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image" Target="../media/image8.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bwMode="auto">
          <a:xfrm>
            <a:off x="1524000" y="0"/>
            <a:ext cx="7467600" cy="1066800"/>
          </a:xfrm>
          <a:prstGeom prst="rect">
            <a:avLst/>
          </a:prstGeom>
          <a:noFill/>
          <a:ln w="9525">
            <a:noFill/>
            <a:miter lim="800000"/>
            <a:headEnd/>
            <a:tailEnd/>
          </a:ln>
        </p:spPr>
        <p:txBody>
          <a:bodyPr lIns="91414" tIns="45707" rIns="91414" bIns="45707" anchor="ctr"/>
          <a:lstStyle/>
          <a:p>
            <a:pPr algn="ctr">
              <a:defRPr/>
            </a:pPr>
            <a:r>
              <a:rPr lang="en-US" sz="2700" kern="0" dirty="0" smtClean="0">
                <a:solidFill>
                  <a:srgbClr val="0017AA"/>
                </a:solidFill>
                <a:latin typeface="+mj-lt"/>
                <a:ea typeface="MS PGothic" pitchFamily="34" charset="-128"/>
                <a:cs typeface="+mj-cs"/>
              </a:rPr>
              <a:t>Effectively communicating your research: From elevator talks to job interview presentations</a:t>
            </a:r>
            <a:endParaRPr lang="en-US" sz="2700" kern="0" dirty="0">
              <a:solidFill>
                <a:srgbClr val="0017AA"/>
              </a:solidFill>
              <a:latin typeface="+mj-lt"/>
              <a:ea typeface="MS PGothic" pitchFamily="34" charset="-128"/>
              <a:cs typeface="+mj-cs"/>
            </a:endParaRPr>
          </a:p>
        </p:txBody>
      </p:sp>
      <p:sp>
        <p:nvSpPr>
          <p:cNvPr id="8" name="Text Placeholder 4"/>
          <p:cNvSpPr txBox="1">
            <a:spLocks/>
          </p:cNvSpPr>
          <p:nvPr/>
        </p:nvSpPr>
        <p:spPr>
          <a:xfrm>
            <a:off x="3505200" y="1348248"/>
            <a:ext cx="3962400" cy="762000"/>
          </a:xfrm>
          <a:prstGeom prst="rect">
            <a:avLst/>
          </a:prstGeom>
        </p:spPr>
        <p:txBody>
          <a:bodyPr/>
          <a:lstStyle/>
          <a:p>
            <a:pPr marL="342900" indent="-342900">
              <a:spcBef>
                <a:spcPts val="0"/>
              </a:spcBef>
              <a:buClr>
                <a:srgbClr val="F1A429"/>
              </a:buClr>
              <a:defRPr/>
            </a:pPr>
            <a:r>
              <a:rPr lang="en-US" sz="2200" kern="0" dirty="0">
                <a:solidFill>
                  <a:srgbClr val="0017AA"/>
                </a:solidFill>
                <a:latin typeface="+mn-lt"/>
                <a:ea typeface="MS PGothic" pitchFamily="34" charset="-128"/>
              </a:rPr>
              <a:t>Heather Macdonald</a:t>
            </a:r>
          </a:p>
          <a:p>
            <a:pPr marL="342900" indent="-342900">
              <a:spcBef>
                <a:spcPts val="0"/>
              </a:spcBef>
              <a:buClr>
                <a:srgbClr val="F1A429"/>
              </a:buClr>
              <a:defRPr/>
            </a:pPr>
            <a:r>
              <a:rPr lang="en-US" sz="2200" kern="0" dirty="0">
                <a:solidFill>
                  <a:srgbClr val="0017AA"/>
                </a:solidFill>
                <a:latin typeface="+mn-lt"/>
                <a:ea typeface="MS PGothic" pitchFamily="34" charset="-128"/>
              </a:rPr>
              <a:t>College of William &amp; Mary</a:t>
            </a:r>
          </a:p>
        </p:txBody>
      </p:sp>
      <p:sp>
        <p:nvSpPr>
          <p:cNvPr id="16" name="Text Placeholder 4"/>
          <p:cNvSpPr txBox="1">
            <a:spLocks/>
          </p:cNvSpPr>
          <p:nvPr/>
        </p:nvSpPr>
        <p:spPr>
          <a:xfrm>
            <a:off x="3505200" y="2790354"/>
            <a:ext cx="3336758" cy="762000"/>
          </a:xfrm>
          <a:prstGeom prst="rect">
            <a:avLst/>
          </a:prstGeom>
        </p:spPr>
        <p:txBody>
          <a:bodyPr/>
          <a:lstStyle/>
          <a:p>
            <a:pPr marL="342900" indent="-342900">
              <a:spcBef>
                <a:spcPts val="0"/>
              </a:spcBef>
              <a:buClr>
                <a:srgbClr val="F1A429"/>
              </a:buClr>
              <a:defRPr/>
            </a:pPr>
            <a:r>
              <a:rPr lang="en-US" sz="2200" kern="0" dirty="0">
                <a:solidFill>
                  <a:srgbClr val="0017AA"/>
                </a:solidFill>
                <a:latin typeface="+mn-lt"/>
                <a:ea typeface="MS PGothic" pitchFamily="34" charset="-128"/>
              </a:rPr>
              <a:t>Elizabeth Ritchie</a:t>
            </a:r>
          </a:p>
          <a:p>
            <a:pPr marL="342900" indent="-342900">
              <a:spcBef>
                <a:spcPts val="0"/>
              </a:spcBef>
              <a:buClr>
                <a:srgbClr val="F1A429"/>
              </a:buClr>
              <a:defRPr/>
            </a:pPr>
            <a:r>
              <a:rPr lang="en-US" sz="2200" kern="0" dirty="0">
                <a:solidFill>
                  <a:srgbClr val="0017AA"/>
                </a:solidFill>
                <a:latin typeface="+mn-lt"/>
                <a:ea typeface="MS PGothic" pitchFamily="34" charset="-128"/>
              </a:rPr>
              <a:t>University of Arizona</a:t>
            </a:r>
          </a:p>
        </p:txBody>
      </p:sp>
      <p:sp>
        <p:nvSpPr>
          <p:cNvPr id="17" name="Text Placeholder 4"/>
          <p:cNvSpPr txBox="1">
            <a:spLocks/>
          </p:cNvSpPr>
          <p:nvPr/>
        </p:nvSpPr>
        <p:spPr>
          <a:xfrm>
            <a:off x="3505200" y="4267200"/>
            <a:ext cx="5422232" cy="762000"/>
          </a:xfrm>
          <a:prstGeom prst="rect">
            <a:avLst/>
          </a:prstGeom>
        </p:spPr>
        <p:txBody>
          <a:bodyPr/>
          <a:lstStyle/>
          <a:p>
            <a:pPr marL="342900" indent="-342900">
              <a:spcBef>
                <a:spcPts val="0"/>
              </a:spcBef>
              <a:buClr>
                <a:srgbClr val="F1A429"/>
              </a:buClr>
              <a:defRPr/>
            </a:pPr>
            <a:r>
              <a:rPr lang="en-US" sz="2200" kern="0" dirty="0">
                <a:solidFill>
                  <a:srgbClr val="0017AA"/>
                </a:solidFill>
                <a:latin typeface="+mn-lt"/>
                <a:ea typeface="MS PGothic" pitchFamily="34" charset="-128"/>
              </a:rPr>
              <a:t>Tim </a:t>
            </a:r>
            <a:r>
              <a:rPr lang="en-US" sz="2200" kern="0" dirty="0" err="1">
                <a:solidFill>
                  <a:srgbClr val="0017AA"/>
                </a:solidFill>
                <a:latin typeface="+mn-lt"/>
                <a:ea typeface="MS PGothic" pitchFamily="34" charset="-128"/>
              </a:rPr>
              <a:t>Bralower</a:t>
            </a:r>
            <a:endParaRPr lang="en-US" sz="2200" kern="0" dirty="0">
              <a:solidFill>
                <a:srgbClr val="0017AA"/>
              </a:solidFill>
              <a:latin typeface="+mn-lt"/>
              <a:ea typeface="MS PGothic" pitchFamily="34" charset="-128"/>
            </a:endParaRPr>
          </a:p>
          <a:p>
            <a:pPr marL="342900" indent="-342900">
              <a:spcBef>
                <a:spcPts val="0"/>
              </a:spcBef>
              <a:buClr>
                <a:srgbClr val="F1A429"/>
              </a:buClr>
              <a:defRPr/>
            </a:pPr>
            <a:r>
              <a:rPr lang="en-US" sz="2200" kern="0" dirty="0" smtClean="0">
                <a:solidFill>
                  <a:srgbClr val="0017AA"/>
                </a:solidFill>
                <a:latin typeface="+mn-lt"/>
                <a:ea typeface="MS PGothic" pitchFamily="34" charset="-128"/>
              </a:rPr>
              <a:t>Pennsylvania State University </a:t>
            </a:r>
            <a:endParaRPr lang="en-US" sz="2200" kern="0" dirty="0">
              <a:solidFill>
                <a:srgbClr val="0017AA"/>
              </a:solidFill>
              <a:latin typeface="+mn-lt"/>
              <a:ea typeface="MS PGothic" pitchFamily="34" charset="-128"/>
            </a:endParaRPr>
          </a:p>
        </p:txBody>
      </p:sp>
      <p:pic>
        <p:nvPicPr>
          <p:cNvPr id="29703" name="Picture 13" descr="Ritchie Photo"/>
          <p:cNvPicPr>
            <a:picLocks noChangeAspect="1" noChangeArrowheads="1"/>
          </p:cNvPicPr>
          <p:nvPr/>
        </p:nvPicPr>
        <p:blipFill rotWithShape="1">
          <a:blip r:embed="rId3">
            <a:extLst>
              <a:ext uri="{28A0092B-C50C-407E-A947-70E740481C1C}">
                <a14:useLocalDpi xmlns:a14="http://schemas.microsoft.com/office/drawing/2010/main" val="0"/>
              </a:ext>
            </a:extLst>
          </a:blip>
          <a:srcRect l="3293" t="8020" r="3563" b="2678"/>
          <a:stretch/>
        </p:blipFill>
        <p:spPr bwMode="auto">
          <a:xfrm>
            <a:off x="1995929" y="2438400"/>
            <a:ext cx="1204470" cy="1509497"/>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29704" name="Picture 15" descr="http://www3.geosc.psu.edu/people/faculty/personalpages/tbralower/images/Copy2ofTimothy_Bralower_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56815" y="4114800"/>
            <a:ext cx="1243584" cy="1219200"/>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
        <p:nvSpPr>
          <p:cNvPr id="11" name="Text Placeholder 2"/>
          <p:cNvSpPr txBox="1">
            <a:spLocks/>
          </p:cNvSpPr>
          <p:nvPr/>
        </p:nvSpPr>
        <p:spPr bwMode="auto">
          <a:xfrm>
            <a:off x="3505200" y="5715000"/>
            <a:ext cx="5638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707" rIns="91414" bIns="45707" anchor="b"/>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spcBef>
                <a:spcPts val="0"/>
              </a:spcBef>
              <a:buClr>
                <a:srgbClr val="5D296D"/>
              </a:buClr>
              <a:buFont typeface="Wingdings" pitchFamily="2" charset="2"/>
              <a:buNone/>
            </a:pPr>
            <a:r>
              <a:rPr lang="en-US" sz="2200" dirty="0">
                <a:solidFill>
                  <a:srgbClr val="0017AA"/>
                </a:solidFill>
              </a:rPr>
              <a:t>Molly Kent</a:t>
            </a:r>
          </a:p>
          <a:p>
            <a:pPr>
              <a:spcBef>
                <a:spcPts val="0"/>
              </a:spcBef>
              <a:buClr>
                <a:srgbClr val="5D296D"/>
              </a:buClr>
              <a:buFont typeface="Wingdings" pitchFamily="2" charset="2"/>
              <a:buNone/>
            </a:pPr>
            <a:r>
              <a:rPr lang="en-US" sz="2200" dirty="0">
                <a:solidFill>
                  <a:srgbClr val="0017AA"/>
                </a:solidFill>
              </a:rPr>
              <a:t>Science Education Resource Center (SERC)</a:t>
            </a:r>
          </a:p>
        </p:txBody>
      </p:sp>
      <p:pic>
        <p:nvPicPr>
          <p:cNvPr id="2050" name="Picture 2" descr="C:\Users\rhmacd\AppData\Local\Microsoft\Windows\Temporary Internet Files\Content.Outlook\3PV571KA\RHMAC1.jpg"/>
          <p:cNvPicPr>
            <a:picLocks noChangeAspect="1" noChangeArrowheads="1"/>
          </p:cNvPicPr>
          <p:nvPr/>
        </p:nvPicPr>
        <p:blipFill rotWithShape="1">
          <a:blip r:embed="rId5">
            <a:extLst>
              <a:ext uri="{28A0092B-C50C-407E-A947-70E740481C1C}">
                <a14:useLocalDpi xmlns:a14="http://schemas.microsoft.com/office/drawing/2010/main" val="0"/>
              </a:ext>
            </a:extLst>
          </a:blip>
          <a:srcRect l="8390" t="13208" r="22115"/>
          <a:stretch/>
        </p:blipFill>
        <p:spPr bwMode="auto">
          <a:xfrm>
            <a:off x="1989240" y="1066800"/>
            <a:ext cx="1211160" cy="1239705"/>
          </a:xfrm>
          <a:prstGeom prst="rect">
            <a:avLst/>
          </a:prstGeom>
          <a:noFill/>
          <a:ln w="12700">
            <a:solidFill>
              <a:schemeClr val="tx2"/>
            </a:solidFill>
          </a:ln>
          <a:extLst>
            <a:ext uri="{909E8E84-426E-40dd-AFC4-6F175D3DCCD1}">
              <a14:hiddenFill xmlns:a14="http://schemas.microsoft.com/office/drawing/2010/main">
                <a:solidFill>
                  <a:srgbClr val="FFFFFF"/>
                </a:solidFill>
              </a14:hiddenFill>
            </a:ext>
          </a:extLst>
        </p:spPr>
      </p:pic>
      <p:pic>
        <p:nvPicPr>
          <p:cNvPr id="12" name="Picture 1" descr="DSCN0940.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71367" y="5429821"/>
            <a:ext cx="1229031" cy="1428179"/>
          </a:xfrm>
          <a:prstGeom prst="rect">
            <a:avLst/>
          </a:prstGeom>
          <a:noFill/>
          <a:ln w="12700">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7612479"/>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010400" cy="1447800"/>
          </a:xfrm>
        </p:spPr>
        <p:txBody>
          <a:bodyPr/>
          <a:lstStyle/>
          <a:p>
            <a:r>
              <a:rPr lang="en-US" sz="3600" dirty="0" smtClean="0"/>
              <a:t>What questions do you have about elevator talks?</a:t>
            </a:r>
            <a:endParaRPr lang="en-US" sz="3600" dirty="0"/>
          </a:p>
        </p:txBody>
      </p:sp>
      <p:sp>
        <p:nvSpPr>
          <p:cNvPr id="3" name="Content Placeholder 2"/>
          <p:cNvSpPr>
            <a:spLocks noGrp="1"/>
          </p:cNvSpPr>
          <p:nvPr>
            <p:ph idx="1"/>
          </p:nvPr>
        </p:nvSpPr>
        <p:spPr>
          <a:xfrm>
            <a:off x="2176694" y="3810000"/>
            <a:ext cx="6781800" cy="1828800"/>
          </a:xfrm>
        </p:spPr>
        <p:txBody>
          <a:bodyPr>
            <a:normAutofit fontScale="92500" lnSpcReduction="10000"/>
          </a:bodyPr>
          <a:lstStyle/>
          <a:p>
            <a:r>
              <a:rPr lang="en-US" dirty="0" smtClean="0"/>
              <a:t>Please type your questions into the chat box.  </a:t>
            </a:r>
          </a:p>
          <a:p>
            <a:r>
              <a:rPr lang="en-US" dirty="0" smtClean="0"/>
              <a:t>Feel free to respond to questions or comments posed by others</a:t>
            </a:r>
            <a:endParaRPr lang="en-US" dirty="0"/>
          </a:p>
        </p:txBody>
      </p:sp>
      <p:pic>
        <p:nvPicPr>
          <p:cNvPr id="4" name="Picture 2"/>
          <p:cNvPicPr>
            <a:picLocks noChangeAspect="1" noChangeArrowheads="1"/>
          </p:cNvPicPr>
          <p:nvPr/>
        </p:nvPicPr>
        <p:blipFill>
          <a:blip r:embed="rId2" cstate="print"/>
          <a:srcRect/>
          <a:stretch>
            <a:fillRect/>
          </a:stretch>
        </p:blipFill>
        <p:spPr bwMode="auto">
          <a:xfrm>
            <a:off x="2133600" y="1295400"/>
            <a:ext cx="2024294" cy="2024294"/>
          </a:xfrm>
          <a:prstGeom prst="rect">
            <a:avLst/>
          </a:prstGeom>
          <a:noFill/>
          <a:ln w="9525">
            <a:noFill/>
            <a:miter lim="800000"/>
            <a:headEnd/>
            <a:tailEnd/>
          </a:ln>
        </p:spPr>
      </p:pic>
      <p:sp>
        <p:nvSpPr>
          <p:cNvPr id="6"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10</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3711704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09800" y="1371600"/>
            <a:ext cx="1943161" cy="461665"/>
          </a:xfrm>
          <a:prstGeom prst="rect">
            <a:avLst/>
          </a:prstGeom>
          <a:noFill/>
          <a:scene3d>
            <a:camera prst="isometricOffAxis1Right"/>
            <a:lightRig rig="threePt" dir="t"/>
          </a:scene3d>
        </p:spPr>
        <p:txBody>
          <a:bodyPr wrap="none" rtlCol="0">
            <a:spAutoFit/>
          </a:bodyPr>
          <a:lstStyle/>
          <a:p>
            <a:r>
              <a:rPr lang="en-US" b="1" dirty="0" smtClean="0">
                <a:solidFill>
                  <a:schemeClr val="accent6">
                    <a:lumMod val="60000"/>
                    <a:lumOff val="40000"/>
                  </a:schemeClr>
                </a:solidFill>
              </a:rPr>
              <a:t>What topic?</a:t>
            </a:r>
          </a:p>
        </p:txBody>
      </p:sp>
      <p:sp>
        <p:nvSpPr>
          <p:cNvPr id="5" name="TextBox 4"/>
          <p:cNvSpPr txBox="1"/>
          <p:nvPr/>
        </p:nvSpPr>
        <p:spPr>
          <a:xfrm>
            <a:off x="2368915" y="2933355"/>
            <a:ext cx="6064481" cy="461665"/>
          </a:xfrm>
          <a:prstGeom prst="rect">
            <a:avLst/>
          </a:prstGeom>
          <a:noFill/>
        </p:spPr>
        <p:txBody>
          <a:bodyPr wrap="none" rtlCol="0">
            <a:spAutoFit/>
          </a:bodyPr>
          <a:lstStyle/>
          <a:p>
            <a:r>
              <a:rPr lang="en-US" b="1" dirty="0" smtClean="0">
                <a:solidFill>
                  <a:schemeClr val="accent2"/>
                </a:solidFill>
              </a:rPr>
              <a:t>Lose the beginners or bore the experts?</a:t>
            </a:r>
          </a:p>
        </p:txBody>
      </p:sp>
      <p:sp>
        <p:nvSpPr>
          <p:cNvPr id="6" name="TextBox 5"/>
          <p:cNvSpPr txBox="1"/>
          <p:nvPr/>
        </p:nvSpPr>
        <p:spPr>
          <a:xfrm>
            <a:off x="3884794" y="1676400"/>
            <a:ext cx="1754006" cy="461665"/>
          </a:xfrm>
          <a:prstGeom prst="rect">
            <a:avLst/>
          </a:prstGeom>
          <a:noFill/>
          <a:scene3d>
            <a:camera prst="isometricOffAxis1Right"/>
            <a:lightRig rig="threePt" dir="t"/>
          </a:scene3d>
        </p:spPr>
        <p:txBody>
          <a:bodyPr wrap="none" rtlCol="0">
            <a:spAutoFit/>
          </a:bodyPr>
          <a:lstStyle/>
          <a:p>
            <a:r>
              <a:rPr lang="en-US" b="1" dirty="0" smtClean="0">
                <a:solidFill>
                  <a:schemeClr val="tx2">
                    <a:lumMod val="75000"/>
                    <a:lumOff val="25000"/>
                  </a:schemeClr>
                </a:solidFill>
              </a:rPr>
              <a:t>How long?</a:t>
            </a:r>
            <a:endParaRPr lang="en-US" b="1" dirty="0">
              <a:solidFill>
                <a:schemeClr val="tx2">
                  <a:lumMod val="75000"/>
                  <a:lumOff val="25000"/>
                </a:schemeClr>
              </a:solidFill>
            </a:endParaRPr>
          </a:p>
        </p:txBody>
      </p:sp>
      <p:sp>
        <p:nvSpPr>
          <p:cNvPr id="7" name="TextBox 6"/>
          <p:cNvSpPr txBox="1"/>
          <p:nvPr/>
        </p:nvSpPr>
        <p:spPr>
          <a:xfrm>
            <a:off x="2131058" y="3999155"/>
            <a:ext cx="4559261" cy="461665"/>
          </a:xfrm>
          <a:prstGeom prst="rect">
            <a:avLst/>
          </a:prstGeom>
          <a:noFill/>
          <a:scene3d>
            <a:camera prst="isometricOffAxis2Left"/>
            <a:lightRig rig="threePt" dir="t"/>
          </a:scene3d>
        </p:spPr>
        <p:txBody>
          <a:bodyPr wrap="none" rtlCol="0">
            <a:spAutoFit/>
          </a:bodyPr>
          <a:lstStyle/>
          <a:p>
            <a:r>
              <a:rPr lang="en-US" b="1" dirty="0" smtClean="0">
                <a:solidFill>
                  <a:schemeClr val="accent2">
                    <a:lumMod val="50000"/>
                  </a:schemeClr>
                </a:solidFill>
              </a:rPr>
              <a:t>I have more than one project?</a:t>
            </a:r>
            <a:endParaRPr lang="en-US" b="1" dirty="0">
              <a:solidFill>
                <a:schemeClr val="accent2">
                  <a:lumMod val="50000"/>
                </a:schemeClr>
              </a:solidFill>
            </a:endParaRPr>
          </a:p>
        </p:txBody>
      </p:sp>
      <p:sp>
        <p:nvSpPr>
          <p:cNvPr id="8" name="TextBox 7"/>
          <p:cNvSpPr txBox="1"/>
          <p:nvPr/>
        </p:nvSpPr>
        <p:spPr>
          <a:xfrm>
            <a:off x="4035265" y="5143171"/>
            <a:ext cx="3648756" cy="461665"/>
          </a:xfrm>
          <a:prstGeom prst="rect">
            <a:avLst/>
          </a:prstGeom>
          <a:noFill/>
          <a:scene3d>
            <a:camera prst="isometricOffAxis1Right"/>
            <a:lightRig rig="threePt" dir="t"/>
          </a:scene3d>
        </p:spPr>
        <p:txBody>
          <a:bodyPr wrap="none" rtlCol="0">
            <a:spAutoFit/>
          </a:bodyPr>
          <a:lstStyle/>
          <a:p>
            <a:r>
              <a:rPr lang="en-US" b="1" dirty="0" smtClean="0">
                <a:solidFill>
                  <a:srgbClr val="0017AA"/>
                </a:solidFill>
              </a:rPr>
              <a:t>How to begin and end? </a:t>
            </a:r>
          </a:p>
        </p:txBody>
      </p:sp>
      <p:sp>
        <p:nvSpPr>
          <p:cNvPr id="9" name="TextBox 8"/>
          <p:cNvSpPr txBox="1"/>
          <p:nvPr/>
        </p:nvSpPr>
        <p:spPr>
          <a:xfrm>
            <a:off x="6248400" y="1140768"/>
            <a:ext cx="1893467" cy="461665"/>
          </a:xfrm>
          <a:prstGeom prst="rect">
            <a:avLst/>
          </a:prstGeom>
          <a:noFill/>
          <a:scene3d>
            <a:camera prst="isometricOffAxis2Left"/>
            <a:lightRig rig="threePt" dir="t"/>
          </a:scene3d>
        </p:spPr>
        <p:txBody>
          <a:bodyPr wrap="none" rtlCol="0">
            <a:spAutoFit/>
          </a:bodyPr>
          <a:lstStyle/>
          <a:p>
            <a:r>
              <a:rPr lang="en-US" b="1" dirty="0" smtClean="0">
                <a:solidFill>
                  <a:schemeClr val="accent6"/>
                </a:solidFill>
              </a:rPr>
              <a:t>What level?</a:t>
            </a:r>
            <a:endParaRPr lang="en-US" b="1" dirty="0">
              <a:solidFill>
                <a:schemeClr val="accent6"/>
              </a:solidFill>
            </a:endParaRPr>
          </a:p>
        </p:txBody>
      </p:sp>
      <p:sp>
        <p:nvSpPr>
          <p:cNvPr id="11" name="Title 1"/>
          <p:cNvSpPr txBox="1">
            <a:spLocks/>
          </p:cNvSpPr>
          <p:nvPr/>
        </p:nvSpPr>
        <p:spPr bwMode="auto">
          <a:xfrm>
            <a:off x="1600200" y="0"/>
            <a:ext cx="7315200" cy="914400"/>
          </a:xfrm>
          <a:prstGeom prst="rect">
            <a:avLst/>
          </a:prstGeom>
          <a:noFill/>
          <a:ln w="9525">
            <a:noFill/>
            <a:miter lim="800000"/>
            <a:headEnd/>
            <a:tailEnd/>
          </a:ln>
        </p:spPr>
        <p:txBody>
          <a:bodyPr vert="horz" wrap="square" lIns="91414" tIns="45707" rIns="91414" bIns="45707" numCol="1" anchor="ctr" anchorCtr="0" compatLnSpc="1">
            <a:prstTxWarp prst="textNoShape">
              <a:avLst/>
            </a:prstTxWarp>
          </a:bodyPr>
          <a:lstStyle>
            <a:lvl1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mj-lt"/>
                <a:ea typeface="+mj-ea"/>
                <a:cs typeface="+mj-cs"/>
              </a:defRPr>
            </a:lvl1pPr>
            <a:lvl2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2pPr>
            <a:lvl3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3pPr>
            <a:lvl4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4pPr>
            <a:lvl5pPr algn="r" rtl="0" eaLnBrk="0" fontAlgn="base" hangingPunct="0">
              <a:spcBef>
                <a:spcPct val="0"/>
              </a:spcBef>
              <a:spcAft>
                <a:spcPct val="0"/>
              </a:spcAft>
              <a:defRPr sz="4400">
                <a:solidFill>
                  <a:srgbClr val="03003F"/>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5pPr>
            <a:lvl6pPr marL="4572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6pPr>
            <a:lvl7pPr marL="9144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7pPr>
            <a:lvl8pPr marL="13716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8pPr>
            <a:lvl9pPr marL="1828800" algn="r" rtl="0" fontAlgn="base">
              <a:spcBef>
                <a:spcPct val="0"/>
              </a:spcBef>
              <a:spcAft>
                <a:spcPct val="0"/>
              </a:spcAft>
              <a:defRPr sz="4400">
                <a:solidFill>
                  <a:srgbClr val="1463F0"/>
                </a:solidFill>
                <a:effectLst>
                  <a:outerShdw blurRad="38100" dist="38100" dir="2700000" algn="tl">
                    <a:srgbClr val="DDDDDD"/>
                  </a:outerShdw>
                </a:effectLst>
                <a:latin typeface="Arial" pitchFamily="-112" charset="0"/>
                <a:ea typeface="ＭＳ Ｐゴシック" pitchFamily="-112" charset="-128"/>
                <a:cs typeface="ＭＳ Ｐゴシック" pitchFamily="-112" charset="-128"/>
              </a:defRPr>
            </a:lvl9pPr>
          </a:lstStyle>
          <a:p>
            <a:pPr algn="ctr"/>
            <a:r>
              <a:rPr lang="en-US" sz="3600" dirty="0" smtClean="0">
                <a:solidFill>
                  <a:srgbClr val="0017AA"/>
                </a:solidFill>
                <a:effectLst/>
                <a:latin typeface="Arial" charset="0"/>
                <a:ea typeface="ＭＳ Ｐゴシック" charset="0"/>
                <a:cs typeface="ＭＳ Ｐゴシック" charset="0"/>
              </a:rPr>
              <a:t>Research presentations – job talks</a:t>
            </a:r>
            <a:endParaRPr lang="en-US" sz="3600" dirty="0">
              <a:solidFill>
                <a:srgbClr val="0017AA"/>
              </a:solidFill>
              <a:effectLst/>
              <a:latin typeface="Arial" charset="0"/>
              <a:ea typeface="ＭＳ Ｐゴシック" charset="0"/>
              <a:cs typeface="ＭＳ Ｐゴシック" charset="0"/>
            </a:endParaRPr>
          </a:p>
        </p:txBody>
      </p:sp>
      <p:sp>
        <p:nvSpPr>
          <p:cNvPr id="12" name="TextBox 11"/>
          <p:cNvSpPr txBox="1"/>
          <p:nvPr/>
        </p:nvSpPr>
        <p:spPr>
          <a:xfrm rot="21421115">
            <a:off x="2370416" y="6015334"/>
            <a:ext cx="5601213" cy="461665"/>
          </a:xfrm>
          <a:prstGeom prst="rect">
            <a:avLst/>
          </a:prstGeom>
          <a:noFill/>
        </p:spPr>
        <p:txBody>
          <a:bodyPr wrap="none" rtlCol="0">
            <a:spAutoFit/>
          </a:bodyPr>
          <a:lstStyle/>
          <a:p>
            <a:r>
              <a:rPr lang="en-US" b="1" dirty="0" smtClean="0">
                <a:solidFill>
                  <a:schemeClr val="accent2"/>
                </a:solidFill>
              </a:rPr>
              <a:t>How much detail? Depth </a:t>
            </a:r>
            <a:r>
              <a:rPr lang="en-US" b="1" dirty="0" err="1" smtClean="0">
                <a:solidFill>
                  <a:schemeClr val="accent2"/>
                </a:solidFill>
              </a:rPr>
              <a:t>vs</a:t>
            </a:r>
            <a:r>
              <a:rPr lang="en-US" b="1" dirty="0" smtClean="0">
                <a:solidFill>
                  <a:schemeClr val="accent2"/>
                </a:solidFill>
              </a:rPr>
              <a:t> breadth?</a:t>
            </a:r>
          </a:p>
        </p:txBody>
      </p:sp>
      <p:sp>
        <p:nvSpPr>
          <p:cNvPr id="10" name="TextBox 9"/>
          <p:cNvSpPr txBox="1"/>
          <p:nvPr/>
        </p:nvSpPr>
        <p:spPr>
          <a:xfrm>
            <a:off x="4114800" y="2209800"/>
            <a:ext cx="4847802" cy="461665"/>
          </a:xfrm>
          <a:prstGeom prst="rect">
            <a:avLst/>
          </a:prstGeom>
          <a:noFill/>
          <a:scene3d>
            <a:camera prst="isometricOffAxis1Right"/>
            <a:lightRig rig="threePt" dir="t"/>
          </a:scene3d>
        </p:spPr>
        <p:txBody>
          <a:bodyPr wrap="none" rtlCol="0">
            <a:spAutoFit/>
          </a:bodyPr>
          <a:lstStyle/>
          <a:p>
            <a:r>
              <a:rPr lang="en-US" b="1" dirty="0" smtClean="0">
                <a:solidFill>
                  <a:schemeClr val="tx2">
                    <a:lumMod val="75000"/>
                    <a:lumOff val="25000"/>
                  </a:schemeClr>
                </a:solidFill>
              </a:rPr>
              <a:t>What to do for a 15 minute talk?</a:t>
            </a:r>
            <a:endParaRPr lang="en-US" b="1" dirty="0">
              <a:solidFill>
                <a:schemeClr val="tx2">
                  <a:lumMod val="75000"/>
                  <a:lumOff val="25000"/>
                </a:schemeClr>
              </a:solidFill>
            </a:endParaRPr>
          </a:p>
        </p:txBody>
      </p:sp>
      <p:sp>
        <p:nvSpPr>
          <p:cNvPr id="14"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11</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53908665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600200" y="304800"/>
            <a:ext cx="7391400" cy="838200"/>
          </a:xfrm>
        </p:spPr>
        <p:txBody>
          <a:bodyPr/>
          <a:lstStyle/>
          <a:p>
            <a:pPr eaLnBrk="1" hangingPunct="1"/>
            <a:r>
              <a:rPr lang="en-US" dirty="0" smtClean="0"/>
              <a:t>The job talk</a:t>
            </a:r>
          </a:p>
        </p:txBody>
      </p:sp>
      <p:sp>
        <p:nvSpPr>
          <p:cNvPr id="43011" name="Rectangle 3"/>
          <p:cNvSpPr>
            <a:spLocks noGrp="1" noChangeArrowheads="1"/>
          </p:cNvSpPr>
          <p:nvPr>
            <p:ph type="body" idx="1"/>
          </p:nvPr>
        </p:nvSpPr>
        <p:spPr>
          <a:xfrm>
            <a:off x="1752600" y="1524000"/>
            <a:ext cx="7162800" cy="5334000"/>
          </a:xfrm>
        </p:spPr>
        <p:txBody>
          <a:bodyPr>
            <a:normAutofit/>
          </a:bodyPr>
          <a:lstStyle/>
          <a:p>
            <a:pPr eaLnBrk="1" hangingPunct="1"/>
            <a:r>
              <a:rPr lang="en-US" sz="2800" dirty="0" smtClean="0"/>
              <a:t>The audience</a:t>
            </a:r>
          </a:p>
          <a:p>
            <a:pPr eaLnBrk="1" hangingPunct="1"/>
            <a:r>
              <a:rPr lang="en-US" sz="2800" dirty="0" smtClean="0"/>
              <a:t>The presentation </a:t>
            </a:r>
          </a:p>
          <a:p>
            <a:pPr lvl="1" eaLnBrk="1" hangingPunct="1"/>
            <a:r>
              <a:rPr lang="en-US" sz="2400" dirty="0" smtClean="0"/>
              <a:t>Important considerations</a:t>
            </a:r>
          </a:p>
          <a:p>
            <a:pPr lvl="1" eaLnBrk="1" hangingPunct="1"/>
            <a:r>
              <a:rPr lang="en-US" sz="2400" dirty="0"/>
              <a:t>H</a:t>
            </a:r>
            <a:r>
              <a:rPr lang="en-US" sz="2400" dirty="0" smtClean="0"/>
              <a:t>andling questions</a:t>
            </a:r>
          </a:p>
          <a:p>
            <a:pPr lvl="1" eaLnBrk="1" hangingPunct="1"/>
            <a:r>
              <a:rPr lang="en-US" sz="2400" dirty="0" smtClean="0"/>
              <a:t>If your work is interdisciplinary </a:t>
            </a:r>
            <a:endParaRPr lang="en-US" sz="1600" dirty="0" smtClean="0"/>
          </a:p>
          <a:p>
            <a:pPr eaLnBrk="1" hangingPunct="1"/>
            <a:r>
              <a:rPr lang="en-US" sz="2800" dirty="0" smtClean="0"/>
              <a:t>The preparation </a:t>
            </a:r>
          </a:p>
          <a:p>
            <a:pPr eaLnBrk="1" hangingPunct="1"/>
            <a:endParaRPr lang="en-US" sz="1500" dirty="0" smtClean="0"/>
          </a:p>
          <a:p>
            <a:pPr eaLnBrk="1" hangingPunct="1"/>
            <a:endParaRPr lang="en-US" sz="1500" dirty="0" smtClean="0"/>
          </a:p>
          <a:p>
            <a:pPr marL="0" indent="0" eaLnBrk="1" hangingPunct="1">
              <a:buNone/>
            </a:pPr>
            <a:endParaRPr lang="en-US" sz="2200" i="1" dirty="0" smtClean="0"/>
          </a:p>
          <a:p>
            <a:pPr marL="0" indent="0" eaLnBrk="1" hangingPunct="1">
              <a:buNone/>
            </a:pPr>
            <a:r>
              <a:rPr lang="en-US" sz="2200" i="1" dirty="0" smtClean="0"/>
              <a:t>Thanks to Early Career Geoscience Faculty workshop alumni, Mike Williams, Rachel </a:t>
            </a:r>
            <a:r>
              <a:rPr lang="en-US" sz="2200" i="1" dirty="0" err="1" smtClean="0"/>
              <a:t>Beane</a:t>
            </a:r>
            <a:r>
              <a:rPr lang="en-US" sz="2200" i="1" dirty="0" smtClean="0"/>
              <a:t>, College of William &amp; Mary science faculty, &amp; webinar participants</a:t>
            </a:r>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12</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35769554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1"/>
            <a:ext cx="7772400" cy="1143000"/>
          </a:xfrm>
        </p:spPr>
        <p:txBody>
          <a:bodyPr/>
          <a:lstStyle/>
          <a:p>
            <a:pPr algn="r"/>
            <a:r>
              <a:rPr lang="en-US" b="1" dirty="0" smtClean="0">
                <a:solidFill>
                  <a:srgbClr val="0017AA"/>
                </a:solidFill>
                <a:latin typeface="Arial" pitchFamily="34" charset="0"/>
                <a:cs typeface="Arial" pitchFamily="34" charset="0"/>
              </a:rPr>
              <a:t>The audience</a:t>
            </a:r>
            <a:endParaRPr lang="en-US" b="1" dirty="0">
              <a:solidFill>
                <a:srgbClr val="0017AA"/>
              </a:solidFill>
              <a:latin typeface="Arial" pitchFamily="34" charset="0"/>
              <a:cs typeface="Arial" pitchFamily="34" charset="0"/>
            </a:endParaRPr>
          </a:p>
        </p:txBody>
      </p:sp>
      <p:sp>
        <p:nvSpPr>
          <p:cNvPr id="3" name="Subtitle 2"/>
          <p:cNvSpPr>
            <a:spLocks noGrp="1"/>
          </p:cNvSpPr>
          <p:nvPr>
            <p:ph type="subTitle" idx="1"/>
          </p:nvPr>
        </p:nvSpPr>
        <p:spPr/>
        <p:txBody>
          <a:bodyPr/>
          <a:lstStyle/>
          <a:p>
            <a:endParaRPr lang="en-US"/>
          </a:p>
        </p:txBody>
      </p:sp>
      <p:pic>
        <p:nvPicPr>
          <p:cNvPr id="1041" name="Picture 17" descr="C:\Users\rhmacd\Pictures\UW Basil Tikoff 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994" y="1066800"/>
            <a:ext cx="9296400" cy="622423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715000" y="5059740"/>
            <a:ext cx="3352800" cy="1569660"/>
          </a:xfrm>
          <a:prstGeom prst="rect">
            <a:avLst/>
          </a:prstGeom>
          <a:noFill/>
        </p:spPr>
        <p:txBody>
          <a:bodyPr wrap="square" rtlCol="0">
            <a:spAutoFit/>
          </a:bodyPr>
          <a:lstStyle/>
          <a:p>
            <a:pPr lvl="0"/>
            <a:r>
              <a:rPr lang="en-US" dirty="0">
                <a:solidFill>
                  <a:prstClr val="white">
                    <a:lumMod val="95000"/>
                  </a:prstClr>
                </a:solidFill>
              </a:rPr>
              <a:t>Post-docs?</a:t>
            </a:r>
          </a:p>
          <a:p>
            <a:r>
              <a:rPr lang="en-US" dirty="0" smtClean="0">
                <a:solidFill>
                  <a:schemeClr val="bg1">
                    <a:lumMod val="95000"/>
                  </a:schemeClr>
                </a:solidFill>
              </a:rPr>
              <a:t>Graduate students?</a:t>
            </a:r>
          </a:p>
          <a:p>
            <a:r>
              <a:rPr lang="en-US" dirty="0" smtClean="0">
                <a:solidFill>
                  <a:schemeClr val="bg1">
                    <a:lumMod val="95000"/>
                  </a:schemeClr>
                </a:solidFill>
              </a:rPr>
              <a:t>Undergraduates?</a:t>
            </a:r>
          </a:p>
          <a:p>
            <a:r>
              <a:rPr lang="en-US" dirty="0" smtClean="0">
                <a:solidFill>
                  <a:schemeClr val="bg1">
                    <a:lumMod val="95000"/>
                  </a:schemeClr>
                </a:solidFill>
              </a:rPr>
              <a:t> </a:t>
            </a:r>
            <a:endParaRPr lang="en-US" dirty="0">
              <a:solidFill>
                <a:schemeClr val="bg1">
                  <a:lumMod val="95000"/>
                </a:schemeClr>
              </a:solidFill>
            </a:endParaRPr>
          </a:p>
        </p:txBody>
      </p:sp>
      <p:sp>
        <p:nvSpPr>
          <p:cNvPr id="19" name="TextBox 18"/>
          <p:cNvSpPr txBox="1"/>
          <p:nvPr/>
        </p:nvSpPr>
        <p:spPr>
          <a:xfrm>
            <a:off x="779206" y="4953000"/>
            <a:ext cx="4935794" cy="1200329"/>
          </a:xfrm>
          <a:prstGeom prst="rect">
            <a:avLst/>
          </a:prstGeom>
          <a:noFill/>
        </p:spPr>
        <p:txBody>
          <a:bodyPr wrap="square" rtlCol="0">
            <a:spAutoFit/>
          </a:bodyPr>
          <a:lstStyle/>
          <a:p>
            <a:r>
              <a:rPr lang="en-US" dirty="0" smtClean="0">
                <a:solidFill>
                  <a:schemeClr val="bg1">
                    <a:lumMod val="95000"/>
                  </a:schemeClr>
                </a:solidFill>
              </a:rPr>
              <a:t>Faculty in the department</a:t>
            </a:r>
          </a:p>
          <a:p>
            <a:r>
              <a:rPr lang="en-US" dirty="0">
                <a:solidFill>
                  <a:schemeClr val="bg1">
                    <a:lumMod val="95000"/>
                  </a:schemeClr>
                </a:solidFill>
              </a:rPr>
              <a:t>Faculty in your </a:t>
            </a:r>
            <a:r>
              <a:rPr lang="en-US" dirty="0" smtClean="0">
                <a:solidFill>
                  <a:schemeClr val="bg1">
                    <a:lumMod val="95000"/>
                  </a:schemeClr>
                </a:solidFill>
              </a:rPr>
              <a:t>specialty</a:t>
            </a:r>
            <a:r>
              <a:rPr lang="en-US" dirty="0">
                <a:solidFill>
                  <a:schemeClr val="bg1">
                    <a:lumMod val="95000"/>
                  </a:schemeClr>
                </a:solidFill>
              </a:rPr>
              <a:t>?</a:t>
            </a:r>
          </a:p>
          <a:p>
            <a:r>
              <a:rPr lang="en-US" dirty="0" smtClean="0">
                <a:solidFill>
                  <a:schemeClr val="bg1">
                    <a:lumMod val="95000"/>
                  </a:schemeClr>
                </a:solidFill>
              </a:rPr>
              <a:t>Faculty in other departments? </a:t>
            </a:r>
            <a:endParaRPr lang="en-US" dirty="0">
              <a:solidFill>
                <a:schemeClr val="bg1">
                  <a:lumMod val="95000"/>
                </a:schemeClr>
              </a:solidFill>
            </a:endParaRPr>
          </a:p>
        </p:txBody>
      </p:sp>
      <p:sp>
        <p:nvSpPr>
          <p:cNvPr id="5" name="TextBox 4"/>
          <p:cNvSpPr txBox="1"/>
          <p:nvPr/>
        </p:nvSpPr>
        <p:spPr>
          <a:xfrm>
            <a:off x="7086600" y="6629400"/>
            <a:ext cx="4419600" cy="338554"/>
          </a:xfrm>
          <a:prstGeom prst="rect">
            <a:avLst/>
          </a:prstGeom>
          <a:noFill/>
        </p:spPr>
        <p:txBody>
          <a:bodyPr wrap="square" rtlCol="0">
            <a:spAutoFit/>
          </a:bodyPr>
          <a:lstStyle/>
          <a:p>
            <a:r>
              <a:rPr lang="en-US" sz="1600" dirty="0" smtClean="0">
                <a:solidFill>
                  <a:schemeClr val="bg1"/>
                </a:solidFill>
              </a:rPr>
              <a:t>Photo by Basil </a:t>
            </a:r>
            <a:r>
              <a:rPr lang="en-US" sz="1600" dirty="0" err="1" smtClean="0">
                <a:solidFill>
                  <a:schemeClr val="bg1"/>
                </a:solidFill>
              </a:rPr>
              <a:t>Tikoff</a:t>
            </a:r>
            <a:endParaRPr lang="en-US" sz="1600" dirty="0">
              <a:solidFill>
                <a:schemeClr val="bg1"/>
              </a:solidFill>
            </a:endParaRPr>
          </a:p>
        </p:txBody>
      </p:sp>
      <p:sp>
        <p:nvSpPr>
          <p:cNvPr id="6" name="Slide Number Placeholder 5"/>
          <p:cNvSpPr>
            <a:spLocks noGrp="1"/>
          </p:cNvSpPr>
          <p:nvPr>
            <p:ph type="sldNum" sz="quarter" idx="12"/>
          </p:nvPr>
        </p:nvSpPr>
        <p:spPr/>
        <p:txBody>
          <a:bodyPr/>
          <a:lstStyle/>
          <a:p>
            <a:fld id="{45B6A7F1-D57A-4D4C-98A1-28156864DA87}" type="slidenum">
              <a:rPr lang="en-US" smtClean="0">
                <a:solidFill>
                  <a:prstClr val="black">
                    <a:tint val="75000"/>
                  </a:prstClr>
                </a:solidFill>
              </a:rPr>
              <a:pPr/>
              <a:t>13</a:t>
            </a:fld>
            <a:endParaRPr lang="en-US">
              <a:solidFill>
                <a:prstClr val="black">
                  <a:tint val="75000"/>
                </a:prstClr>
              </a:solidFill>
            </a:endParaRPr>
          </a:p>
        </p:txBody>
      </p:sp>
    </p:spTree>
    <p:extLst>
      <p:ext uri="{BB962C8B-B14F-4D97-AF65-F5344CB8AC3E}">
        <p14:creationId xmlns:p14="http://schemas.microsoft.com/office/powerpoint/2010/main" val="336673018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781800" cy="1066800"/>
          </a:xfrm>
        </p:spPr>
        <p:txBody>
          <a:bodyPr/>
          <a:lstStyle/>
          <a:p>
            <a:r>
              <a:rPr lang="en-US" dirty="0" smtClean="0"/>
              <a:t>What are they looking for?</a:t>
            </a:r>
            <a:endParaRPr lang="en-US" dirty="0"/>
          </a:p>
        </p:txBody>
      </p:sp>
      <p:sp>
        <p:nvSpPr>
          <p:cNvPr id="3" name="Content Placeholder 2"/>
          <p:cNvSpPr>
            <a:spLocks noGrp="1"/>
          </p:cNvSpPr>
          <p:nvPr>
            <p:ph idx="1"/>
          </p:nvPr>
        </p:nvSpPr>
        <p:spPr>
          <a:xfrm>
            <a:off x="2358886" y="1447800"/>
            <a:ext cx="6331226" cy="1752600"/>
          </a:xfrm>
        </p:spPr>
        <p:txBody>
          <a:bodyPr>
            <a:normAutofit fontScale="85000" lnSpcReduction="20000"/>
          </a:bodyPr>
          <a:lstStyle/>
          <a:p>
            <a:pPr lvl="0">
              <a:lnSpc>
                <a:spcPct val="110000"/>
              </a:lnSpc>
              <a:defRPr/>
            </a:pPr>
            <a:r>
              <a:rPr lang="en-US" dirty="0"/>
              <a:t>Quality of </a:t>
            </a:r>
            <a:r>
              <a:rPr lang="en-US" dirty="0" smtClean="0"/>
              <a:t>research </a:t>
            </a:r>
            <a:r>
              <a:rPr lang="en-US" dirty="0"/>
              <a:t>and its </a:t>
            </a:r>
            <a:r>
              <a:rPr lang="en-US" dirty="0" smtClean="0"/>
              <a:t>potential </a:t>
            </a:r>
          </a:p>
          <a:p>
            <a:pPr lvl="0">
              <a:lnSpc>
                <a:spcPct val="110000"/>
              </a:lnSpc>
              <a:defRPr/>
            </a:pPr>
            <a:r>
              <a:rPr lang="en-US" dirty="0" smtClean="0"/>
              <a:t>Teaching ability</a:t>
            </a:r>
            <a:endParaRPr lang="en-US" sz="4000" dirty="0"/>
          </a:p>
          <a:p>
            <a:pPr lvl="0">
              <a:lnSpc>
                <a:spcPct val="110000"/>
              </a:lnSpc>
              <a:defRPr/>
            </a:pPr>
            <a:r>
              <a:rPr lang="en-US" dirty="0" smtClean="0"/>
              <a:t>What </a:t>
            </a:r>
            <a:r>
              <a:rPr lang="en-US" dirty="0"/>
              <a:t>you would bring to the department</a:t>
            </a:r>
            <a:endParaRPr lang="en-US" sz="4000" dirty="0"/>
          </a:p>
          <a:p>
            <a:endParaRPr lang="en-US" dirty="0"/>
          </a:p>
        </p:txBody>
      </p:sp>
      <p:sp>
        <p:nvSpPr>
          <p:cNvPr id="17" name="Rectangle 16"/>
          <p:cNvSpPr/>
          <p:nvPr/>
        </p:nvSpPr>
        <p:spPr>
          <a:xfrm>
            <a:off x="2209800" y="3699808"/>
            <a:ext cx="6705599" cy="1938992"/>
          </a:xfrm>
          <a:prstGeom prst="rect">
            <a:avLst/>
          </a:prstGeom>
        </p:spPr>
        <p:txBody>
          <a:bodyPr wrap="square">
            <a:spAutoFit/>
          </a:bodyPr>
          <a:lstStyle/>
          <a:p>
            <a:pPr eaLnBrk="1" fontAlgn="auto" hangingPunct="1">
              <a:spcBef>
                <a:spcPts val="0"/>
              </a:spcBef>
              <a:spcAft>
                <a:spcPts val="0"/>
              </a:spcAft>
            </a:pPr>
            <a:r>
              <a:rPr lang="en-US" sz="2000" dirty="0" smtClean="0">
                <a:solidFill>
                  <a:prstClr val="black"/>
                </a:solidFill>
                <a:ea typeface="+mn-ea"/>
                <a:cs typeface="Arial" pitchFamily="34" charset="0"/>
              </a:rPr>
              <a:t>At a liberal arts college/PUI, use the talk to show that you are able to </a:t>
            </a:r>
            <a:r>
              <a:rPr lang="en-US" sz="2000" b="1" dirty="0" smtClean="0">
                <a:solidFill>
                  <a:prstClr val="black"/>
                </a:solidFill>
                <a:ea typeface="+mn-ea"/>
                <a:cs typeface="Arial" pitchFamily="34" charset="0"/>
              </a:rPr>
              <a:t>communicate complex science to undergraduates</a:t>
            </a:r>
            <a:r>
              <a:rPr lang="en-US" sz="2000" dirty="0" smtClean="0">
                <a:solidFill>
                  <a:prstClr val="black"/>
                </a:solidFill>
                <a:ea typeface="+mn-ea"/>
                <a:cs typeface="Arial" pitchFamily="34" charset="0"/>
              </a:rPr>
              <a:t>. Showing that you do research is good, and making it accessible for undergrads is good, and showing that you can make undergrad sized projects for them is good. Don’t go through your entire defense.</a:t>
            </a:r>
          </a:p>
        </p:txBody>
      </p:sp>
      <p:sp>
        <p:nvSpPr>
          <p:cNvPr id="18" name="Rounded Rectangular Callout 17"/>
          <p:cNvSpPr/>
          <p:nvPr/>
        </p:nvSpPr>
        <p:spPr>
          <a:xfrm>
            <a:off x="2133600" y="3699808"/>
            <a:ext cx="6781799" cy="1938992"/>
          </a:xfrm>
          <a:prstGeom prst="wedgeRoundRectCallout">
            <a:avLst>
              <a:gd name="adj1" fmla="val -20311"/>
              <a:gd name="adj2" fmla="val 62064"/>
              <a:gd name="adj3" fmla="val 16667"/>
            </a:avLst>
          </a:prstGeom>
          <a:noFill/>
          <a:ln>
            <a:solidFill>
              <a:srgbClr val="BE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endParaRPr lang="en-US" sz="2000" smtClean="0">
              <a:solidFill>
                <a:prstClr val="white"/>
              </a:solidFill>
              <a:latin typeface="Arial" pitchFamily="34" charset="0"/>
              <a:cs typeface="Arial" pitchFamily="34" charset="0"/>
            </a:endParaRPr>
          </a:p>
        </p:txBody>
      </p:sp>
      <p:sp>
        <p:nvSpPr>
          <p:cNvPr id="7"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14</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3090031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304800"/>
            <a:ext cx="7239000" cy="838200"/>
          </a:xfrm>
        </p:spPr>
        <p:txBody>
          <a:bodyPr/>
          <a:lstStyle/>
          <a:p>
            <a:r>
              <a:rPr lang="en-US" b="1" dirty="0" smtClean="0"/>
              <a:t>The presentation </a:t>
            </a:r>
            <a:endParaRPr lang="en-US" b="1" dirty="0"/>
          </a:p>
        </p:txBody>
      </p:sp>
      <p:sp>
        <p:nvSpPr>
          <p:cNvPr id="3" name="Content Placeholder 2"/>
          <p:cNvSpPr>
            <a:spLocks noGrp="1"/>
          </p:cNvSpPr>
          <p:nvPr>
            <p:ph idx="1"/>
          </p:nvPr>
        </p:nvSpPr>
        <p:spPr>
          <a:xfrm>
            <a:off x="1905000" y="1752600"/>
            <a:ext cx="7010400" cy="4267200"/>
          </a:xfrm>
        </p:spPr>
        <p:txBody>
          <a:bodyPr>
            <a:normAutofit fontScale="92500" lnSpcReduction="10000"/>
          </a:bodyPr>
          <a:lstStyle/>
          <a:p>
            <a:pPr>
              <a:spcBef>
                <a:spcPts val="800"/>
              </a:spcBef>
            </a:pPr>
            <a:r>
              <a:rPr lang="en-US" dirty="0" smtClean="0"/>
              <a:t>Give them your best work</a:t>
            </a:r>
          </a:p>
          <a:p>
            <a:pPr>
              <a:spcBef>
                <a:spcPts val="800"/>
              </a:spcBef>
            </a:pPr>
            <a:r>
              <a:rPr lang="en-US" dirty="0" smtClean="0"/>
              <a:t>Pick one research project</a:t>
            </a:r>
          </a:p>
          <a:p>
            <a:pPr>
              <a:spcBef>
                <a:spcPts val="800"/>
              </a:spcBef>
            </a:pPr>
            <a:r>
              <a:rPr lang="en-US" dirty="0" smtClean="0"/>
              <a:t>Make it a story</a:t>
            </a:r>
          </a:p>
          <a:p>
            <a:pPr lvl="1">
              <a:spcBef>
                <a:spcPts val="800"/>
              </a:spcBef>
            </a:pPr>
            <a:r>
              <a:rPr lang="en-US" dirty="0" smtClean="0"/>
              <a:t>Introduction to engage the audience</a:t>
            </a:r>
          </a:p>
          <a:p>
            <a:pPr lvl="1">
              <a:spcBef>
                <a:spcPts val="800"/>
              </a:spcBef>
            </a:pPr>
            <a:r>
              <a:rPr lang="en-US" dirty="0" smtClean="0"/>
              <a:t>Heart of the talk – take to the MAX  scientifically</a:t>
            </a:r>
          </a:p>
          <a:p>
            <a:pPr lvl="1">
              <a:spcBef>
                <a:spcPts val="800"/>
              </a:spcBef>
            </a:pPr>
            <a:r>
              <a:rPr lang="en-US" dirty="0" smtClean="0"/>
              <a:t>Conclusions and future plans</a:t>
            </a:r>
          </a:p>
          <a:p>
            <a:pPr>
              <a:spcBef>
                <a:spcPts val="800"/>
              </a:spcBef>
            </a:pPr>
            <a:r>
              <a:rPr lang="en-US" dirty="0" smtClean="0"/>
              <a:t>What are the learning goals (take-</a:t>
            </a:r>
            <a:r>
              <a:rPr lang="en-US" dirty="0" err="1" smtClean="0"/>
              <a:t>aways</a:t>
            </a:r>
            <a:r>
              <a:rPr lang="en-US" dirty="0" smtClean="0"/>
              <a:t>) for your audience</a:t>
            </a:r>
            <a:endParaRPr lang="en-US" dirty="0"/>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15</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773389297"/>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781800" cy="990600"/>
          </a:xfrm>
        </p:spPr>
        <p:txBody>
          <a:bodyPr/>
          <a:lstStyle/>
          <a:p>
            <a:r>
              <a:rPr lang="en-US" dirty="0" smtClean="0"/>
              <a:t>Introduction is critical</a:t>
            </a:r>
            <a:endParaRPr lang="en-US" dirty="0"/>
          </a:p>
        </p:txBody>
      </p:sp>
      <p:sp>
        <p:nvSpPr>
          <p:cNvPr id="3" name="Content Placeholder 2"/>
          <p:cNvSpPr>
            <a:spLocks noGrp="1"/>
          </p:cNvSpPr>
          <p:nvPr>
            <p:ph idx="1"/>
          </p:nvPr>
        </p:nvSpPr>
        <p:spPr>
          <a:xfrm>
            <a:off x="1905000" y="1219199"/>
            <a:ext cx="7010400" cy="2706231"/>
          </a:xfrm>
        </p:spPr>
        <p:txBody>
          <a:bodyPr>
            <a:normAutofit fontScale="85000" lnSpcReduction="10000"/>
          </a:bodyPr>
          <a:lstStyle/>
          <a:p>
            <a:pPr>
              <a:lnSpc>
                <a:spcPct val="110000"/>
              </a:lnSpc>
            </a:pPr>
            <a:r>
              <a:rPr lang="en-US" dirty="0" smtClean="0"/>
              <a:t>Highlight broad context and significance, then telescope to problem at hand</a:t>
            </a:r>
          </a:p>
          <a:p>
            <a:pPr lvl="1">
              <a:lnSpc>
                <a:spcPct val="110000"/>
              </a:lnSpc>
            </a:pPr>
            <a:r>
              <a:rPr lang="en-US" dirty="0"/>
              <a:t>H</a:t>
            </a:r>
            <a:r>
              <a:rPr lang="en-US" dirty="0" smtClean="0"/>
              <a:t>ook the audience, make them interested </a:t>
            </a:r>
          </a:p>
          <a:p>
            <a:pPr lvl="1">
              <a:lnSpc>
                <a:spcPct val="110000"/>
              </a:lnSpc>
            </a:pPr>
            <a:r>
              <a:rPr lang="en-US" dirty="0" smtClean="0"/>
              <a:t>Clear statement of research questions</a:t>
            </a:r>
          </a:p>
          <a:p>
            <a:pPr lvl="1">
              <a:lnSpc>
                <a:spcPct val="110000"/>
              </a:lnSpc>
            </a:pPr>
            <a:r>
              <a:rPr lang="en-US" dirty="0" smtClean="0"/>
              <a:t>Avoid </a:t>
            </a:r>
            <a:r>
              <a:rPr lang="en-US" dirty="0"/>
              <a:t>“this talk is about”, “my area is</a:t>
            </a:r>
            <a:r>
              <a:rPr lang="en-US" dirty="0" smtClean="0"/>
              <a:t>”</a:t>
            </a:r>
          </a:p>
          <a:p>
            <a:pPr lvl="1"/>
            <a:endParaRPr lang="en-US" dirty="0"/>
          </a:p>
        </p:txBody>
      </p:sp>
      <p:sp>
        <p:nvSpPr>
          <p:cNvPr id="4" name="Rectangle 3"/>
          <p:cNvSpPr/>
          <p:nvPr/>
        </p:nvSpPr>
        <p:spPr>
          <a:xfrm>
            <a:off x="1981202" y="3962400"/>
            <a:ext cx="6934199" cy="2246769"/>
          </a:xfrm>
          <a:prstGeom prst="rect">
            <a:avLst/>
          </a:prstGeom>
        </p:spPr>
        <p:txBody>
          <a:bodyPr wrap="square">
            <a:spAutoFit/>
          </a:bodyPr>
          <a:lstStyle/>
          <a:p>
            <a:pPr lvl="0"/>
            <a:r>
              <a:rPr lang="en-US" sz="2000" dirty="0" smtClean="0">
                <a:solidFill>
                  <a:schemeClr val="tx2"/>
                </a:solidFill>
                <a:cs typeface="Arial" pitchFamily="34" charset="0"/>
              </a:rPr>
              <a:t>Provide </a:t>
            </a:r>
            <a:r>
              <a:rPr lang="en-US" sz="2000" dirty="0">
                <a:solidFill>
                  <a:schemeClr val="tx2"/>
                </a:solidFill>
                <a:cs typeface="Arial" pitchFamily="34" charset="0"/>
              </a:rPr>
              <a:t>some </a:t>
            </a:r>
            <a:r>
              <a:rPr lang="en-US" sz="2000" dirty="0" smtClean="0">
                <a:solidFill>
                  <a:schemeClr val="tx2"/>
                </a:solidFill>
                <a:cs typeface="Arial" pitchFamily="34" charset="0"/>
              </a:rPr>
              <a:t>context </a:t>
            </a:r>
            <a:r>
              <a:rPr lang="en-US" sz="2000" dirty="0">
                <a:solidFill>
                  <a:schemeClr val="tx2"/>
                </a:solidFill>
                <a:cs typeface="Arial" pitchFamily="34" charset="0"/>
              </a:rPr>
              <a:t>for the work you're going to present. Why </a:t>
            </a:r>
            <a:r>
              <a:rPr lang="en-US" sz="2000" dirty="0" smtClean="0">
                <a:solidFill>
                  <a:schemeClr val="tx2"/>
                </a:solidFill>
                <a:cs typeface="Arial" pitchFamily="34" charset="0"/>
              </a:rPr>
              <a:t>is it </a:t>
            </a:r>
            <a:r>
              <a:rPr lang="en-US" sz="2000" dirty="0">
                <a:solidFill>
                  <a:schemeClr val="tx2"/>
                </a:solidFill>
                <a:cs typeface="Arial" pitchFamily="34" charset="0"/>
              </a:rPr>
              <a:t>important? Why should a igneous </a:t>
            </a:r>
            <a:r>
              <a:rPr lang="en-US" sz="2000" dirty="0" err="1">
                <a:solidFill>
                  <a:schemeClr val="tx2"/>
                </a:solidFill>
                <a:cs typeface="Arial" pitchFamily="34" charset="0"/>
              </a:rPr>
              <a:t>petrologist</a:t>
            </a:r>
            <a:r>
              <a:rPr lang="en-US" sz="2000" dirty="0">
                <a:solidFill>
                  <a:schemeClr val="tx2"/>
                </a:solidFill>
                <a:cs typeface="Arial" pitchFamily="34" charset="0"/>
              </a:rPr>
              <a:t> care about soil moisture? When possible, try to put </a:t>
            </a:r>
            <a:r>
              <a:rPr lang="en-US" sz="2000" dirty="0" smtClean="0">
                <a:solidFill>
                  <a:schemeClr val="tx2"/>
                </a:solidFill>
                <a:cs typeface="Arial" pitchFamily="34" charset="0"/>
              </a:rPr>
              <a:t>your work </a:t>
            </a:r>
            <a:r>
              <a:rPr lang="en-US" sz="2000" dirty="0">
                <a:solidFill>
                  <a:schemeClr val="tx2"/>
                </a:solidFill>
                <a:cs typeface="Arial" pitchFamily="34" charset="0"/>
              </a:rPr>
              <a:t>within the context of the "grand challenges" being faced by your field. </a:t>
            </a:r>
            <a:r>
              <a:rPr lang="en-US" sz="2000" dirty="0" smtClean="0">
                <a:solidFill>
                  <a:schemeClr val="tx2"/>
                </a:solidFill>
                <a:cs typeface="Arial" pitchFamily="34" charset="0"/>
              </a:rPr>
              <a:t>It’s often </a:t>
            </a:r>
            <a:r>
              <a:rPr lang="en-US" sz="2000" dirty="0">
                <a:solidFill>
                  <a:schemeClr val="tx2"/>
                </a:solidFill>
                <a:cs typeface="Arial" pitchFamily="34" charset="0"/>
              </a:rPr>
              <a:t>the case that I won't be able to assess the originality and value of your research… so you need to articulate that for me.</a:t>
            </a:r>
          </a:p>
        </p:txBody>
      </p:sp>
      <p:sp>
        <p:nvSpPr>
          <p:cNvPr id="5" name="Rounded Rectangular Callout 4"/>
          <p:cNvSpPr/>
          <p:nvPr/>
        </p:nvSpPr>
        <p:spPr>
          <a:xfrm>
            <a:off x="1828800" y="3886200"/>
            <a:ext cx="7086602" cy="2322969"/>
          </a:xfrm>
          <a:prstGeom prst="wedgeRoundRectCallout">
            <a:avLst/>
          </a:prstGeom>
          <a:noFill/>
          <a:ln>
            <a:solidFill>
              <a:srgbClr val="0017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atin typeface="Arial" pitchFamily="34" charset="0"/>
              <a:cs typeface="Arial" pitchFamily="34" charset="0"/>
            </a:endParaRPr>
          </a:p>
        </p:txBody>
      </p:sp>
      <p:sp>
        <p:nvSpPr>
          <p:cNvPr id="7"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16</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257162384"/>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781800" cy="990600"/>
          </a:xfrm>
        </p:spPr>
        <p:txBody>
          <a:bodyPr/>
          <a:lstStyle/>
          <a:p>
            <a:r>
              <a:rPr lang="en-US" dirty="0" smtClean="0"/>
              <a:t>Introduction is critical</a:t>
            </a:r>
            <a:endParaRPr lang="en-US" dirty="0"/>
          </a:p>
        </p:txBody>
      </p:sp>
      <p:sp>
        <p:nvSpPr>
          <p:cNvPr id="3" name="Content Placeholder 2"/>
          <p:cNvSpPr>
            <a:spLocks noGrp="1"/>
          </p:cNvSpPr>
          <p:nvPr>
            <p:ph idx="1"/>
          </p:nvPr>
        </p:nvSpPr>
        <p:spPr>
          <a:xfrm>
            <a:off x="1905000" y="1143000"/>
            <a:ext cx="7010400" cy="2438400"/>
          </a:xfrm>
        </p:spPr>
        <p:txBody>
          <a:bodyPr>
            <a:normAutofit fontScale="77500" lnSpcReduction="20000"/>
          </a:bodyPr>
          <a:lstStyle/>
          <a:p>
            <a:pPr>
              <a:lnSpc>
                <a:spcPct val="110000"/>
              </a:lnSpc>
            </a:pPr>
            <a:r>
              <a:rPr lang="en-US" dirty="0" smtClean="0"/>
              <a:t>First 5 slides are key</a:t>
            </a:r>
          </a:p>
          <a:p>
            <a:pPr>
              <a:lnSpc>
                <a:spcPct val="110000"/>
              </a:lnSpc>
            </a:pPr>
            <a:r>
              <a:rPr lang="en-US" dirty="0" smtClean="0"/>
              <a:t>Consider problem-oriented introduction</a:t>
            </a:r>
          </a:p>
          <a:p>
            <a:pPr lvl="1">
              <a:lnSpc>
                <a:spcPct val="110000"/>
              </a:lnSpc>
            </a:pPr>
            <a:r>
              <a:rPr lang="en-US" dirty="0" smtClean="0"/>
              <a:t>Statement of fact(s)</a:t>
            </a:r>
          </a:p>
          <a:p>
            <a:pPr lvl="1">
              <a:lnSpc>
                <a:spcPct val="110000"/>
              </a:lnSpc>
            </a:pPr>
            <a:r>
              <a:rPr lang="en-US" dirty="0" smtClean="0"/>
              <a:t>Statement of problem (related to the facts)</a:t>
            </a:r>
          </a:p>
          <a:p>
            <a:pPr lvl="1">
              <a:lnSpc>
                <a:spcPct val="110000"/>
              </a:lnSpc>
            </a:pPr>
            <a:r>
              <a:rPr lang="en-US" dirty="0" smtClean="0"/>
              <a:t>Purpose of talk (aimed at solving the problem)</a:t>
            </a:r>
          </a:p>
          <a:p>
            <a:pPr>
              <a:lnSpc>
                <a:spcPct val="110000"/>
              </a:lnSpc>
            </a:pPr>
            <a:r>
              <a:rPr lang="en-US" dirty="0" smtClean="0"/>
              <a:t>Outline on slides </a:t>
            </a:r>
            <a:r>
              <a:rPr lang="en-US" i="1" dirty="0" smtClean="0"/>
              <a:t>or</a:t>
            </a:r>
            <a:r>
              <a:rPr lang="en-US" dirty="0" smtClean="0"/>
              <a:t> verbal roadmap?</a:t>
            </a:r>
          </a:p>
        </p:txBody>
      </p:sp>
      <p:sp>
        <p:nvSpPr>
          <p:cNvPr id="4" name="Rectangle 3"/>
          <p:cNvSpPr/>
          <p:nvPr/>
        </p:nvSpPr>
        <p:spPr>
          <a:xfrm>
            <a:off x="2057400" y="3886200"/>
            <a:ext cx="6096000" cy="2246769"/>
          </a:xfrm>
          <a:prstGeom prst="rect">
            <a:avLst/>
          </a:prstGeom>
        </p:spPr>
        <p:txBody>
          <a:bodyPr wrap="square">
            <a:spAutoFit/>
          </a:bodyPr>
          <a:lstStyle/>
          <a:p>
            <a:r>
              <a:rPr lang="en-US" sz="2000" dirty="0">
                <a:solidFill>
                  <a:schemeClr val="tx2"/>
                </a:solidFill>
              </a:rPr>
              <a:t>My top </a:t>
            </a:r>
            <a:r>
              <a:rPr lang="en-US" sz="2000" dirty="0" smtClean="0">
                <a:solidFill>
                  <a:schemeClr val="tx2"/>
                </a:solidFill>
              </a:rPr>
              <a:t>suggestion </a:t>
            </a:r>
            <a:r>
              <a:rPr lang="en-US" sz="2000" dirty="0">
                <a:solidFill>
                  <a:schemeClr val="tx2"/>
                </a:solidFill>
              </a:rPr>
              <a:t>is to choose 3 or 4 key points - </a:t>
            </a:r>
            <a:r>
              <a:rPr lang="en-US" sz="2000" dirty="0" smtClean="0">
                <a:solidFill>
                  <a:schemeClr val="tx2"/>
                </a:solidFill>
              </a:rPr>
              <a:t>your </a:t>
            </a:r>
            <a:r>
              <a:rPr lang="en-US" sz="2000" dirty="0">
                <a:solidFill>
                  <a:schemeClr val="tx2"/>
                </a:solidFill>
              </a:rPr>
              <a:t>"message" (basically strong conclusions) - introduce them at the beginning, then provide the supporting data and analysis to convince the audience, then come back to them at the end. These are the 3-4 ideas you want them to walk out the door remembering. </a:t>
            </a:r>
            <a:r>
              <a:rPr lang="en-US" sz="2000" dirty="0" smtClean="0">
                <a:solidFill>
                  <a:schemeClr val="tx2"/>
                </a:solidFill>
              </a:rPr>
              <a:t>Don't </a:t>
            </a:r>
            <a:r>
              <a:rPr lang="en-US" sz="2000" dirty="0">
                <a:solidFill>
                  <a:schemeClr val="tx2"/>
                </a:solidFill>
              </a:rPr>
              <a:t>give them too much! </a:t>
            </a:r>
          </a:p>
        </p:txBody>
      </p:sp>
      <p:sp>
        <p:nvSpPr>
          <p:cNvPr id="5" name="Rounded Rectangular Callout 4"/>
          <p:cNvSpPr/>
          <p:nvPr/>
        </p:nvSpPr>
        <p:spPr>
          <a:xfrm>
            <a:off x="1905000" y="3810000"/>
            <a:ext cx="6400800" cy="2399169"/>
          </a:xfrm>
          <a:prstGeom prst="wedgeRoundRectCallout">
            <a:avLst/>
          </a:prstGeom>
          <a:noFill/>
          <a:ln>
            <a:solidFill>
              <a:srgbClr val="BE60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17</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4959646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781800" cy="1066800"/>
          </a:xfrm>
        </p:spPr>
        <p:txBody>
          <a:bodyPr/>
          <a:lstStyle/>
          <a:p>
            <a:r>
              <a:rPr lang="en-US" dirty="0" smtClean="0"/>
              <a:t>The rest of the story</a:t>
            </a:r>
            <a:endParaRPr lang="en-US" dirty="0"/>
          </a:p>
        </p:txBody>
      </p:sp>
      <p:sp>
        <p:nvSpPr>
          <p:cNvPr id="3" name="Content Placeholder 2"/>
          <p:cNvSpPr>
            <a:spLocks noGrp="1"/>
          </p:cNvSpPr>
          <p:nvPr>
            <p:ph idx="1"/>
          </p:nvPr>
        </p:nvSpPr>
        <p:spPr>
          <a:xfrm>
            <a:off x="1676400" y="3005792"/>
            <a:ext cx="7315200" cy="3776008"/>
          </a:xfrm>
        </p:spPr>
        <p:txBody>
          <a:bodyPr>
            <a:normAutofit fontScale="70000" lnSpcReduction="20000"/>
          </a:bodyPr>
          <a:lstStyle/>
          <a:p>
            <a:pPr>
              <a:lnSpc>
                <a:spcPct val="110000"/>
              </a:lnSpc>
            </a:pPr>
            <a:r>
              <a:rPr lang="en-US" dirty="0" smtClean="0"/>
              <a:t>Give clear explanations</a:t>
            </a:r>
          </a:p>
          <a:p>
            <a:pPr>
              <a:lnSpc>
                <a:spcPct val="110000"/>
              </a:lnSpc>
            </a:pPr>
            <a:r>
              <a:rPr lang="en-US" dirty="0" smtClean="0"/>
              <a:t>Showcase </a:t>
            </a:r>
            <a:r>
              <a:rPr lang="en-US" dirty="0"/>
              <a:t>your </a:t>
            </a:r>
            <a:r>
              <a:rPr lang="en-US" dirty="0" smtClean="0"/>
              <a:t>research &amp; show </a:t>
            </a:r>
            <a:r>
              <a:rPr lang="en-US" dirty="0"/>
              <a:t>how you meet their selection criteria or enhance their areas of </a:t>
            </a:r>
            <a:r>
              <a:rPr lang="en-US" dirty="0" smtClean="0"/>
              <a:t>expertise</a:t>
            </a:r>
          </a:p>
          <a:p>
            <a:pPr>
              <a:lnSpc>
                <a:spcPct val="110000"/>
              </a:lnSpc>
            </a:pPr>
            <a:r>
              <a:rPr lang="en-US" dirty="0" smtClean="0"/>
              <a:t>Level of presentation re different audiences</a:t>
            </a:r>
          </a:p>
          <a:p>
            <a:pPr>
              <a:lnSpc>
                <a:spcPct val="110000"/>
              </a:lnSpc>
            </a:pPr>
            <a:r>
              <a:rPr lang="en-US" dirty="0" smtClean="0"/>
              <a:t>Acknowledgments</a:t>
            </a:r>
            <a:endParaRPr lang="en-US" dirty="0"/>
          </a:p>
          <a:p>
            <a:pPr>
              <a:lnSpc>
                <a:spcPct val="110000"/>
              </a:lnSpc>
            </a:pPr>
            <a:r>
              <a:rPr lang="en-US" dirty="0" smtClean="0"/>
              <a:t>A strong end</a:t>
            </a:r>
          </a:p>
          <a:p>
            <a:pPr lvl="1">
              <a:lnSpc>
                <a:spcPct val="110000"/>
              </a:lnSpc>
            </a:pPr>
            <a:r>
              <a:rPr lang="en-US" dirty="0" smtClean="0"/>
              <a:t>A few concrete conclusions</a:t>
            </a:r>
          </a:p>
          <a:p>
            <a:pPr lvl="1">
              <a:lnSpc>
                <a:spcPct val="110000"/>
              </a:lnSpc>
            </a:pPr>
            <a:r>
              <a:rPr lang="en-US" dirty="0" smtClean="0"/>
              <a:t>Relate to broader implications</a:t>
            </a:r>
          </a:p>
          <a:p>
            <a:pPr lvl="1">
              <a:lnSpc>
                <a:spcPct val="110000"/>
              </a:lnSpc>
            </a:pPr>
            <a:r>
              <a:rPr lang="en-US" dirty="0" smtClean="0"/>
              <a:t>Future plans</a:t>
            </a:r>
          </a:p>
          <a:p>
            <a:pPr lvl="1">
              <a:lnSpc>
                <a:spcPct val="110000"/>
              </a:lnSpc>
            </a:pPr>
            <a:r>
              <a:rPr lang="en-US" dirty="0" smtClean="0"/>
              <a:t> “Thank you”, not “that’s all I have”  </a:t>
            </a:r>
          </a:p>
          <a:p>
            <a:endParaRPr lang="en-US" dirty="0"/>
          </a:p>
        </p:txBody>
      </p:sp>
      <p:sp>
        <p:nvSpPr>
          <p:cNvPr id="4" name="Rectangle 3"/>
          <p:cNvSpPr/>
          <p:nvPr/>
        </p:nvSpPr>
        <p:spPr>
          <a:xfrm>
            <a:off x="1981200" y="1066800"/>
            <a:ext cx="6781800" cy="1938992"/>
          </a:xfrm>
          <a:prstGeom prst="rect">
            <a:avLst/>
          </a:prstGeom>
        </p:spPr>
        <p:txBody>
          <a:bodyPr wrap="square">
            <a:spAutoFit/>
          </a:bodyPr>
          <a:lstStyle/>
          <a:p>
            <a:r>
              <a:rPr lang="en-US" sz="2000" dirty="0">
                <a:solidFill>
                  <a:schemeClr val="tx2"/>
                </a:solidFill>
              </a:rPr>
              <a:t>An engaging story has a beginning (broader context), a middle ("character development"), and an end (climax &amp; resolution). The audience will follow something linear better than something with a lot of detours. </a:t>
            </a:r>
            <a:r>
              <a:rPr lang="en-US" sz="2000" dirty="0" smtClean="0">
                <a:solidFill>
                  <a:schemeClr val="tx2"/>
                </a:solidFill>
              </a:rPr>
              <a:t>They </a:t>
            </a:r>
            <a:r>
              <a:rPr lang="en-US" sz="2000" dirty="0">
                <a:solidFill>
                  <a:schemeClr val="tx2"/>
                </a:solidFill>
              </a:rPr>
              <a:t>will glaze over if you go into too many details.</a:t>
            </a:r>
            <a:r>
              <a:rPr lang="en-US" sz="2000" dirty="0"/>
              <a:t/>
            </a:r>
            <a:br>
              <a:rPr lang="en-US" sz="2000" dirty="0"/>
            </a:br>
            <a:endParaRPr lang="en-US" sz="2000" dirty="0"/>
          </a:p>
        </p:txBody>
      </p:sp>
      <p:sp>
        <p:nvSpPr>
          <p:cNvPr id="5" name="Rounded Rectangular Callout 4"/>
          <p:cNvSpPr/>
          <p:nvPr/>
        </p:nvSpPr>
        <p:spPr bwMode="auto">
          <a:xfrm>
            <a:off x="1828800" y="1066800"/>
            <a:ext cx="6934200" cy="1676400"/>
          </a:xfrm>
          <a:prstGeom prst="wedgeRoundRectCallout">
            <a:avLst/>
          </a:prstGeom>
          <a:noFill/>
          <a:ln w="25400" cap="flat" cmpd="sng" algn="ctr">
            <a:solidFill>
              <a:srgbClr val="0017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b="0" i="0" u="none" strike="noStrike" cap="none" normalizeH="0" baseline="0" dirty="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7"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18</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596115013"/>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209800" y="304800"/>
            <a:ext cx="5714999" cy="1631216"/>
          </a:xfrm>
          <a:prstGeom prst="rect">
            <a:avLst/>
          </a:prstGeom>
        </p:spPr>
        <p:txBody>
          <a:bodyPr wrap="square">
            <a:spAutoFit/>
          </a:bodyPr>
          <a:lstStyle/>
          <a:p>
            <a:r>
              <a:rPr lang="en-US" sz="2000" dirty="0" smtClean="0">
                <a:solidFill>
                  <a:schemeClr val="tx2"/>
                </a:solidFill>
              </a:rPr>
              <a:t>Include something unexpected. Something tasteful yet memorable that makes the audience laugh is good. </a:t>
            </a:r>
            <a:r>
              <a:rPr lang="en-US" sz="2000" dirty="0">
                <a:solidFill>
                  <a:schemeClr val="tx2"/>
                </a:solidFill>
              </a:rPr>
              <a:t>Laughter causes the body to produce endorphins, brain </a:t>
            </a:r>
            <a:r>
              <a:rPr lang="en-US" sz="2000" dirty="0" smtClean="0">
                <a:solidFill>
                  <a:schemeClr val="tx2"/>
                </a:solidFill>
              </a:rPr>
              <a:t>chemicals </a:t>
            </a:r>
            <a:r>
              <a:rPr lang="en-US" sz="2000" dirty="0">
                <a:solidFill>
                  <a:schemeClr val="tx2"/>
                </a:solidFill>
              </a:rPr>
              <a:t>known for their feel-good effect.</a:t>
            </a:r>
            <a:r>
              <a:rPr lang="en-US" sz="2000" dirty="0" smtClean="0">
                <a:solidFill>
                  <a:schemeClr val="tx2"/>
                </a:solidFill>
              </a:rPr>
              <a:t> </a:t>
            </a:r>
            <a:endParaRPr lang="en-US" sz="2000" dirty="0">
              <a:solidFill>
                <a:schemeClr val="tx2"/>
              </a:solidFill>
            </a:endParaRPr>
          </a:p>
        </p:txBody>
      </p:sp>
      <p:sp>
        <p:nvSpPr>
          <p:cNvPr id="6" name="Rounded Rectangular Callout 5"/>
          <p:cNvSpPr/>
          <p:nvPr/>
        </p:nvSpPr>
        <p:spPr bwMode="auto">
          <a:xfrm>
            <a:off x="2057399" y="304800"/>
            <a:ext cx="5867399" cy="1631216"/>
          </a:xfrm>
          <a:prstGeom prst="wedgeRoundRectCallout">
            <a:avLst>
              <a:gd name="adj1" fmla="val -21856"/>
              <a:gd name="adj2" fmla="val 64425"/>
              <a:gd name="adj3" fmla="val 16667"/>
            </a:avLst>
          </a:prstGeom>
          <a:noFill/>
          <a:ln w="25400" cap="flat" cmpd="sng" algn="ctr">
            <a:solidFill>
              <a:srgbClr val="0017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Rectangle 7"/>
          <p:cNvSpPr/>
          <p:nvPr/>
        </p:nvSpPr>
        <p:spPr>
          <a:xfrm>
            <a:off x="4114800" y="2504858"/>
            <a:ext cx="4572000" cy="1631216"/>
          </a:xfrm>
          <a:prstGeom prst="rect">
            <a:avLst/>
          </a:prstGeom>
        </p:spPr>
        <p:txBody>
          <a:bodyPr>
            <a:spAutoFit/>
          </a:bodyPr>
          <a:lstStyle/>
          <a:p>
            <a:pPr lvl="0"/>
            <a:r>
              <a:rPr lang="en-US" sz="2000" dirty="0">
                <a:solidFill>
                  <a:schemeClr val="tx2"/>
                </a:solidFill>
              </a:rPr>
              <a:t>I had taken the time to research the department via their web page prior to interviewing, and had found and used a relevant quote from one of their former students in my job talk.</a:t>
            </a:r>
          </a:p>
        </p:txBody>
      </p:sp>
      <p:sp>
        <p:nvSpPr>
          <p:cNvPr id="9" name="Rounded Rectangular Callout 8"/>
          <p:cNvSpPr/>
          <p:nvPr/>
        </p:nvSpPr>
        <p:spPr bwMode="auto">
          <a:xfrm>
            <a:off x="3962400" y="2428658"/>
            <a:ext cx="4572000" cy="1762342"/>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Rounded Rectangular Callout 12"/>
          <p:cNvSpPr/>
          <p:nvPr/>
        </p:nvSpPr>
        <p:spPr bwMode="auto">
          <a:xfrm>
            <a:off x="2514600" y="4800600"/>
            <a:ext cx="5105400" cy="1369606"/>
          </a:xfrm>
          <a:prstGeom prst="wedgeRoundRectCallout">
            <a:avLst>
              <a:gd name="adj1" fmla="val -21411"/>
              <a:gd name="adj2" fmla="val 63952"/>
              <a:gd name="adj3" fmla="val 16667"/>
            </a:avLst>
          </a:prstGeom>
          <a:noFill/>
          <a:ln w="25400" cap="flat" cmpd="sng" algn="ctr">
            <a:solidFill>
              <a:srgbClr val="0017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4" name="Rectangle 13"/>
          <p:cNvSpPr/>
          <p:nvPr/>
        </p:nvSpPr>
        <p:spPr>
          <a:xfrm>
            <a:off x="2705098" y="4846767"/>
            <a:ext cx="4838702" cy="1323439"/>
          </a:xfrm>
          <a:prstGeom prst="rect">
            <a:avLst/>
          </a:prstGeom>
        </p:spPr>
        <p:txBody>
          <a:bodyPr wrap="square">
            <a:spAutoFit/>
          </a:bodyPr>
          <a:lstStyle/>
          <a:p>
            <a:r>
              <a:rPr lang="en-US" sz="2000" dirty="0">
                <a:solidFill>
                  <a:schemeClr val="tx2"/>
                </a:solidFill>
              </a:rPr>
              <a:t>T</a:t>
            </a:r>
            <a:r>
              <a:rPr lang="en-US" sz="2000" dirty="0" smtClean="0">
                <a:solidFill>
                  <a:schemeClr val="tx2"/>
                </a:solidFill>
              </a:rPr>
              <a:t>ailor </a:t>
            </a:r>
            <a:r>
              <a:rPr lang="en-US" sz="2000" dirty="0">
                <a:solidFill>
                  <a:schemeClr val="tx2"/>
                </a:solidFill>
              </a:rPr>
              <a:t>your future research directions to </a:t>
            </a:r>
            <a:r>
              <a:rPr lang="en-US" sz="2000" dirty="0" smtClean="0">
                <a:solidFill>
                  <a:schemeClr val="tx2"/>
                </a:solidFill>
              </a:rPr>
              <a:t>… </a:t>
            </a:r>
            <a:r>
              <a:rPr lang="en-US" sz="2000" b="1" dirty="0" smtClean="0">
                <a:solidFill>
                  <a:schemeClr val="tx2"/>
                </a:solidFill>
              </a:rPr>
              <a:t>that</a:t>
            </a:r>
            <a:r>
              <a:rPr lang="en-US" sz="2000" dirty="0" smtClean="0">
                <a:solidFill>
                  <a:schemeClr val="tx2"/>
                </a:solidFill>
              </a:rPr>
              <a:t> institution, and </a:t>
            </a:r>
            <a:r>
              <a:rPr lang="en-US" sz="2000" dirty="0">
                <a:solidFill>
                  <a:schemeClr val="tx2"/>
                </a:solidFill>
              </a:rPr>
              <a:t>think about how to make the possibilities feel exciting to </a:t>
            </a:r>
            <a:r>
              <a:rPr lang="en-US" sz="2000" b="1" dirty="0" smtClean="0">
                <a:solidFill>
                  <a:schemeClr val="tx2"/>
                </a:solidFill>
              </a:rPr>
              <a:t>that</a:t>
            </a:r>
            <a:r>
              <a:rPr lang="en-US" sz="2000" dirty="0" smtClean="0">
                <a:solidFill>
                  <a:schemeClr val="tx2"/>
                </a:solidFill>
              </a:rPr>
              <a:t> </a:t>
            </a:r>
            <a:r>
              <a:rPr lang="en-US" sz="2000" dirty="0">
                <a:solidFill>
                  <a:schemeClr val="tx2"/>
                </a:solidFill>
              </a:rPr>
              <a:t>audience.  </a:t>
            </a:r>
          </a:p>
        </p:txBody>
      </p:sp>
      <p:sp>
        <p:nvSpPr>
          <p:cNvPr id="11"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19</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55038913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52600" y="304800"/>
            <a:ext cx="7162800" cy="990600"/>
          </a:xfrm>
        </p:spPr>
        <p:txBody>
          <a:bodyPr/>
          <a:lstStyle/>
          <a:p>
            <a:r>
              <a:rPr lang="en-US" dirty="0" smtClean="0"/>
              <a:t>Webinar overview</a:t>
            </a:r>
          </a:p>
        </p:txBody>
      </p:sp>
      <p:sp>
        <p:nvSpPr>
          <p:cNvPr id="32771" name="Content Placeholder 2"/>
          <p:cNvSpPr>
            <a:spLocks noGrp="1"/>
          </p:cNvSpPr>
          <p:nvPr>
            <p:ph idx="1"/>
          </p:nvPr>
        </p:nvSpPr>
        <p:spPr>
          <a:xfrm>
            <a:off x="1905000" y="1447800"/>
            <a:ext cx="7010400" cy="5105400"/>
          </a:xfrm>
        </p:spPr>
        <p:txBody>
          <a:bodyPr>
            <a:normAutofit lnSpcReduction="10000"/>
          </a:bodyPr>
          <a:lstStyle/>
          <a:p>
            <a:pPr marL="0" indent="0" eaLnBrk="1" hangingPunct="1">
              <a:lnSpc>
                <a:spcPct val="90000"/>
              </a:lnSpc>
              <a:buNone/>
            </a:pPr>
            <a:r>
              <a:rPr lang="en-US" i="1" dirty="0" smtClean="0"/>
              <a:t>Communicating your research</a:t>
            </a:r>
          </a:p>
          <a:p>
            <a:pPr eaLnBrk="1" hangingPunct="1">
              <a:lnSpc>
                <a:spcPct val="90000"/>
              </a:lnSpc>
            </a:pPr>
            <a:endParaRPr lang="en-US" sz="1100" dirty="0" smtClean="0"/>
          </a:p>
          <a:p>
            <a:pPr eaLnBrk="1" hangingPunct="1">
              <a:lnSpc>
                <a:spcPct val="90000"/>
              </a:lnSpc>
            </a:pPr>
            <a:r>
              <a:rPr lang="en-US" dirty="0" smtClean="0"/>
              <a:t>Elevator talks</a:t>
            </a:r>
          </a:p>
          <a:p>
            <a:pPr lvl="1" eaLnBrk="1" hangingPunct="1">
              <a:lnSpc>
                <a:spcPct val="90000"/>
              </a:lnSpc>
            </a:pPr>
            <a:r>
              <a:rPr lang="en-US" dirty="0" smtClean="0"/>
              <a:t>Key elements and how to modify for different audiences</a:t>
            </a:r>
          </a:p>
          <a:p>
            <a:pPr lvl="1" eaLnBrk="1" hangingPunct="1">
              <a:lnSpc>
                <a:spcPct val="90000"/>
              </a:lnSpc>
            </a:pPr>
            <a:r>
              <a:rPr lang="en-US" i="1" dirty="0" smtClean="0"/>
              <a:t>Questions</a:t>
            </a:r>
            <a:r>
              <a:rPr lang="en-US" dirty="0" smtClean="0"/>
              <a:t> </a:t>
            </a:r>
          </a:p>
          <a:p>
            <a:pPr lvl="1" eaLnBrk="1" hangingPunct="1">
              <a:lnSpc>
                <a:spcPct val="90000"/>
              </a:lnSpc>
            </a:pPr>
            <a:endParaRPr lang="en-US" sz="900" dirty="0" smtClean="0"/>
          </a:p>
          <a:p>
            <a:pPr eaLnBrk="1" hangingPunct="1">
              <a:lnSpc>
                <a:spcPct val="90000"/>
              </a:lnSpc>
            </a:pPr>
            <a:r>
              <a:rPr lang="en-US" dirty="0" smtClean="0"/>
              <a:t>Academic job </a:t>
            </a:r>
            <a:r>
              <a:rPr lang="en-US" dirty="0"/>
              <a:t>t</a:t>
            </a:r>
            <a:r>
              <a:rPr lang="en-US" dirty="0" smtClean="0"/>
              <a:t>alks (research)</a:t>
            </a:r>
          </a:p>
          <a:p>
            <a:pPr lvl="1" eaLnBrk="1" hangingPunct="1">
              <a:lnSpc>
                <a:spcPct val="90000"/>
              </a:lnSpc>
            </a:pPr>
            <a:r>
              <a:rPr lang="en-US" dirty="0"/>
              <a:t>Suggestions and </a:t>
            </a:r>
            <a:r>
              <a:rPr lang="en-US" dirty="0" smtClean="0"/>
              <a:t>strategies</a:t>
            </a:r>
          </a:p>
          <a:p>
            <a:pPr lvl="1" eaLnBrk="1" hangingPunct="1">
              <a:lnSpc>
                <a:spcPct val="90000"/>
              </a:lnSpc>
            </a:pPr>
            <a:r>
              <a:rPr lang="en-US" dirty="0" smtClean="0"/>
              <a:t>Examples</a:t>
            </a:r>
          </a:p>
          <a:p>
            <a:pPr lvl="1" eaLnBrk="1" hangingPunct="1">
              <a:lnSpc>
                <a:spcPct val="90000"/>
              </a:lnSpc>
            </a:pPr>
            <a:r>
              <a:rPr lang="en-US" i="1" dirty="0" smtClean="0"/>
              <a:t>Questions</a:t>
            </a:r>
          </a:p>
          <a:p>
            <a:pPr lvl="1" eaLnBrk="1" hangingPunct="1">
              <a:lnSpc>
                <a:spcPct val="90000"/>
              </a:lnSpc>
            </a:pPr>
            <a:endParaRPr lang="en-US" sz="900" i="1" dirty="0" smtClean="0"/>
          </a:p>
          <a:p>
            <a:pPr lvl="0" eaLnBrk="1" hangingPunct="1">
              <a:lnSpc>
                <a:spcPct val="90000"/>
              </a:lnSpc>
            </a:pPr>
            <a:r>
              <a:rPr lang="en-US" dirty="0" smtClean="0"/>
              <a:t>Evaluation of webinar</a:t>
            </a:r>
            <a:endParaRPr lang="en-US" dirty="0"/>
          </a:p>
          <a:p>
            <a:pPr lvl="1" eaLnBrk="1" hangingPunct="1">
              <a:lnSpc>
                <a:spcPct val="90000"/>
              </a:lnSpc>
            </a:pPr>
            <a:endParaRPr lang="en-US" i="1" dirty="0" smtClean="0"/>
          </a:p>
          <a:p>
            <a:pPr eaLnBrk="1" hangingPunct="1">
              <a:lnSpc>
                <a:spcPct val="90000"/>
              </a:lnSpc>
            </a:pPr>
            <a:endParaRPr lang="en-US" dirty="0" smtClean="0"/>
          </a:p>
          <a:p>
            <a:pPr eaLnBrk="1" hangingPunct="1">
              <a:lnSpc>
                <a:spcPct val="90000"/>
              </a:lnSpc>
            </a:pPr>
            <a:endParaRPr lang="en-US" dirty="0" smtClean="0"/>
          </a:p>
          <a:p>
            <a:pPr lvl="1" eaLnBrk="1" hangingPunct="1">
              <a:lnSpc>
                <a:spcPct val="90000"/>
              </a:lnSpc>
            </a:pPr>
            <a:endParaRPr lang="en-US" dirty="0" smtClean="0"/>
          </a:p>
          <a:p>
            <a:pPr eaLnBrk="1" hangingPunct="1">
              <a:lnSpc>
                <a:spcPct val="90000"/>
              </a:lnSpc>
            </a:pPr>
            <a:endParaRPr lang="en-US" dirty="0" smtClean="0"/>
          </a:p>
          <a:p>
            <a:endParaRPr lang="en-US" dirty="0" smtClean="0"/>
          </a:p>
        </p:txBody>
      </p:sp>
      <p:sp>
        <p:nvSpPr>
          <p:cNvPr id="5" name="Slide Number Placeholder 1"/>
          <p:cNvSpPr txBox="1">
            <a:spLocks/>
          </p:cNvSpPr>
          <p:nvPr/>
        </p:nvSpPr>
        <p:spPr bwMode="auto">
          <a:xfrm>
            <a:off x="65532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781800" cy="1143000"/>
          </a:xfrm>
        </p:spPr>
        <p:txBody>
          <a:bodyPr/>
          <a:lstStyle/>
          <a:p>
            <a:r>
              <a:rPr lang="en-US" dirty="0" smtClean="0"/>
              <a:t>Engaging visuals</a:t>
            </a:r>
            <a:endParaRPr lang="en-US" dirty="0"/>
          </a:p>
        </p:txBody>
      </p:sp>
      <p:sp>
        <p:nvSpPr>
          <p:cNvPr id="3" name="Content Placeholder 2"/>
          <p:cNvSpPr>
            <a:spLocks noGrp="1"/>
          </p:cNvSpPr>
          <p:nvPr>
            <p:ph idx="1"/>
          </p:nvPr>
        </p:nvSpPr>
        <p:spPr>
          <a:xfrm>
            <a:off x="2133600" y="1371600"/>
            <a:ext cx="6781800" cy="1752600"/>
          </a:xfrm>
        </p:spPr>
        <p:txBody>
          <a:bodyPr>
            <a:normAutofit fontScale="85000" lnSpcReduction="20000"/>
          </a:bodyPr>
          <a:lstStyle/>
          <a:p>
            <a:pPr>
              <a:lnSpc>
                <a:spcPct val="110000"/>
              </a:lnSpc>
            </a:pPr>
            <a:r>
              <a:rPr lang="en-US" dirty="0" smtClean="0"/>
              <a:t>One idea per slide</a:t>
            </a:r>
          </a:p>
          <a:p>
            <a:pPr>
              <a:lnSpc>
                <a:spcPct val="110000"/>
              </a:lnSpc>
            </a:pPr>
            <a:r>
              <a:rPr lang="en-US" dirty="0" smtClean="0"/>
              <a:t>Uncluttered slides</a:t>
            </a:r>
          </a:p>
          <a:p>
            <a:pPr>
              <a:lnSpc>
                <a:spcPct val="110000"/>
              </a:lnSpc>
            </a:pPr>
            <a:r>
              <a:rPr lang="en-US" dirty="0" smtClean="0"/>
              <a:t>Help the audience through the visual details</a:t>
            </a:r>
          </a:p>
          <a:p>
            <a:pPr>
              <a:lnSpc>
                <a:spcPct val="110000"/>
              </a:lnSpc>
            </a:pPr>
            <a:endParaRPr lang="en-US" dirty="0"/>
          </a:p>
        </p:txBody>
      </p:sp>
      <p:sp>
        <p:nvSpPr>
          <p:cNvPr id="4" name="Rectangle 3"/>
          <p:cNvSpPr/>
          <p:nvPr/>
        </p:nvSpPr>
        <p:spPr>
          <a:xfrm>
            <a:off x="2514600" y="4769584"/>
            <a:ext cx="5943600" cy="1631216"/>
          </a:xfrm>
          <a:prstGeom prst="rect">
            <a:avLst/>
          </a:prstGeom>
        </p:spPr>
        <p:txBody>
          <a:bodyPr wrap="square">
            <a:spAutoFit/>
          </a:bodyPr>
          <a:lstStyle/>
          <a:p>
            <a:pPr lvl="0"/>
            <a:r>
              <a:rPr lang="en-US" sz="2000" dirty="0">
                <a:solidFill>
                  <a:schemeClr val="tx2"/>
                </a:solidFill>
              </a:rPr>
              <a:t>I </a:t>
            </a:r>
            <a:r>
              <a:rPr lang="en-US" sz="2000" dirty="0" smtClean="0">
                <a:solidFill>
                  <a:schemeClr val="tx2"/>
                </a:solidFill>
              </a:rPr>
              <a:t>made </a:t>
            </a:r>
            <a:r>
              <a:rPr lang="en-US" sz="2000" dirty="0">
                <a:solidFill>
                  <a:schemeClr val="tx2"/>
                </a:solidFill>
              </a:rPr>
              <a:t>a lot of my own schematics and illustrations that highlighted the key concepts in the intro. These seemed to be more effective than using another author's figures, which may have too much detail or not highlight exactly what you want.  </a:t>
            </a:r>
          </a:p>
        </p:txBody>
      </p:sp>
      <p:sp>
        <p:nvSpPr>
          <p:cNvPr id="5" name="Rounded Rectangular Callout 4"/>
          <p:cNvSpPr/>
          <p:nvPr/>
        </p:nvSpPr>
        <p:spPr bwMode="auto">
          <a:xfrm>
            <a:off x="2424545" y="4769584"/>
            <a:ext cx="6033655" cy="1707415"/>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6" name="Rectangle 5"/>
          <p:cNvSpPr/>
          <p:nvPr/>
        </p:nvSpPr>
        <p:spPr>
          <a:xfrm>
            <a:off x="2895600" y="3352800"/>
            <a:ext cx="4572000" cy="1015663"/>
          </a:xfrm>
          <a:prstGeom prst="rect">
            <a:avLst/>
          </a:prstGeom>
        </p:spPr>
        <p:txBody>
          <a:bodyPr>
            <a:spAutoFit/>
          </a:bodyPr>
          <a:lstStyle/>
          <a:p>
            <a:r>
              <a:rPr lang="en-US" sz="2000" dirty="0">
                <a:solidFill>
                  <a:schemeClr val="tx2"/>
                </a:solidFill>
              </a:rPr>
              <a:t>Be sure to walk through each graph and figure--describing the axes then the data and take home message</a:t>
            </a:r>
          </a:p>
        </p:txBody>
      </p:sp>
      <p:sp>
        <p:nvSpPr>
          <p:cNvPr id="7" name="Rounded Rectangular Callout 6"/>
          <p:cNvSpPr/>
          <p:nvPr/>
        </p:nvSpPr>
        <p:spPr bwMode="auto">
          <a:xfrm>
            <a:off x="2895600" y="3352800"/>
            <a:ext cx="4495800" cy="1015663"/>
          </a:xfrm>
          <a:prstGeom prst="wedgeRoundRectCallout">
            <a:avLst/>
          </a:prstGeom>
          <a:noFill/>
          <a:ln w="25400" cap="flat" cmpd="sng" algn="ctr">
            <a:solidFill>
              <a:srgbClr val="0017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9"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20</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030016008"/>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srcRect/>
          <a:stretch>
            <a:fillRect/>
          </a:stretch>
        </p:blipFill>
        <p:spPr bwMode="auto">
          <a:xfrm>
            <a:off x="2743200" y="76201"/>
            <a:ext cx="1066799" cy="1066799"/>
          </a:xfrm>
          <a:prstGeom prst="rect">
            <a:avLst/>
          </a:prstGeom>
          <a:noFill/>
          <a:ln w="9525">
            <a:noFill/>
            <a:miter lim="800000"/>
            <a:headEnd/>
            <a:tailEnd/>
          </a:ln>
        </p:spPr>
      </p:pic>
      <p:sp>
        <p:nvSpPr>
          <p:cNvPr id="2" name="Title 1"/>
          <p:cNvSpPr>
            <a:spLocks noGrp="1"/>
          </p:cNvSpPr>
          <p:nvPr>
            <p:ph type="title"/>
          </p:nvPr>
        </p:nvSpPr>
        <p:spPr>
          <a:xfrm>
            <a:off x="2133600" y="0"/>
            <a:ext cx="6781800" cy="1066800"/>
          </a:xfrm>
        </p:spPr>
        <p:txBody>
          <a:bodyPr/>
          <a:lstStyle/>
          <a:p>
            <a:r>
              <a:rPr lang="en-US" dirty="0" smtClean="0"/>
              <a:t>Giving the talk</a:t>
            </a:r>
            <a:endParaRPr lang="en-US" dirty="0"/>
          </a:p>
        </p:txBody>
      </p:sp>
      <p:sp>
        <p:nvSpPr>
          <p:cNvPr id="3" name="Content Placeholder 2"/>
          <p:cNvSpPr>
            <a:spLocks noGrp="1"/>
          </p:cNvSpPr>
          <p:nvPr>
            <p:ph idx="1"/>
          </p:nvPr>
        </p:nvSpPr>
        <p:spPr>
          <a:xfrm>
            <a:off x="1676400" y="1447800"/>
            <a:ext cx="6990734" cy="1752600"/>
          </a:xfrm>
        </p:spPr>
        <p:txBody>
          <a:bodyPr>
            <a:normAutofit fontScale="85000" lnSpcReduction="20000"/>
          </a:bodyPr>
          <a:lstStyle/>
          <a:p>
            <a:pPr>
              <a:lnSpc>
                <a:spcPct val="110000"/>
              </a:lnSpc>
            </a:pPr>
            <a:r>
              <a:rPr lang="en-US" dirty="0"/>
              <a:t>End on time. A good way to ruin a good talk is to run overtime.</a:t>
            </a:r>
          </a:p>
          <a:p>
            <a:pPr>
              <a:lnSpc>
                <a:spcPct val="110000"/>
              </a:lnSpc>
            </a:pPr>
            <a:r>
              <a:rPr lang="en-US" dirty="0" smtClean="0"/>
              <a:t>Speak to everybody in audience</a:t>
            </a:r>
          </a:p>
          <a:p>
            <a:pPr>
              <a:lnSpc>
                <a:spcPct val="110000"/>
              </a:lnSpc>
            </a:pPr>
            <a:r>
              <a:rPr lang="en-US" dirty="0"/>
              <a:t>Speak confidently, show your interest</a:t>
            </a:r>
          </a:p>
          <a:p>
            <a:pPr>
              <a:lnSpc>
                <a:spcPct val="110000"/>
              </a:lnSpc>
            </a:pPr>
            <a:endParaRPr lang="en-US" dirty="0" smtClean="0"/>
          </a:p>
        </p:txBody>
      </p:sp>
      <p:sp>
        <p:nvSpPr>
          <p:cNvPr id="4" name="Rectangle 3"/>
          <p:cNvSpPr/>
          <p:nvPr/>
        </p:nvSpPr>
        <p:spPr>
          <a:xfrm>
            <a:off x="2819400" y="5153561"/>
            <a:ext cx="5257800" cy="1323439"/>
          </a:xfrm>
          <a:prstGeom prst="rect">
            <a:avLst/>
          </a:prstGeom>
        </p:spPr>
        <p:txBody>
          <a:bodyPr wrap="square">
            <a:spAutoFit/>
          </a:bodyPr>
          <a:lstStyle/>
          <a:p>
            <a:pPr lvl="0"/>
            <a:r>
              <a:rPr lang="en-US" sz="2000" dirty="0">
                <a:solidFill>
                  <a:schemeClr val="tx2"/>
                </a:solidFill>
              </a:rPr>
              <a:t>As students walk in, say hello and introduce yourselves to them (during the </a:t>
            </a:r>
            <a:r>
              <a:rPr lang="en-US" sz="2000" dirty="0" smtClean="0">
                <a:solidFill>
                  <a:schemeClr val="tx2"/>
                </a:solidFill>
              </a:rPr>
              <a:t>awkward </a:t>
            </a:r>
            <a:r>
              <a:rPr lang="en-US" sz="2000" dirty="0">
                <a:solidFill>
                  <a:schemeClr val="tx2"/>
                </a:solidFill>
              </a:rPr>
              <a:t>wait </a:t>
            </a:r>
            <a:r>
              <a:rPr lang="en-US" sz="2000" dirty="0" smtClean="0">
                <a:solidFill>
                  <a:schemeClr val="tx2"/>
                </a:solidFill>
              </a:rPr>
              <a:t>time),  </a:t>
            </a:r>
            <a:r>
              <a:rPr lang="en-US" sz="2000" dirty="0">
                <a:solidFill>
                  <a:schemeClr val="tx2"/>
                </a:solidFill>
              </a:rPr>
              <a:t>shows </a:t>
            </a:r>
            <a:r>
              <a:rPr lang="en-US" sz="2000" dirty="0" smtClean="0">
                <a:solidFill>
                  <a:schemeClr val="tx2"/>
                </a:solidFill>
              </a:rPr>
              <a:t>you’re </a:t>
            </a:r>
            <a:r>
              <a:rPr lang="en-US" sz="2000" dirty="0">
                <a:solidFill>
                  <a:schemeClr val="tx2"/>
                </a:solidFill>
              </a:rPr>
              <a:t>interested in them and in connecting with </a:t>
            </a:r>
            <a:r>
              <a:rPr lang="en-US" sz="2000" dirty="0" smtClean="0">
                <a:solidFill>
                  <a:schemeClr val="tx2"/>
                </a:solidFill>
              </a:rPr>
              <a:t>them.</a:t>
            </a:r>
            <a:r>
              <a:rPr lang="en-US" sz="2000" dirty="0">
                <a:solidFill>
                  <a:schemeClr val="tx2"/>
                </a:solidFill>
              </a:rPr>
              <a:t> </a:t>
            </a:r>
          </a:p>
        </p:txBody>
      </p:sp>
      <p:sp>
        <p:nvSpPr>
          <p:cNvPr id="6" name="Rounded Rectangular Callout 5"/>
          <p:cNvSpPr/>
          <p:nvPr/>
        </p:nvSpPr>
        <p:spPr bwMode="auto">
          <a:xfrm>
            <a:off x="2743200" y="5101939"/>
            <a:ext cx="5257800" cy="1375061"/>
          </a:xfrm>
          <a:prstGeom prst="wedgeRoundRectCallout">
            <a:avLst/>
          </a:prstGeom>
          <a:noFill/>
          <a:ln w="25400" cap="flat" cmpd="sng" algn="ctr">
            <a:solidFill>
              <a:srgbClr val="0017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7" name="Rectangle 6"/>
          <p:cNvSpPr/>
          <p:nvPr/>
        </p:nvSpPr>
        <p:spPr>
          <a:xfrm>
            <a:off x="1828800" y="3708737"/>
            <a:ext cx="6858000" cy="1015663"/>
          </a:xfrm>
          <a:prstGeom prst="rect">
            <a:avLst/>
          </a:prstGeom>
        </p:spPr>
        <p:txBody>
          <a:bodyPr wrap="square">
            <a:spAutoFit/>
          </a:bodyPr>
          <a:lstStyle/>
          <a:p>
            <a:pPr marL="3175" lvl="1">
              <a:spcAft>
                <a:spcPts val="800"/>
              </a:spcAft>
            </a:pPr>
            <a:r>
              <a:rPr lang="en-US" sz="2000" dirty="0">
                <a:solidFill>
                  <a:schemeClr val="tx2"/>
                </a:solidFill>
              </a:rPr>
              <a:t>Talk a deep breath now and then and let your mind catch up. </a:t>
            </a:r>
            <a:r>
              <a:rPr lang="en-US" sz="2000" dirty="0" smtClean="0">
                <a:solidFill>
                  <a:schemeClr val="tx2"/>
                </a:solidFill>
              </a:rPr>
              <a:t>What </a:t>
            </a:r>
            <a:r>
              <a:rPr lang="en-US" sz="2000" dirty="0">
                <a:solidFill>
                  <a:schemeClr val="tx2"/>
                </a:solidFill>
              </a:rPr>
              <a:t>seems interminably long to the speaker is a short (and welcome) break to the </a:t>
            </a:r>
            <a:r>
              <a:rPr lang="en-US" sz="2000" dirty="0" smtClean="0">
                <a:solidFill>
                  <a:schemeClr val="tx2"/>
                </a:solidFill>
              </a:rPr>
              <a:t>audience.</a:t>
            </a:r>
            <a:endParaRPr lang="en-US" sz="2000" i="1" dirty="0">
              <a:solidFill>
                <a:schemeClr val="tx2"/>
              </a:solidFill>
            </a:endParaRPr>
          </a:p>
        </p:txBody>
      </p:sp>
      <p:sp>
        <p:nvSpPr>
          <p:cNvPr id="8" name="Rounded Rectangular Callout 7"/>
          <p:cNvSpPr/>
          <p:nvPr/>
        </p:nvSpPr>
        <p:spPr bwMode="auto">
          <a:xfrm>
            <a:off x="1828800" y="3708737"/>
            <a:ext cx="6858000" cy="1015663"/>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Slide Number Placeholder 1"/>
          <p:cNvSpPr txBox="1">
            <a:spLocks/>
          </p:cNvSpPr>
          <p:nvPr/>
        </p:nvSpPr>
        <p:spPr bwMode="auto">
          <a:xfrm>
            <a:off x="65532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21</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71046174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0"/>
            <a:ext cx="6781800" cy="990600"/>
          </a:xfrm>
        </p:spPr>
        <p:txBody>
          <a:bodyPr/>
          <a:lstStyle/>
          <a:p>
            <a:r>
              <a:rPr lang="en-US" dirty="0" smtClean="0"/>
              <a:t>Handling questions</a:t>
            </a:r>
            <a:endParaRPr lang="en-US" dirty="0"/>
          </a:p>
        </p:txBody>
      </p:sp>
      <p:sp>
        <p:nvSpPr>
          <p:cNvPr id="3" name="Content Placeholder 2"/>
          <p:cNvSpPr>
            <a:spLocks noGrp="1"/>
          </p:cNvSpPr>
          <p:nvPr>
            <p:ph idx="1"/>
          </p:nvPr>
        </p:nvSpPr>
        <p:spPr>
          <a:xfrm>
            <a:off x="1905000" y="1143001"/>
            <a:ext cx="7086600" cy="3352800"/>
          </a:xfrm>
        </p:spPr>
        <p:txBody>
          <a:bodyPr>
            <a:normAutofit fontScale="85000" lnSpcReduction="20000"/>
          </a:bodyPr>
          <a:lstStyle/>
          <a:p>
            <a:pPr>
              <a:lnSpc>
                <a:spcPct val="110000"/>
              </a:lnSpc>
            </a:pPr>
            <a:r>
              <a:rPr lang="en-US" dirty="0" smtClean="0"/>
              <a:t>Repeat the question, rephrasing it  </a:t>
            </a:r>
          </a:p>
          <a:p>
            <a:pPr>
              <a:lnSpc>
                <a:spcPct val="110000"/>
              </a:lnSpc>
            </a:pPr>
            <a:r>
              <a:rPr lang="en-US" dirty="0" smtClean="0"/>
              <a:t>Keep the answers short, and answer the question</a:t>
            </a:r>
          </a:p>
          <a:p>
            <a:pPr>
              <a:lnSpc>
                <a:spcPct val="110000"/>
              </a:lnSpc>
            </a:pPr>
            <a:r>
              <a:rPr lang="en-US" dirty="0" smtClean="0"/>
              <a:t>Be ready for off-the-wall questions</a:t>
            </a:r>
          </a:p>
          <a:p>
            <a:pPr lvl="1">
              <a:lnSpc>
                <a:spcPct val="110000"/>
              </a:lnSpc>
            </a:pPr>
            <a:r>
              <a:rPr lang="en-US" dirty="0" smtClean="0"/>
              <a:t>Steer your answer back to a point you want to emphasize</a:t>
            </a:r>
          </a:p>
          <a:p>
            <a:pPr>
              <a:lnSpc>
                <a:spcPct val="110000"/>
              </a:lnSpc>
            </a:pPr>
            <a:r>
              <a:rPr lang="en-US" dirty="0" smtClean="0"/>
              <a:t>Anticipate responding to questions to which you don’t know the answer. </a:t>
            </a:r>
            <a:endParaRPr lang="en-US" dirty="0"/>
          </a:p>
          <a:p>
            <a:pPr lvl="1">
              <a:lnSpc>
                <a:spcPct val="110000"/>
              </a:lnSpc>
            </a:pPr>
            <a:endParaRPr lang="en-US" dirty="0" smtClean="0"/>
          </a:p>
        </p:txBody>
      </p:sp>
      <p:sp>
        <p:nvSpPr>
          <p:cNvPr id="4" name="Rectangle 3"/>
          <p:cNvSpPr/>
          <p:nvPr/>
        </p:nvSpPr>
        <p:spPr>
          <a:xfrm>
            <a:off x="2590800" y="4836471"/>
            <a:ext cx="5715000" cy="1323439"/>
          </a:xfrm>
          <a:prstGeom prst="rect">
            <a:avLst/>
          </a:prstGeom>
          <a:ln w="25400">
            <a:noFill/>
          </a:ln>
        </p:spPr>
        <p:txBody>
          <a:bodyPr wrap="square">
            <a:spAutoFit/>
          </a:bodyPr>
          <a:lstStyle/>
          <a:p>
            <a:pPr lvl="0"/>
            <a:r>
              <a:rPr lang="en-US" sz="2000" dirty="0">
                <a:solidFill>
                  <a:schemeClr val="tx2"/>
                </a:solidFill>
              </a:rPr>
              <a:t>I try to look at questions as a fun challenge, not something to dread</a:t>
            </a:r>
            <a:r>
              <a:rPr lang="en-US" sz="2000" dirty="0" smtClean="0">
                <a:solidFill>
                  <a:schemeClr val="tx2"/>
                </a:solidFill>
              </a:rPr>
              <a:t>. Try </a:t>
            </a:r>
            <a:r>
              <a:rPr lang="en-US" sz="2000" dirty="0">
                <a:solidFill>
                  <a:schemeClr val="tx2"/>
                </a:solidFill>
              </a:rPr>
              <a:t>to think of answering a </a:t>
            </a:r>
            <a:r>
              <a:rPr lang="en-US" sz="2000" dirty="0" smtClean="0">
                <a:solidFill>
                  <a:schemeClr val="tx2"/>
                </a:solidFill>
              </a:rPr>
              <a:t>question. Not </a:t>
            </a:r>
            <a:r>
              <a:rPr lang="en-US" sz="2000" dirty="0">
                <a:solidFill>
                  <a:schemeClr val="tx2"/>
                </a:solidFill>
              </a:rPr>
              <a:t>as YOU </a:t>
            </a:r>
            <a:r>
              <a:rPr lang="en-US" sz="2000" dirty="0" err="1">
                <a:solidFill>
                  <a:schemeClr val="tx2"/>
                </a:solidFill>
              </a:rPr>
              <a:t>vs</a:t>
            </a:r>
            <a:r>
              <a:rPr lang="en-US" sz="2000" dirty="0">
                <a:solidFill>
                  <a:schemeClr val="tx2"/>
                </a:solidFill>
              </a:rPr>
              <a:t> THEM, but rather as the beginning of a short </a:t>
            </a:r>
            <a:r>
              <a:rPr lang="en-US" sz="2000" dirty="0" smtClean="0">
                <a:solidFill>
                  <a:schemeClr val="tx2"/>
                </a:solidFill>
              </a:rPr>
              <a:t>conversation.</a:t>
            </a:r>
            <a:endParaRPr lang="en-US" sz="2000" dirty="0">
              <a:solidFill>
                <a:schemeClr val="tx2"/>
              </a:solidFill>
            </a:endParaRPr>
          </a:p>
        </p:txBody>
      </p:sp>
      <p:sp>
        <p:nvSpPr>
          <p:cNvPr id="6" name="Rounded Rectangular Callout 5"/>
          <p:cNvSpPr/>
          <p:nvPr/>
        </p:nvSpPr>
        <p:spPr bwMode="auto">
          <a:xfrm>
            <a:off x="2590800" y="4848761"/>
            <a:ext cx="5715000" cy="1323439"/>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8" name="Slide Number Placeholder 1"/>
          <p:cNvSpPr txBox="1">
            <a:spLocks/>
          </p:cNvSpPr>
          <p:nvPr/>
        </p:nvSpPr>
        <p:spPr bwMode="auto">
          <a:xfrm>
            <a:off x="65532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22</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6446168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0"/>
            <a:ext cx="7239000" cy="762000"/>
          </a:xfrm>
        </p:spPr>
        <p:txBody>
          <a:bodyPr/>
          <a:lstStyle/>
          <a:p>
            <a:r>
              <a:rPr lang="en-US" sz="4000" dirty="0" smtClean="0"/>
              <a:t>If your work is interdisciplinary</a:t>
            </a:r>
            <a:endParaRPr lang="en-US" sz="4000" dirty="0"/>
          </a:p>
        </p:txBody>
      </p:sp>
      <p:sp>
        <p:nvSpPr>
          <p:cNvPr id="4" name="Rectangle 3"/>
          <p:cNvSpPr/>
          <p:nvPr/>
        </p:nvSpPr>
        <p:spPr>
          <a:xfrm>
            <a:off x="3366320" y="3352800"/>
            <a:ext cx="4800600" cy="1015663"/>
          </a:xfrm>
          <a:prstGeom prst="rect">
            <a:avLst/>
          </a:prstGeom>
        </p:spPr>
        <p:txBody>
          <a:bodyPr wrap="square">
            <a:spAutoFit/>
          </a:bodyPr>
          <a:lstStyle/>
          <a:p>
            <a:pPr lvl="0"/>
            <a:r>
              <a:rPr lang="en-US" sz="2000" dirty="0" smtClean="0">
                <a:solidFill>
                  <a:schemeClr val="tx2"/>
                </a:solidFill>
              </a:rPr>
              <a:t>Connect </a:t>
            </a:r>
            <a:r>
              <a:rPr lang="en-US" sz="2000" dirty="0">
                <a:solidFill>
                  <a:schemeClr val="tx2"/>
                </a:solidFill>
              </a:rPr>
              <a:t>what you do in research </a:t>
            </a:r>
            <a:r>
              <a:rPr lang="en-US" sz="2000" dirty="0" smtClean="0">
                <a:solidFill>
                  <a:schemeClr val="tx2"/>
                </a:solidFill>
              </a:rPr>
              <a:t>and in </a:t>
            </a:r>
            <a:r>
              <a:rPr lang="en-US" sz="2000" dirty="0">
                <a:solidFill>
                  <a:schemeClr val="tx2"/>
                </a:solidFill>
              </a:rPr>
              <a:t>the classroom to what professionals in the field </a:t>
            </a:r>
            <a:r>
              <a:rPr lang="en-US" sz="2000" dirty="0" smtClean="0">
                <a:solidFill>
                  <a:schemeClr val="tx2"/>
                </a:solidFill>
              </a:rPr>
              <a:t>do…  </a:t>
            </a:r>
            <a:endParaRPr lang="en-US" sz="2000" dirty="0">
              <a:solidFill>
                <a:schemeClr val="tx2"/>
              </a:solidFill>
            </a:endParaRPr>
          </a:p>
        </p:txBody>
      </p:sp>
      <p:sp>
        <p:nvSpPr>
          <p:cNvPr id="6" name="Rectangle 5"/>
          <p:cNvSpPr/>
          <p:nvPr/>
        </p:nvSpPr>
        <p:spPr>
          <a:xfrm>
            <a:off x="1848469" y="4916129"/>
            <a:ext cx="7143133" cy="1631216"/>
          </a:xfrm>
          <a:prstGeom prst="rect">
            <a:avLst/>
          </a:prstGeom>
        </p:spPr>
        <p:txBody>
          <a:bodyPr wrap="square">
            <a:spAutoFit/>
          </a:bodyPr>
          <a:lstStyle/>
          <a:p>
            <a:pPr lvl="0"/>
            <a:r>
              <a:rPr lang="en-US" sz="2000" dirty="0" smtClean="0">
                <a:solidFill>
                  <a:schemeClr val="tx2"/>
                </a:solidFill>
              </a:rPr>
              <a:t>I have a joint appointment and had to give two talks - one about my research, the other about how I could bridge departments. I made a Venn Diagram and then had bubbles discussing case studies for how I incorporate multidisciplinary approaches to my teaching, mentoring, and research.  </a:t>
            </a:r>
            <a:endParaRPr lang="en-US" sz="2000" dirty="0">
              <a:solidFill>
                <a:schemeClr val="tx2"/>
              </a:solidFill>
            </a:endParaRPr>
          </a:p>
        </p:txBody>
      </p:sp>
      <p:sp>
        <p:nvSpPr>
          <p:cNvPr id="8" name="Rectangle 7"/>
          <p:cNvSpPr/>
          <p:nvPr/>
        </p:nvSpPr>
        <p:spPr>
          <a:xfrm>
            <a:off x="1752600" y="838200"/>
            <a:ext cx="6644147" cy="1938992"/>
          </a:xfrm>
          <a:prstGeom prst="rect">
            <a:avLst/>
          </a:prstGeom>
        </p:spPr>
        <p:txBody>
          <a:bodyPr wrap="square">
            <a:spAutoFit/>
          </a:bodyPr>
          <a:lstStyle/>
          <a:p>
            <a:pPr lvl="0"/>
            <a:r>
              <a:rPr lang="en-US" sz="2000" dirty="0">
                <a:solidFill>
                  <a:schemeClr val="tx2"/>
                </a:solidFill>
              </a:rPr>
              <a:t>I spent more time on background </a:t>
            </a:r>
            <a:r>
              <a:rPr lang="en-US" sz="2000" dirty="0" smtClean="0">
                <a:solidFill>
                  <a:schemeClr val="tx2"/>
                </a:solidFill>
              </a:rPr>
              <a:t>than </a:t>
            </a:r>
            <a:r>
              <a:rPr lang="en-US" sz="2000" dirty="0">
                <a:solidFill>
                  <a:schemeClr val="tx2"/>
                </a:solidFill>
              </a:rPr>
              <a:t>you would traditionally do in a </a:t>
            </a:r>
            <a:r>
              <a:rPr lang="en-US" sz="2000" dirty="0" smtClean="0">
                <a:solidFill>
                  <a:schemeClr val="tx2"/>
                </a:solidFill>
              </a:rPr>
              <a:t>talk. That </a:t>
            </a:r>
            <a:r>
              <a:rPr lang="en-US" sz="2000" dirty="0">
                <a:solidFill>
                  <a:schemeClr val="tx2"/>
                </a:solidFill>
              </a:rPr>
              <a:t>said, the background was important for everyone to understand my research so it was ok and was appreciated. </a:t>
            </a:r>
            <a:r>
              <a:rPr lang="en-US" sz="2000" dirty="0" smtClean="0">
                <a:solidFill>
                  <a:schemeClr val="tx2"/>
                </a:solidFill>
              </a:rPr>
              <a:t>Highlight </a:t>
            </a:r>
            <a:r>
              <a:rPr lang="en-US" sz="2000" dirty="0">
                <a:solidFill>
                  <a:schemeClr val="tx2"/>
                </a:solidFill>
              </a:rPr>
              <a:t>the main themes from each field and keep going back to the ways they are important in your research results.</a:t>
            </a:r>
          </a:p>
        </p:txBody>
      </p:sp>
      <p:sp>
        <p:nvSpPr>
          <p:cNvPr id="9" name="Rounded Rectangular Callout 8"/>
          <p:cNvSpPr/>
          <p:nvPr/>
        </p:nvSpPr>
        <p:spPr bwMode="auto">
          <a:xfrm>
            <a:off x="3276600" y="3294728"/>
            <a:ext cx="4828867" cy="1124872"/>
          </a:xfrm>
          <a:prstGeom prst="wedgeRoundRectCallout">
            <a:avLst/>
          </a:prstGeom>
          <a:noFill/>
          <a:ln w="25400" cap="flat" cmpd="sng" algn="ctr">
            <a:solidFill>
              <a:srgbClr val="0017AA"/>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0" name="Rounded Rectangular Callout 9"/>
          <p:cNvSpPr/>
          <p:nvPr/>
        </p:nvSpPr>
        <p:spPr bwMode="auto">
          <a:xfrm>
            <a:off x="1676400" y="762000"/>
            <a:ext cx="6644147" cy="2057400"/>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1" name="Rounded Rectangular Callout 10"/>
          <p:cNvSpPr/>
          <p:nvPr/>
        </p:nvSpPr>
        <p:spPr bwMode="auto">
          <a:xfrm>
            <a:off x="1752600" y="4916129"/>
            <a:ext cx="7239002" cy="1631216"/>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endParaRPr>
          </a:p>
        </p:txBody>
      </p:sp>
      <p:sp>
        <p:nvSpPr>
          <p:cNvPr id="13" name="Slide Number Placeholder 1"/>
          <p:cNvSpPr txBox="1">
            <a:spLocks/>
          </p:cNvSpPr>
          <p:nvPr/>
        </p:nvSpPr>
        <p:spPr bwMode="auto">
          <a:xfrm>
            <a:off x="6553200" y="65341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23</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368488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a:xfrm>
            <a:off x="1981200" y="152400"/>
            <a:ext cx="6781800" cy="838200"/>
          </a:xfrm>
        </p:spPr>
        <p:txBody>
          <a:bodyPr/>
          <a:lstStyle/>
          <a:p>
            <a:r>
              <a:rPr lang="en-US" b="1" dirty="0" smtClean="0"/>
              <a:t>The preparation</a:t>
            </a:r>
          </a:p>
        </p:txBody>
      </p:sp>
      <p:sp>
        <p:nvSpPr>
          <p:cNvPr id="45059" name="Content Placeholder 2"/>
          <p:cNvSpPr>
            <a:spLocks noGrp="1"/>
          </p:cNvSpPr>
          <p:nvPr>
            <p:ph idx="1"/>
          </p:nvPr>
        </p:nvSpPr>
        <p:spPr>
          <a:xfrm>
            <a:off x="1703439" y="1219200"/>
            <a:ext cx="7162800" cy="4724400"/>
          </a:xfrm>
        </p:spPr>
        <p:txBody>
          <a:bodyPr>
            <a:normAutofit fontScale="92500"/>
          </a:bodyPr>
          <a:lstStyle/>
          <a:p>
            <a:pPr eaLnBrk="1" hangingPunct="1"/>
            <a:r>
              <a:rPr lang="en-US" sz="2800" dirty="0" smtClean="0"/>
              <a:t>Before the interview</a:t>
            </a:r>
          </a:p>
          <a:p>
            <a:pPr lvl="1" eaLnBrk="1" hangingPunct="1"/>
            <a:r>
              <a:rPr lang="en-US" sz="2400" dirty="0" smtClean="0"/>
              <a:t>Ask about length of presentation</a:t>
            </a:r>
          </a:p>
          <a:p>
            <a:pPr lvl="1" eaLnBrk="1" hangingPunct="1"/>
            <a:r>
              <a:rPr lang="en-US" sz="2400" dirty="0" smtClean="0"/>
              <a:t>Ask about the audience</a:t>
            </a:r>
          </a:p>
          <a:p>
            <a:pPr lvl="1" eaLnBrk="1" hangingPunct="1"/>
            <a:r>
              <a:rPr lang="en-US" sz="2400" dirty="0" smtClean="0"/>
              <a:t>Practice with an audience, respond to questions, ask for feedback</a:t>
            </a:r>
          </a:p>
          <a:p>
            <a:pPr lvl="1" eaLnBrk="1" hangingPunct="1"/>
            <a:r>
              <a:rPr lang="en-US" sz="2400" dirty="0" smtClean="0"/>
              <a:t>Bring water bottle</a:t>
            </a:r>
          </a:p>
          <a:p>
            <a:pPr lvl="1" eaLnBrk="1" hangingPunct="1"/>
            <a:endParaRPr lang="en-US" sz="900" dirty="0" smtClean="0"/>
          </a:p>
          <a:p>
            <a:pPr eaLnBrk="1" hangingPunct="1"/>
            <a:r>
              <a:rPr lang="en-US" sz="2800" dirty="0" smtClean="0"/>
              <a:t>Short break before the talk  </a:t>
            </a:r>
          </a:p>
          <a:p>
            <a:pPr lvl="1" eaLnBrk="1" hangingPunct="1"/>
            <a:r>
              <a:rPr lang="en-US" sz="2400" dirty="0" smtClean="0"/>
              <a:t>Review your talk / first slides - paper or electronic</a:t>
            </a:r>
          </a:p>
          <a:p>
            <a:pPr lvl="1" eaLnBrk="1" hangingPunct="1"/>
            <a:r>
              <a:rPr lang="en-US" sz="2400" dirty="0" smtClean="0"/>
              <a:t>Warm ups (theatrical training)</a:t>
            </a:r>
          </a:p>
          <a:p>
            <a:pPr lvl="1" eaLnBrk="1" hangingPunct="1"/>
            <a:r>
              <a:rPr lang="en-US" sz="2400" dirty="0" smtClean="0"/>
              <a:t>Do something to help you relax</a:t>
            </a:r>
            <a:endParaRPr lang="en-US" sz="2400" dirty="0"/>
          </a:p>
          <a:p>
            <a:pPr lvl="1" eaLnBrk="1" hangingPunct="1"/>
            <a:r>
              <a:rPr lang="en-US" sz="2400" dirty="0" smtClean="0"/>
              <a:t>You may not get the 10 minute break</a:t>
            </a:r>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24</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82212990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3810000"/>
            <a:ext cx="6934200" cy="1736646"/>
          </a:xfrm>
          <a:prstGeom prst="wedgeRoundRectCallout">
            <a:avLst/>
          </a:prstGeom>
          <a:ln>
            <a:solidFill>
              <a:srgbClr val="0017AA"/>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ja-JP" altLang="en-US" dirty="0">
                <a:solidFill>
                  <a:schemeClr val="tx2"/>
                </a:solidFill>
              </a:rPr>
              <a:t>“</a:t>
            </a:r>
            <a:r>
              <a:rPr lang="en-US" dirty="0">
                <a:solidFill>
                  <a:schemeClr val="tx2"/>
                </a:solidFill>
              </a:rPr>
              <a:t>When you walk into an interview, your goal is to convey an image of yourself as a colleague. After all, a colleague is what your interviewers are looking for.</a:t>
            </a:r>
            <a:r>
              <a:rPr lang="ja-JP" altLang="en-US" dirty="0">
                <a:solidFill>
                  <a:schemeClr val="tx2"/>
                </a:solidFill>
              </a:rPr>
              <a:t>”</a:t>
            </a:r>
            <a:r>
              <a:rPr lang="en-US" dirty="0">
                <a:solidFill>
                  <a:schemeClr val="tx2"/>
                </a:solidFill>
              </a:rPr>
              <a:t>  </a:t>
            </a:r>
          </a:p>
        </p:txBody>
      </p:sp>
      <p:sp>
        <p:nvSpPr>
          <p:cNvPr id="4" name="TextBox 3"/>
          <p:cNvSpPr txBox="1"/>
          <p:nvPr/>
        </p:nvSpPr>
        <p:spPr>
          <a:xfrm>
            <a:off x="2971800" y="5851446"/>
            <a:ext cx="5867400" cy="954107"/>
          </a:xfrm>
          <a:prstGeom prst="rect">
            <a:avLst/>
          </a:prstGeom>
          <a:noFill/>
          <a:ln>
            <a:noFill/>
          </a:ln>
        </p:spPr>
        <p:txBody>
          <a:bodyPr wrap="square" rtlCol="0">
            <a:spAutoFit/>
          </a:bodyPr>
          <a:lstStyle/>
          <a:p>
            <a:pPr>
              <a:buFont typeface="Wingdings" charset="0"/>
              <a:buNone/>
            </a:pPr>
            <a:r>
              <a:rPr lang="en-US" sz="1600" i="1" dirty="0">
                <a:solidFill>
                  <a:srgbClr val="000000"/>
                </a:solidFill>
              </a:rPr>
              <a:t>Mary Dillon Johnson</a:t>
            </a:r>
          </a:p>
          <a:p>
            <a:pPr>
              <a:buFont typeface="Wingdings" charset="0"/>
              <a:buNone/>
            </a:pPr>
            <a:r>
              <a:rPr lang="en-US" sz="1600" i="1" dirty="0" smtClean="0">
                <a:solidFill>
                  <a:srgbClr val="000000"/>
                </a:solidFill>
              </a:rPr>
              <a:t>The </a:t>
            </a:r>
            <a:r>
              <a:rPr lang="en-US" sz="1600" i="1" dirty="0">
                <a:solidFill>
                  <a:srgbClr val="000000"/>
                </a:solidFill>
              </a:rPr>
              <a:t>Chronicle of Higher Education</a:t>
            </a:r>
          </a:p>
          <a:p>
            <a:pPr>
              <a:buFont typeface="Wingdings" charset="0"/>
              <a:buNone/>
            </a:pPr>
            <a:r>
              <a:rPr lang="en-US" sz="1200" i="1" dirty="0" smtClean="0">
                <a:solidFill>
                  <a:srgbClr val="000000"/>
                </a:solidFill>
              </a:rPr>
              <a:t>http</a:t>
            </a:r>
            <a:r>
              <a:rPr lang="en-US" sz="1200" i="1" dirty="0">
                <a:solidFill>
                  <a:srgbClr val="000000"/>
                </a:solidFill>
              </a:rPr>
              <a:t>://</a:t>
            </a:r>
            <a:r>
              <a:rPr lang="en-US" sz="1200" i="1" dirty="0" err="1">
                <a:solidFill>
                  <a:srgbClr val="000000"/>
                </a:solidFill>
              </a:rPr>
              <a:t>chronicle.com</a:t>
            </a:r>
            <a:r>
              <a:rPr lang="en-US" sz="1200" i="1" dirty="0">
                <a:solidFill>
                  <a:srgbClr val="000000"/>
                </a:solidFill>
              </a:rPr>
              <a:t>/article/The-Academic-Job-Interview-/44607/</a:t>
            </a:r>
            <a:endParaRPr lang="en-US" sz="1800" i="1" dirty="0">
              <a:solidFill>
                <a:srgbClr val="000000"/>
              </a:solidFill>
            </a:endParaRPr>
          </a:p>
          <a:p>
            <a:endParaRPr lang="en-US" sz="1200" dirty="0">
              <a:solidFill>
                <a:srgbClr val="000000"/>
              </a:solidFill>
            </a:endParaRPr>
          </a:p>
        </p:txBody>
      </p:sp>
      <p:sp>
        <p:nvSpPr>
          <p:cNvPr id="7" name="TextBox 6"/>
          <p:cNvSpPr txBox="1"/>
          <p:nvPr/>
        </p:nvSpPr>
        <p:spPr>
          <a:xfrm>
            <a:off x="1905000" y="1295400"/>
            <a:ext cx="7010400" cy="1569660"/>
          </a:xfrm>
          <a:prstGeom prst="rect">
            <a:avLst/>
          </a:prstGeom>
          <a:noFill/>
        </p:spPr>
        <p:txBody>
          <a:bodyPr wrap="square" rtlCol="0">
            <a:spAutoFit/>
          </a:bodyPr>
          <a:lstStyle/>
          <a:p>
            <a:r>
              <a:rPr lang="en-US" dirty="0" smtClean="0">
                <a:solidFill>
                  <a:schemeClr val="tx2"/>
                </a:solidFill>
              </a:rPr>
              <a:t>Remind yourself that YOU are the expert on the topic of your talk, and that THEY saw something in you that made them want to bring you to campus and learn about you.  Be confident. </a:t>
            </a:r>
            <a:endParaRPr lang="en-US" dirty="0">
              <a:solidFill>
                <a:schemeClr val="tx2"/>
              </a:solidFill>
            </a:endParaRPr>
          </a:p>
        </p:txBody>
      </p:sp>
      <p:sp>
        <p:nvSpPr>
          <p:cNvPr id="8" name="Rounded Rectangular Callout 7"/>
          <p:cNvSpPr/>
          <p:nvPr/>
        </p:nvSpPr>
        <p:spPr bwMode="auto">
          <a:xfrm>
            <a:off x="1828800" y="1219200"/>
            <a:ext cx="7086600" cy="1676400"/>
          </a:xfrm>
          <a:prstGeom prst="wedgeRoundRectCallout">
            <a:avLst/>
          </a:prstGeom>
          <a:noFill/>
          <a:ln w="25400" cap="flat" cmpd="sng" algn="ctr">
            <a:solidFill>
              <a:srgbClr val="BE6003"/>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2"/>
              </a:solidFill>
              <a:effectLst/>
              <a:latin typeface="Arial" pitchFamily="-112" charset="0"/>
              <a:ea typeface="ＭＳ Ｐゴシック" pitchFamily="-112" charset="-128"/>
              <a:cs typeface="ＭＳ Ｐゴシック" pitchFamily="-112" charset="-128"/>
            </a:endParaRPr>
          </a:p>
        </p:txBody>
      </p:sp>
      <p:sp>
        <p:nvSpPr>
          <p:cNvPr id="6" name="Title 1"/>
          <p:cNvSpPr>
            <a:spLocks noGrp="1"/>
          </p:cNvSpPr>
          <p:nvPr>
            <p:ph type="title"/>
          </p:nvPr>
        </p:nvSpPr>
        <p:spPr>
          <a:xfrm>
            <a:off x="1981200" y="76200"/>
            <a:ext cx="6781800" cy="838200"/>
          </a:xfrm>
        </p:spPr>
        <p:txBody>
          <a:bodyPr/>
          <a:lstStyle/>
          <a:p>
            <a:r>
              <a:rPr lang="en-US" dirty="0" smtClean="0"/>
              <a:t>Words of wisdom</a:t>
            </a:r>
          </a:p>
        </p:txBody>
      </p:sp>
      <p:sp>
        <p:nvSpPr>
          <p:cNvPr id="10"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25</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32159935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7010400" cy="1447800"/>
          </a:xfrm>
        </p:spPr>
        <p:txBody>
          <a:bodyPr/>
          <a:lstStyle/>
          <a:p>
            <a:r>
              <a:rPr lang="en-US" sz="3600" dirty="0" smtClean="0"/>
              <a:t>What questions do you have about job talks?</a:t>
            </a:r>
            <a:endParaRPr lang="en-US" sz="3600" dirty="0"/>
          </a:p>
        </p:txBody>
      </p:sp>
      <p:sp>
        <p:nvSpPr>
          <p:cNvPr id="3" name="Content Placeholder 2"/>
          <p:cNvSpPr>
            <a:spLocks noGrp="1"/>
          </p:cNvSpPr>
          <p:nvPr>
            <p:ph idx="1"/>
          </p:nvPr>
        </p:nvSpPr>
        <p:spPr>
          <a:xfrm>
            <a:off x="2176694" y="3810000"/>
            <a:ext cx="6781800" cy="1828800"/>
          </a:xfrm>
        </p:spPr>
        <p:txBody>
          <a:bodyPr>
            <a:normAutofit fontScale="92500" lnSpcReduction="10000"/>
          </a:bodyPr>
          <a:lstStyle/>
          <a:p>
            <a:r>
              <a:rPr lang="en-US" dirty="0" smtClean="0"/>
              <a:t>Please type your questions into the chat box.  </a:t>
            </a:r>
          </a:p>
          <a:p>
            <a:r>
              <a:rPr lang="en-US" dirty="0" smtClean="0"/>
              <a:t>Feel free to respond to questions or comments posed by others</a:t>
            </a:r>
            <a:endParaRPr lang="en-US" dirty="0"/>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26</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88225562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6FBEF4B-2A07-458E-BA46-A74D222F03D1}" type="slidenum">
              <a:rPr lang="en-US" smtClean="0">
                <a:solidFill>
                  <a:prstClr val="black">
                    <a:tint val="75000"/>
                  </a:prstClr>
                </a:solidFill>
              </a:rPr>
              <a:pPr/>
              <a:t>27</a:t>
            </a:fld>
            <a:endParaRPr lang="en-US">
              <a:solidFill>
                <a:prstClr val="black">
                  <a:tint val="75000"/>
                </a:prstClr>
              </a:solidFill>
            </a:endParaRPr>
          </a:p>
        </p:txBody>
      </p:sp>
      <p:sp>
        <p:nvSpPr>
          <p:cNvPr id="6" name="Title 1"/>
          <p:cNvSpPr txBox="1">
            <a:spLocks/>
          </p:cNvSpPr>
          <p:nvPr/>
        </p:nvSpPr>
        <p:spPr>
          <a:xfrm>
            <a:off x="152400" y="0"/>
            <a:ext cx="8991600" cy="6096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just"/>
            <a:r>
              <a:rPr lang="en-US" sz="2800" dirty="0" smtClean="0">
                <a:solidFill>
                  <a:srgbClr val="0017AA"/>
                </a:solidFill>
              </a:rPr>
              <a:t>What is one important thing you’ve learned in this webinar?</a:t>
            </a:r>
          </a:p>
        </p:txBody>
      </p:sp>
    </p:spTree>
    <p:extLst>
      <p:ext uri="{BB962C8B-B14F-4D97-AF65-F5344CB8AC3E}">
        <p14:creationId xmlns:p14="http://schemas.microsoft.com/office/powerpoint/2010/main" val="4820876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981200" y="76200"/>
            <a:ext cx="6934200" cy="1447800"/>
          </a:xfrm>
          <a:prstGeom prst="rect">
            <a:avLst/>
          </a:prstGeom>
        </p:spPr>
        <p:txBody>
          <a:bodyPr/>
          <a:lstStyle/>
          <a:p>
            <a:pPr algn="ctr">
              <a:defRPr/>
            </a:pPr>
            <a:r>
              <a:rPr lang="en-US" sz="3200" b="1" i="1" kern="0" dirty="0">
                <a:solidFill>
                  <a:srgbClr val="0017AA"/>
                </a:solidFill>
                <a:ea typeface="MS PGothic" pitchFamily="34" charset="-128"/>
              </a:rPr>
              <a:t>Pursuing an Academic Career</a:t>
            </a:r>
          </a:p>
          <a:p>
            <a:pPr algn="ctr">
              <a:defRPr/>
            </a:pPr>
            <a:r>
              <a:rPr lang="en-US" sz="3200" b="1" i="1" kern="0" dirty="0">
                <a:solidFill>
                  <a:srgbClr val="0017AA"/>
                </a:solidFill>
                <a:ea typeface="MS PGothic" pitchFamily="34" charset="-128"/>
              </a:rPr>
              <a:t> Webinar Series</a:t>
            </a:r>
          </a:p>
        </p:txBody>
      </p:sp>
      <p:sp>
        <p:nvSpPr>
          <p:cNvPr id="3" name="Content Placeholder 2"/>
          <p:cNvSpPr txBox="1">
            <a:spLocks/>
          </p:cNvSpPr>
          <p:nvPr/>
        </p:nvSpPr>
        <p:spPr>
          <a:xfrm>
            <a:off x="1752600" y="2062163"/>
            <a:ext cx="7162800" cy="3933384"/>
          </a:xfrm>
          <a:prstGeom prst="rect">
            <a:avLst/>
          </a:prstGeom>
        </p:spPr>
        <p:txBody>
          <a:bodyPr>
            <a:spAutoFit/>
          </a:bodyPr>
          <a:lstStyle/>
          <a:p>
            <a:pPr marL="342900" indent="-342900">
              <a:spcBef>
                <a:spcPct val="20000"/>
              </a:spcBef>
              <a:buClr>
                <a:srgbClr val="F1A429"/>
              </a:buClr>
              <a:buFont typeface="Wingdings" pitchFamily="2" charset="2"/>
              <a:buChar char="v"/>
              <a:defRPr/>
            </a:pPr>
            <a:r>
              <a:rPr lang="en-US" b="1" kern="0" dirty="0">
                <a:solidFill>
                  <a:schemeClr val="tx2"/>
                </a:solidFill>
                <a:latin typeface="+mn-lt"/>
                <a:ea typeface="MS PGothic" pitchFamily="34" charset="-128"/>
              </a:rPr>
              <a:t>Early career negotiations: Negotiating for what you need to be successful                </a:t>
            </a:r>
            <a:r>
              <a:rPr lang="en-US" kern="0" dirty="0">
                <a:solidFill>
                  <a:schemeClr val="tx2"/>
                </a:solidFill>
                <a:ea typeface="MS PGothic" pitchFamily="34" charset="-128"/>
              </a:rPr>
              <a:t>March 28, 2013, (Wednesday)  </a:t>
            </a:r>
            <a:r>
              <a:rPr lang="en-US" kern="0" dirty="0" smtClean="0">
                <a:solidFill>
                  <a:schemeClr val="tx2"/>
                </a:solidFill>
                <a:ea typeface="MS PGothic" pitchFamily="34" charset="-128"/>
              </a:rPr>
              <a:t>                     </a:t>
            </a:r>
            <a:r>
              <a:rPr lang="en-US" kern="0" dirty="0" smtClean="0">
                <a:solidFill>
                  <a:schemeClr val="tx2"/>
                </a:solidFill>
                <a:latin typeface="+mn-lt"/>
                <a:ea typeface="MS PGothic" pitchFamily="34" charset="-128"/>
              </a:rPr>
              <a:t>Chris Thorncroft</a:t>
            </a:r>
            <a:r>
              <a:rPr lang="en-US" kern="0" dirty="0">
                <a:solidFill>
                  <a:schemeClr val="tx2"/>
                </a:solidFill>
                <a:latin typeface="+mn-lt"/>
                <a:ea typeface="MS PGothic" pitchFamily="34" charset="-128"/>
              </a:rPr>
              <a:t>, </a:t>
            </a:r>
            <a:r>
              <a:rPr lang="en-US" kern="0" dirty="0" smtClean="0">
                <a:solidFill>
                  <a:schemeClr val="tx2"/>
                </a:solidFill>
                <a:latin typeface="+mn-lt"/>
                <a:ea typeface="MS PGothic" pitchFamily="34" charset="-128"/>
              </a:rPr>
              <a:t>SUNY </a:t>
            </a:r>
            <a:r>
              <a:rPr lang="en-US" kern="0" dirty="0">
                <a:solidFill>
                  <a:schemeClr val="tx2"/>
                </a:solidFill>
                <a:latin typeface="+mn-lt"/>
                <a:ea typeface="MS PGothic" pitchFamily="34" charset="-128"/>
              </a:rPr>
              <a:t>Albany; </a:t>
            </a:r>
            <a:r>
              <a:rPr lang="en-US" kern="0" dirty="0" smtClean="0">
                <a:solidFill>
                  <a:schemeClr val="tx2"/>
                </a:solidFill>
                <a:latin typeface="+mn-lt"/>
                <a:ea typeface="MS PGothic" pitchFamily="34" charset="-128"/>
              </a:rPr>
              <a:t>Kate </a:t>
            </a:r>
            <a:r>
              <a:rPr lang="en-US" kern="0" dirty="0">
                <a:solidFill>
                  <a:schemeClr val="tx2"/>
                </a:solidFill>
                <a:latin typeface="+mn-lt"/>
                <a:ea typeface="MS PGothic" pitchFamily="34" charset="-128"/>
              </a:rPr>
              <a:t>Miller, Texas A&amp;M </a:t>
            </a:r>
            <a:r>
              <a:rPr lang="en-US" kern="0" dirty="0" smtClean="0">
                <a:solidFill>
                  <a:schemeClr val="tx2"/>
                </a:solidFill>
                <a:latin typeface="+mn-lt"/>
                <a:ea typeface="MS PGothic" pitchFamily="34" charset="-128"/>
              </a:rPr>
              <a:t>University; </a:t>
            </a:r>
            <a:r>
              <a:rPr lang="en-US" kern="0" dirty="0">
                <a:solidFill>
                  <a:schemeClr val="tx2"/>
                </a:solidFill>
                <a:ea typeface="MS PGothic" pitchFamily="34" charset="-128"/>
              </a:rPr>
              <a:t>Julie Bartley, </a:t>
            </a:r>
            <a:r>
              <a:rPr lang="en-US" kern="0" dirty="0" err="1">
                <a:solidFill>
                  <a:schemeClr val="tx2"/>
                </a:solidFill>
                <a:ea typeface="MS PGothic" pitchFamily="34" charset="-128"/>
              </a:rPr>
              <a:t>Gustavus</a:t>
            </a:r>
            <a:r>
              <a:rPr lang="en-US" kern="0" dirty="0">
                <a:solidFill>
                  <a:schemeClr val="tx2"/>
                </a:solidFill>
                <a:ea typeface="MS PGothic" pitchFamily="34" charset="-128"/>
              </a:rPr>
              <a:t> </a:t>
            </a:r>
            <a:r>
              <a:rPr lang="en-US" kern="0" dirty="0" err="1">
                <a:solidFill>
                  <a:schemeClr val="tx2"/>
                </a:solidFill>
                <a:ea typeface="MS PGothic" pitchFamily="34" charset="-128"/>
              </a:rPr>
              <a:t>Adolphus</a:t>
            </a:r>
            <a:r>
              <a:rPr lang="en-US" kern="0" dirty="0">
                <a:solidFill>
                  <a:schemeClr val="tx2"/>
                </a:solidFill>
                <a:ea typeface="MS PGothic" pitchFamily="34" charset="-128"/>
              </a:rPr>
              <a:t> </a:t>
            </a:r>
            <a:r>
              <a:rPr lang="en-US" kern="0" dirty="0" smtClean="0">
                <a:solidFill>
                  <a:schemeClr val="tx2"/>
                </a:solidFill>
                <a:ea typeface="MS PGothic" pitchFamily="34" charset="-128"/>
              </a:rPr>
              <a:t>College</a:t>
            </a:r>
            <a:r>
              <a:rPr lang="en-US" kern="0" dirty="0">
                <a:solidFill>
                  <a:schemeClr val="tx2"/>
                </a:solidFill>
                <a:ea typeface="MS PGothic" pitchFamily="34" charset="-128"/>
              </a:rPr>
              <a:t> </a:t>
            </a:r>
            <a:r>
              <a:rPr lang="en-US" kern="0" dirty="0" smtClean="0">
                <a:solidFill>
                  <a:schemeClr val="tx2"/>
                </a:solidFill>
                <a:ea typeface="MS PGothic" pitchFamily="34" charset="-128"/>
              </a:rPr>
              <a:t> </a:t>
            </a:r>
            <a:endParaRPr lang="en-US" kern="0" dirty="0">
              <a:solidFill>
                <a:schemeClr val="tx2"/>
              </a:solidFill>
              <a:latin typeface="+mn-lt"/>
              <a:ea typeface="MS PGothic" pitchFamily="34" charset="-128"/>
            </a:endParaRPr>
          </a:p>
          <a:p>
            <a:pPr marL="342900" indent="-342900">
              <a:spcBef>
                <a:spcPct val="20000"/>
              </a:spcBef>
              <a:buClr>
                <a:srgbClr val="F1A429"/>
              </a:buClr>
              <a:buFont typeface="Wingdings" pitchFamily="2" charset="2"/>
              <a:buChar char="v"/>
              <a:defRPr/>
            </a:pPr>
            <a:endParaRPr lang="en-US" kern="0" dirty="0">
              <a:solidFill>
                <a:schemeClr val="tx2"/>
              </a:solidFill>
              <a:latin typeface="+mn-lt"/>
              <a:ea typeface="MS PGothic" pitchFamily="34" charset="-128"/>
            </a:endParaRPr>
          </a:p>
          <a:p>
            <a:pPr marL="342900" indent="-342900">
              <a:spcBef>
                <a:spcPct val="20000"/>
              </a:spcBef>
              <a:buClr>
                <a:srgbClr val="F1A429"/>
              </a:buClr>
              <a:buFont typeface="Wingdings" pitchFamily="2" charset="2"/>
              <a:buChar char="v"/>
              <a:defRPr/>
            </a:pPr>
            <a:r>
              <a:rPr lang="en-US" b="1" kern="0" dirty="0">
                <a:solidFill>
                  <a:schemeClr val="tx2"/>
                </a:solidFill>
                <a:latin typeface="+mn-lt"/>
                <a:ea typeface="MS PGothic" pitchFamily="34" charset="-128"/>
              </a:rPr>
              <a:t>Networking for Academic Careers</a:t>
            </a:r>
            <a:r>
              <a:rPr lang="en-US" kern="0" dirty="0">
                <a:solidFill>
                  <a:schemeClr val="tx2"/>
                </a:solidFill>
                <a:latin typeface="+mn-lt"/>
                <a:ea typeface="MS PGothic" pitchFamily="34" charset="-128"/>
              </a:rPr>
              <a:t>              </a:t>
            </a:r>
            <a:r>
              <a:rPr lang="en-US" kern="0" dirty="0">
                <a:solidFill>
                  <a:schemeClr val="tx2"/>
                </a:solidFill>
                <a:ea typeface="MS PGothic" pitchFamily="34" charset="-128"/>
              </a:rPr>
              <a:t>May 16, 2013 (Wednesday</a:t>
            </a:r>
            <a:r>
              <a:rPr lang="en-US" kern="0" dirty="0" smtClean="0">
                <a:solidFill>
                  <a:schemeClr val="tx2"/>
                </a:solidFill>
                <a:ea typeface="MS PGothic" pitchFamily="34" charset="-128"/>
              </a:rPr>
              <a:t>)                             </a:t>
            </a:r>
            <a:r>
              <a:rPr lang="en-US" kern="0" dirty="0" smtClean="0">
                <a:solidFill>
                  <a:schemeClr val="tx2"/>
                </a:solidFill>
                <a:latin typeface="+mn-lt"/>
                <a:ea typeface="MS PGothic" pitchFamily="34" charset="-128"/>
              </a:rPr>
              <a:t>Tracey </a:t>
            </a:r>
            <a:r>
              <a:rPr lang="en-US" kern="0" dirty="0">
                <a:solidFill>
                  <a:schemeClr val="tx2"/>
                </a:solidFill>
                <a:latin typeface="+mn-lt"/>
                <a:ea typeface="MS PGothic" pitchFamily="34" charset="-128"/>
              </a:rPr>
              <a:t>Holloway, University of Wisconsin</a:t>
            </a:r>
          </a:p>
        </p:txBody>
      </p:sp>
      <p:sp>
        <p:nvSpPr>
          <p:cNvPr id="5" name="Slide Number Placeholder 1"/>
          <p:cNvSpPr txBox="1">
            <a:spLocks/>
          </p:cNvSpPr>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28</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4275104826"/>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133600" y="304800"/>
            <a:ext cx="6781800" cy="1447800"/>
          </a:xfrm>
          <a:prstGeom prst="rect">
            <a:avLst/>
          </a:prstGeom>
        </p:spPr>
        <p:txBody>
          <a:bodyPr/>
          <a:lstStyle/>
          <a:p>
            <a:pPr algn="r">
              <a:defRPr/>
            </a:pPr>
            <a:r>
              <a:rPr lang="en-US" sz="4400" kern="0">
                <a:solidFill>
                  <a:srgbClr val="0017AA"/>
                </a:solidFill>
                <a:latin typeface="+mj-lt"/>
                <a:ea typeface="MS PGothic" pitchFamily="34" charset="-128"/>
                <a:cs typeface="+mj-cs"/>
              </a:rPr>
              <a:t>Thank you!</a:t>
            </a:r>
            <a:endParaRPr lang="en-US" sz="4400" kern="0" dirty="0">
              <a:solidFill>
                <a:srgbClr val="0017AA"/>
              </a:solidFill>
              <a:latin typeface="+mj-lt"/>
              <a:ea typeface="MS PGothic" pitchFamily="34" charset="-128"/>
              <a:cs typeface="+mj-cs"/>
            </a:endParaRPr>
          </a:p>
        </p:txBody>
      </p:sp>
      <p:sp>
        <p:nvSpPr>
          <p:cNvPr id="3" name="Content Placeholder 2"/>
          <p:cNvSpPr txBox="1">
            <a:spLocks/>
          </p:cNvSpPr>
          <p:nvPr/>
        </p:nvSpPr>
        <p:spPr>
          <a:xfrm>
            <a:off x="2133600" y="1981200"/>
            <a:ext cx="6781800" cy="4495800"/>
          </a:xfrm>
          <a:prstGeom prst="rect">
            <a:avLst/>
          </a:prstGeom>
        </p:spPr>
        <p:txBody>
          <a:bodyPr/>
          <a:lstStyle/>
          <a:p>
            <a:pPr>
              <a:spcBef>
                <a:spcPct val="20000"/>
              </a:spcBef>
              <a:buClr>
                <a:srgbClr val="F1A429"/>
              </a:buClr>
              <a:defRPr/>
            </a:pPr>
            <a:r>
              <a:rPr lang="en-US" sz="3200" kern="0" dirty="0" smtClean="0">
                <a:solidFill>
                  <a:schemeClr val="tx2"/>
                </a:solidFill>
                <a:latin typeface="+mn-lt"/>
                <a:ea typeface="MS PGothic" pitchFamily="34" charset="-128"/>
              </a:rPr>
              <a:t>We’re </a:t>
            </a:r>
            <a:r>
              <a:rPr lang="en-US" sz="3200" kern="0" dirty="0">
                <a:solidFill>
                  <a:schemeClr val="tx2"/>
                </a:solidFill>
                <a:latin typeface="+mn-lt"/>
                <a:ea typeface="MS PGothic" pitchFamily="34" charset="-128"/>
              </a:rPr>
              <a:t>glad you were able to join us today.</a:t>
            </a:r>
          </a:p>
          <a:p>
            <a:pPr marL="342900" indent="-342900">
              <a:spcBef>
                <a:spcPct val="20000"/>
              </a:spcBef>
              <a:buClr>
                <a:srgbClr val="F1A429"/>
              </a:buClr>
              <a:buFont typeface="Wingdings" pitchFamily="2" charset="2"/>
              <a:buNone/>
              <a:defRPr/>
            </a:pPr>
            <a:endParaRPr lang="en-US" sz="3200" kern="0" dirty="0">
              <a:solidFill>
                <a:schemeClr val="tx2"/>
              </a:solidFill>
              <a:latin typeface="+mn-lt"/>
              <a:ea typeface="MS PGothic" pitchFamily="34" charset="-128"/>
            </a:endParaRPr>
          </a:p>
          <a:p>
            <a:pPr>
              <a:spcBef>
                <a:spcPct val="20000"/>
              </a:spcBef>
              <a:buClr>
                <a:srgbClr val="F1A429"/>
              </a:buClr>
              <a:defRPr/>
            </a:pPr>
            <a:r>
              <a:rPr lang="en-US" sz="3200" kern="0" dirty="0">
                <a:solidFill>
                  <a:schemeClr val="tx2"/>
                </a:solidFill>
                <a:latin typeface="+mn-lt"/>
                <a:ea typeface="MS PGothic" pitchFamily="34" charset="-128"/>
              </a:rPr>
              <a:t>Please help us by completing </a:t>
            </a:r>
            <a:r>
              <a:rPr lang="en-US" sz="3200" kern="0" dirty="0" smtClean="0">
                <a:solidFill>
                  <a:schemeClr val="tx2"/>
                </a:solidFill>
                <a:latin typeface="+mn-lt"/>
                <a:ea typeface="MS PGothic" pitchFamily="34" charset="-128"/>
              </a:rPr>
              <a:t>an evaluation form.</a:t>
            </a:r>
            <a:endParaRPr lang="en-US" sz="3200" kern="0" dirty="0">
              <a:solidFill>
                <a:schemeClr val="tx2"/>
              </a:solidFill>
              <a:latin typeface="+mn-lt"/>
              <a:ea typeface="MS PGothic" pitchFamily="34" charset="-128"/>
            </a:endParaRPr>
          </a:p>
        </p:txBody>
      </p:sp>
      <p:sp>
        <p:nvSpPr>
          <p:cNvPr id="4" name="Rectangle 3"/>
          <p:cNvSpPr>
            <a:spLocks noChangeArrowheads="1"/>
          </p:cNvSpPr>
          <p:nvPr/>
        </p:nvSpPr>
        <p:spPr bwMode="auto">
          <a:xfrm>
            <a:off x="6086475" y="5867400"/>
            <a:ext cx="31337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3600" dirty="0">
                <a:solidFill>
                  <a:schemeClr val="tx2"/>
                </a:solidFill>
              </a:rPr>
              <a:t>http://nagt.org</a:t>
            </a:r>
          </a:p>
        </p:txBody>
      </p:sp>
      <p:pic>
        <p:nvPicPr>
          <p:cNvPr id="5" name="Picture 7" descr="http://serc.carleton.edu/images/serc/nagt.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5069" y="5334000"/>
            <a:ext cx="2041071"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76200"/>
            <a:ext cx="6781800" cy="914400"/>
          </a:xfrm>
        </p:spPr>
        <p:txBody>
          <a:bodyPr/>
          <a:lstStyle/>
          <a:p>
            <a:r>
              <a:rPr lang="en-US" dirty="0" smtClean="0"/>
              <a:t>Questions for you</a:t>
            </a:r>
            <a:endParaRPr lang="en-US" dirty="0"/>
          </a:p>
        </p:txBody>
      </p:sp>
      <p:sp>
        <p:nvSpPr>
          <p:cNvPr id="3" name="Content Placeholder 2"/>
          <p:cNvSpPr>
            <a:spLocks noGrp="1"/>
          </p:cNvSpPr>
          <p:nvPr>
            <p:ph idx="1"/>
          </p:nvPr>
        </p:nvSpPr>
        <p:spPr>
          <a:xfrm>
            <a:off x="1752600" y="1219200"/>
            <a:ext cx="7162800" cy="4419600"/>
          </a:xfrm>
        </p:spPr>
        <p:txBody>
          <a:bodyPr>
            <a:normAutofit fontScale="85000" lnSpcReduction="20000"/>
          </a:bodyPr>
          <a:lstStyle/>
          <a:p>
            <a:pPr marL="0" indent="0">
              <a:buNone/>
            </a:pPr>
            <a:r>
              <a:rPr lang="en-US" dirty="0" smtClean="0"/>
              <a:t>1. How often do you explain your research to others outside your research group?</a:t>
            </a:r>
          </a:p>
          <a:p>
            <a:pPr marL="914400" lvl="1" indent="-514350">
              <a:buFont typeface="+mj-lt"/>
              <a:buAutoNum type="alphaUcPeriod"/>
            </a:pPr>
            <a:r>
              <a:rPr lang="en-US" dirty="0" smtClean="0"/>
              <a:t>Every week </a:t>
            </a:r>
          </a:p>
          <a:p>
            <a:pPr marL="914400" lvl="1" indent="-514350">
              <a:buFont typeface="+mj-lt"/>
              <a:buAutoNum type="alphaUcPeriod"/>
            </a:pPr>
            <a:r>
              <a:rPr lang="en-US" dirty="0" smtClean="0"/>
              <a:t>Once or twice a month</a:t>
            </a:r>
          </a:p>
          <a:p>
            <a:pPr marL="914400" lvl="1" indent="-514350">
              <a:buFont typeface="+mj-lt"/>
              <a:buAutoNum type="alphaUcPeriod"/>
            </a:pPr>
            <a:r>
              <a:rPr lang="en-US" dirty="0" smtClean="0"/>
              <a:t>Frequently when I’m at a professional meeting but not much the rest of the time</a:t>
            </a:r>
          </a:p>
          <a:p>
            <a:pPr marL="914400" lvl="1" indent="-514350">
              <a:buFont typeface="+mj-lt"/>
              <a:buAutoNum type="alphaUcPeriod"/>
            </a:pPr>
            <a:endParaRPr lang="en-US" dirty="0" smtClean="0"/>
          </a:p>
          <a:p>
            <a:pPr marL="0" indent="0">
              <a:buNone/>
            </a:pPr>
            <a:r>
              <a:rPr lang="en-US" dirty="0" smtClean="0"/>
              <a:t>2. How many job talks (about research) have you heard or given in the last year?</a:t>
            </a:r>
            <a:endParaRPr lang="en-US" dirty="0"/>
          </a:p>
          <a:p>
            <a:pPr marL="914400" lvl="1" indent="-514350">
              <a:buFont typeface="+mj-lt"/>
              <a:buAutoNum type="alphaUcPeriod"/>
            </a:pPr>
            <a:r>
              <a:rPr lang="en-US" dirty="0" smtClean="0"/>
              <a:t>None</a:t>
            </a:r>
            <a:endParaRPr lang="en-US" dirty="0"/>
          </a:p>
          <a:p>
            <a:pPr marL="914400" lvl="1" indent="-514350">
              <a:buFont typeface="+mj-lt"/>
              <a:buAutoNum type="alphaUcPeriod"/>
            </a:pPr>
            <a:r>
              <a:rPr lang="en-US" dirty="0" smtClean="0"/>
              <a:t>1-3</a:t>
            </a:r>
            <a:endParaRPr lang="en-US" dirty="0"/>
          </a:p>
          <a:p>
            <a:pPr marL="914400" lvl="1" indent="-514350">
              <a:buFont typeface="+mj-lt"/>
              <a:buAutoNum type="alphaUcPeriod"/>
            </a:pPr>
            <a:r>
              <a:rPr lang="en-US" dirty="0" smtClean="0"/>
              <a:t>4 or more</a:t>
            </a:r>
            <a:endParaRPr lang="en-US" dirty="0"/>
          </a:p>
          <a:p>
            <a:pPr marL="914400" lvl="1" indent="-514350">
              <a:buFont typeface="+mj-lt"/>
              <a:buAutoNum type="alphaUcPeriod"/>
            </a:pPr>
            <a:endParaRPr lang="en-US" dirty="0" smtClean="0"/>
          </a:p>
          <a:p>
            <a:pPr marL="914400" lvl="1" indent="-514350">
              <a:buFont typeface="+mj-lt"/>
              <a:buAutoNum type="alphaUcPeriod"/>
            </a:pPr>
            <a:endParaRPr lang="en-US" sz="1400" dirty="0" smtClean="0"/>
          </a:p>
          <a:p>
            <a:pPr marL="0" indent="0">
              <a:buNone/>
            </a:pPr>
            <a:endParaRPr lang="en-US" dirty="0" smtClean="0"/>
          </a:p>
          <a:p>
            <a:pPr marL="914400" lvl="1" indent="-514350">
              <a:buFont typeface="+mj-lt"/>
              <a:buAutoNum type="alphaUcPeriod"/>
            </a:pPr>
            <a:endParaRPr lang="en-US" dirty="0" smtClean="0"/>
          </a:p>
          <a:p>
            <a:pPr marL="914400" lvl="1" indent="-514350">
              <a:buFont typeface="+mj-lt"/>
              <a:buAutoNum type="alphaUcPeriod"/>
            </a:pPr>
            <a:endParaRPr lang="en-US" dirty="0" smtClean="0"/>
          </a:p>
          <a:p>
            <a:pPr marL="914400" lvl="1" indent="-514350">
              <a:buFont typeface="+mj-lt"/>
              <a:buAutoNum type="alphaUcPeriod"/>
            </a:pPr>
            <a:endParaRPr lang="en-US" dirty="0" smtClean="0"/>
          </a:p>
          <a:p>
            <a:pPr marL="914400" lvl="1" indent="-514350">
              <a:buFont typeface="+mj-lt"/>
              <a:buAutoNum type="alphaUcPeriod"/>
            </a:pPr>
            <a:endParaRPr lang="en-US" dirty="0" smtClean="0"/>
          </a:p>
          <a:p>
            <a:pPr marL="914400" lvl="1" indent="-514350">
              <a:buFont typeface="+mj-lt"/>
              <a:buAutoNum type="alphaUcPeriod"/>
            </a:pPr>
            <a:endParaRPr lang="en-US" dirty="0" smtClean="0"/>
          </a:p>
          <a:p>
            <a:pPr marL="914400" lvl="1" indent="-514350">
              <a:buFont typeface="+mj-lt"/>
              <a:buAutoNum type="alphaUcPeriod"/>
            </a:pPr>
            <a:endParaRPr lang="en-US" dirty="0" smtClean="0"/>
          </a:p>
          <a:p>
            <a:pPr marL="514350" indent="-514350">
              <a:buFont typeface="+mj-lt"/>
              <a:buAutoNum type="arabicPeriod"/>
            </a:pPr>
            <a:endParaRPr lang="en-US" dirty="0" smtClean="0"/>
          </a:p>
          <a:p>
            <a:pPr marL="914400" lvl="1" indent="-514350">
              <a:buFont typeface="+mj-lt"/>
              <a:buAutoNum type="alphaUcPeriod"/>
            </a:pPr>
            <a:endParaRPr lang="en-US" dirty="0" smtClean="0"/>
          </a:p>
          <a:p>
            <a:pPr marL="514350" indent="-514350">
              <a:buFont typeface="+mj-lt"/>
              <a:buAutoNum type="arabicPeriod"/>
            </a:pPr>
            <a:endParaRPr lang="en-US" dirty="0" smtClean="0"/>
          </a:p>
          <a:p>
            <a:pPr lvl="1"/>
            <a:endParaRPr lang="en-US" dirty="0"/>
          </a:p>
        </p:txBody>
      </p:sp>
      <p:sp>
        <p:nvSpPr>
          <p:cNvPr id="5" name="Slide Number Placeholder 1"/>
          <p:cNvSpPr txBox="1">
            <a:spLocks/>
          </p:cNvSpPr>
          <p:nvPr/>
        </p:nvSpPr>
        <p:spPr bwMode="auto">
          <a:xfrm>
            <a:off x="6553200" y="64008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3</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14901516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228600" y="0"/>
            <a:ext cx="8763000" cy="944562"/>
          </a:xfrm>
        </p:spPr>
        <p:txBody>
          <a:bodyPr>
            <a:noAutofit/>
          </a:bodyPr>
          <a:lstStyle/>
          <a:p>
            <a:pPr algn="l"/>
            <a:r>
              <a:rPr lang="en-US" sz="2800" dirty="0" smtClean="0"/>
              <a:t>You’ve meeting someone for the first time and they ask you about your research. What do you feel? </a:t>
            </a:r>
          </a:p>
        </p:txBody>
      </p:sp>
      <p:sp>
        <p:nvSpPr>
          <p:cNvPr id="2" name="Slide Number Placeholder 1"/>
          <p:cNvSpPr>
            <a:spLocks noGrp="1"/>
          </p:cNvSpPr>
          <p:nvPr>
            <p:ph type="sldNum" sz="quarter" idx="12"/>
          </p:nvPr>
        </p:nvSpPr>
        <p:spPr>
          <a:xfrm>
            <a:off x="6553200" y="6381750"/>
            <a:ext cx="2133600" cy="476250"/>
          </a:xfrm>
        </p:spPr>
        <p:txBody>
          <a:bodyPr/>
          <a:lstStyle/>
          <a:p>
            <a:pPr>
              <a:defRPr/>
            </a:pPr>
            <a:fld id="{E870FF09-496D-4AA5-8E98-5AA517857A2B}" type="slidenum">
              <a:rPr lang="en-US" smtClean="0"/>
              <a:pPr>
                <a:defRPr/>
              </a:pPr>
              <a:t>4</a:t>
            </a:fld>
            <a:endParaRPr lang="en-US" dirty="0"/>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1752600" y="228600"/>
            <a:ext cx="7162800" cy="990600"/>
          </a:xfrm>
        </p:spPr>
        <p:txBody>
          <a:bodyPr/>
          <a:lstStyle/>
          <a:p>
            <a:r>
              <a:rPr lang="en-US" dirty="0" smtClean="0"/>
              <a:t>Elevator talks</a:t>
            </a:r>
          </a:p>
        </p:txBody>
      </p:sp>
      <p:sp>
        <p:nvSpPr>
          <p:cNvPr id="32771" name="Content Placeholder 2"/>
          <p:cNvSpPr>
            <a:spLocks noGrp="1"/>
          </p:cNvSpPr>
          <p:nvPr>
            <p:ph idx="1"/>
          </p:nvPr>
        </p:nvSpPr>
        <p:spPr>
          <a:xfrm>
            <a:off x="1905000" y="1371600"/>
            <a:ext cx="7010400" cy="2209800"/>
          </a:xfrm>
        </p:spPr>
        <p:txBody>
          <a:bodyPr>
            <a:normAutofit fontScale="92500"/>
          </a:bodyPr>
          <a:lstStyle/>
          <a:p>
            <a:pPr eaLnBrk="1" hangingPunct="1">
              <a:lnSpc>
                <a:spcPct val="90000"/>
              </a:lnSpc>
            </a:pPr>
            <a:r>
              <a:rPr lang="en-US" dirty="0" smtClean="0"/>
              <a:t>You are on an elevator (or escalator) </a:t>
            </a:r>
          </a:p>
          <a:p>
            <a:pPr eaLnBrk="1" hangingPunct="1">
              <a:lnSpc>
                <a:spcPct val="90000"/>
              </a:lnSpc>
            </a:pPr>
            <a:r>
              <a:rPr lang="en-US" dirty="0" smtClean="0"/>
              <a:t>Someone asks “What do you do?”</a:t>
            </a:r>
          </a:p>
          <a:p>
            <a:pPr eaLnBrk="1" hangingPunct="1">
              <a:lnSpc>
                <a:spcPct val="90000"/>
              </a:lnSpc>
            </a:pPr>
            <a:r>
              <a:rPr lang="en-US" dirty="0" smtClean="0"/>
              <a:t>You have 30-60 seconds to tell them. Are you ready? </a:t>
            </a:r>
          </a:p>
          <a:p>
            <a:pPr eaLnBrk="1" hangingPunct="1">
              <a:lnSpc>
                <a:spcPct val="90000"/>
              </a:lnSpc>
            </a:pPr>
            <a:endParaRPr lang="en-US" dirty="0" smtClean="0"/>
          </a:p>
          <a:p>
            <a:endParaRPr lang="en-US" dirty="0" smtClean="0"/>
          </a:p>
        </p:txBody>
      </p:sp>
      <p:pic>
        <p:nvPicPr>
          <p:cNvPr id="2050" name="Picture 2" descr="http://init4au.files.wordpress.com/2009/12/escalato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3562350"/>
            <a:ext cx="3886200" cy="291465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19400" y="6474023"/>
            <a:ext cx="6477000" cy="307777"/>
          </a:xfrm>
          <a:prstGeom prst="rect">
            <a:avLst/>
          </a:prstGeom>
        </p:spPr>
        <p:txBody>
          <a:bodyPr wrap="square">
            <a:spAutoFit/>
          </a:bodyPr>
          <a:lstStyle/>
          <a:p>
            <a:r>
              <a:rPr lang="en-US" sz="1400" dirty="0" smtClean="0">
                <a:solidFill>
                  <a:schemeClr val="tx2"/>
                </a:solidFill>
              </a:rPr>
              <a:t>Michael </a:t>
            </a:r>
            <a:r>
              <a:rPr lang="en-US" sz="1400" dirty="0" err="1" smtClean="0">
                <a:solidFill>
                  <a:schemeClr val="tx2"/>
                </a:solidFill>
              </a:rPr>
              <a:t>Tobis</a:t>
            </a:r>
            <a:r>
              <a:rPr lang="en-US" sz="1400" dirty="0" smtClean="0">
                <a:solidFill>
                  <a:schemeClr val="tx2"/>
                </a:solidFill>
              </a:rPr>
              <a:t>  http</a:t>
            </a:r>
            <a:r>
              <a:rPr lang="en-US" sz="1400" dirty="0">
                <a:solidFill>
                  <a:schemeClr val="tx2"/>
                </a:solidFill>
              </a:rPr>
              <a:t>://init4au.files.wordpress.com/2009/12/escalator.jpg</a:t>
            </a:r>
          </a:p>
        </p:txBody>
      </p:sp>
      <p:sp>
        <p:nvSpPr>
          <p:cNvPr id="7"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5</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extLst>
      <p:ext uri="{BB962C8B-B14F-4D97-AF65-F5344CB8AC3E}">
        <p14:creationId xmlns:p14="http://schemas.microsoft.com/office/powerpoint/2010/main" val="26729143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752600" y="304800"/>
            <a:ext cx="7162800" cy="1447800"/>
          </a:xfrm>
        </p:spPr>
        <p:txBody>
          <a:bodyPr/>
          <a:lstStyle/>
          <a:p>
            <a:r>
              <a:rPr lang="en-US" dirty="0" smtClean="0"/>
              <a:t>Elevator talks:</a:t>
            </a:r>
            <a:br>
              <a:rPr lang="en-US" dirty="0" smtClean="0"/>
            </a:br>
            <a:r>
              <a:rPr lang="en-US" b="1" dirty="0" smtClean="0"/>
              <a:t>Content</a:t>
            </a:r>
            <a:endParaRPr lang="en-US" dirty="0" smtClean="0"/>
          </a:p>
        </p:txBody>
      </p:sp>
      <p:sp>
        <p:nvSpPr>
          <p:cNvPr id="33795" name="Content Placeholder 2"/>
          <p:cNvSpPr>
            <a:spLocks noGrp="1"/>
          </p:cNvSpPr>
          <p:nvPr>
            <p:ph idx="1"/>
          </p:nvPr>
        </p:nvSpPr>
        <p:spPr>
          <a:xfrm>
            <a:off x="2133600" y="2209800"/>
            <a:ext cx="6781800" cy="4419600"/>
          </a:xfrm>
        </p:spPr>
        <p:txBody>
          <a:bodyPr>
            <a:normAutofit fontScale="85000" lnSpcReduction="20000"/>
          </a:bodyPr>
          <a:lstStyle/>
          <a:p>
            <a:pPr eaLnBrk="1" hangingPunct="1">
              <a:lnSpc>
                <a:spcPct val="120000"/>
              </a:lnSpc>
              <a:spcBef>
                <a:spcPts val="600"/>
              </a:spcBef>
            </a:pPr>
            <a:r>
              <a:rPr lang="en-US" dirty="0" smtClean="0"/>
              <a:t>What excites you most about your research? What you do, what question you are addressing, what methods you use. </a:t>
            </a:r>
          </a:p>
          <a:p>
            <a:pPr eaLnBrk="1" hangingPunct="1">
              <a:lnSpc>
                <a:spcPct val="120000"/>
              </a:lnSpc>
              <a:spcBef>
                <a:spcPts val="600"/>
              </a:spcBef>
            </a:pPr>
            <a:r>
              <a:rPr lang="en-US" dirty="0" smtClean="0"/>
              <a:t>Why it is important? </a:t>
            </a:r>
          </a:p>
          <a:p>
            <a:pPr marL="0" indent="0" eaLnBrk="1" hangingPunct="1">
              <a:lnSpc>
                <a:spcPct val="120000"/>
              </a:lnSpc>
              <a:spcBef>
                <a:spcPts val="1200"/>
              </a:spcBef>
              <a:buNone/>
            </a:pPr>
            <a:r>
              <a:rPr lang="en-US" b="1" dirty="0" smtClean="0">
                <a:solidFill>
                  <a:schemeClr val="tx2"/>
                </a:solidFill>
              </a:rPr>
              <a:t>Strategy:</a:t>
            </a:r>
            <a:r>
              <a:rPr lang="en-US" dirty="0" smtClean="0">
                <a:solidFill>
                  <a:schemeClr val="tx2"/>
                </a:solidFill>
              </a:rPr>
              <a:t> </a:t>
            </a:r>
          </a:p>
          <a:p>
            <a:pPr lvl="1" eaLnBrk="1" hangingPunct="1">
              <a:lnSpc>
                <a:spcPct val="120000"/>
              </a:lnSpc>
              <a:spcBef>
                <a:spcPts val="600"/>
              </a:spcBef>
            </a:pPr>
            <a:r>
              <a:rPr lang="en-US" dirty="0" smtClean="0"/>
              <a:t> 20-30 seconds talk</a:t>
            </a:r>
            <a:endParaRPr lang="en-US" dirty="0"/>
          </a:p>
          <a:p>
            <a:pPr lvl="1" eaLnBrk="1" hangingPunct="1">
              <a:lnSpc>
                <a:spcPct val="120000"/>
              </a:lnSpc>
              <a:spcBef>
                <a:spcPts val="600"/>
              </a:spcBef>
            </a:pPr>
            <a:r>
              <a:rPr lang="en-US" dirty="0" smtClean="0"/>
              <a:t>1-2 sentences on your research</a:t>
            </a:r>
          </a:p>
          <a:p>
            <a:pPr lvl="1" eaLnBrk="1" hangingPunct="1">
              <a:lnSpc>
                <a:spcPct val="120000"/>
              </a:lnSpc>
              <a:spcBef>
                <a:spcPts val="600"/>
              </a:spcBef>
            </a:pPr>
            <a:r>
              <a:rPr lang="en-US" dirty="0" smtClean="0"/>
              <a:t>1 on its significance</a:t>
            </a:r>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6</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1752600" y="304800"/>
            <a:ext cx="7162800" cy="1447800"/>
          </a:xfrm>
        </p:spPr>
        <p:txBody>
          <a:bodyPr/>
          <a:lstStyle/>
          <a:p>
            <a:r>
              <a:rPr lang="en-US" dirty="0" smtClean="0"/>
              <a:t>Elevator talks:</a:t>
            </a:r>
            <a:br>
              <a:rPr lang="en-US" dirty="0" smtClean="0"/>
            </a:br>
            <a:r>
              <a:rPr lang="en-US" dirty="0" smtClean="0"/>
              <a:t>Content, </a:t>
            </a:r>
            <a:r>
              <a:rPr lang="en-US" b="1" dirty="0" smtClean="0"/>
              <a:t>clarity</a:t>
            </a:r>
            <a:r>
              <a:rPr lang="en-US" dirty="0" smtClean="0"/>
              <a:t> </a:t>
            </a:r>
          </a:p>
        </p:txBody>
      </p:sp>
      <p:sp>
        <p:nvSpPr>
          <p:cNvPr id="34819" name="Content Placeholder 2"/>
          <p:cNvSpPr>
            <a:spLocks noGrp="1"/>
          </p:cNvSpPr>
          <p:nvPr>
            <p:ph idx="1"/>
          </p:nvPr>
        </p:nvSpPr>
        <p:spPr>
          <a:xfrm>
            <a:off x="1696065" y="2209800"/>
            <a:ext cx="7219335" cy="4419600"/>
          </a:xfrm>
        </p:spPr>
        <p:txBody>
          <a:bodyPr>
            <a:normAutofit fontScale="92500" lnSpcReduction="20000"/>
          </a:bodyPr>
          <a:lstStyle/>
          <a:p>
            <a:pPr eaLnBrk="1" hangingPunct="1">
              <a:lnSpc>
                <a:spcPct val="90000"/>
              </a:lnSpc>
              <a:spcBef>
                <a:spcPts val="1200"/>
              </a:spcBef>
            </a:pPr>
            <a:r>
              <a:rPr lang="en-US" dirty="0" smtClean="0"/>
              <a:t>Who is </a:t>
            </a:r>
            <a:r>
              <a:rPr lang="en-US" dirty="0"/>
              <a:t>t</a:t>
            </a:r>
            <a:r>
              <a:rPr lang="en-US" dirty="0" smtClean="0"/>
              <a:t>he audience</a:t>
            </a:r>
          </a:p>
          <a:p>
            <a:pPr lvl="1" eaLnBrk="1" hangingPunct="1">
              <a:lnSpc>
                <a:spcPct val="90000"/>
              </a:lnSpc>
              <a:spcBef>
                <a:spcPts val="1200"/>
              </a:spcBef>
            </a:pPr>
            <a:r>
              <a:rPr lang="en-US" dirty="0" smtClean="0"/>
              <a:t>Colleague, undergraduate, neighbor, dean</a:t>
            </a:r>
          </a:p>
          <a:p>
            <a:pPr lvl="1" eaLnBrk="1" hangingPunct="1">
              <a:lnSpc>
                <a:spcPct val="90000"/>
              </a:lnSpc>
              <a:spcBef>
                <a:spcPts val="1200"/>
              </a:spcBef>
            </a:pPr>
            <a:r>
              <a:rPr lang="en-US" dirty="0"/>
              <a:t>Consider both vocabulary and scope</a:t>
            </a:r>
          </a:p>
          <a:p>
            <a:pPr eaLnBrk="1" hangingPunct="1">
              <a:lnSpc>
                <a:spcPct val="90000"/>
              </a:lnSpc>
              <a:spcBef>
                <a:spcPts val="1200"/>
              </a:spcBef>
            </a:pPr>
            <a:r>
              <a:rPr lang="en-US" dirty="0" smtClean="0"/>
              <a:t>Watch out for jargon  </a:t>
            </a:r>
          </a:p>
          <a:p>
            <a:pPr eaLnBrk="1" hangingPunct="1">
              <a:lnSpc>
                <a:spcPct val="90000"/>
              </a:lnSpc>
              <a:spcBef>
                <a:spcPts val="1200"/>
              </a:spcBef>
            </a:pPr>
            <a:r>
              <a:rPr lang="en-US" dirty="0" smtClean="0"/>
              <a:t>Short sentences</a:t>
            </a:r>
          </a:p>
          <a:p>
            <a:pPr eaLnBrk="1" hangingPunct="1">
              <a:lnSpc>
                <a:spcPct val="90000"/>
              </a:lnSpc>
              <a:spcBef>
                <a:spcPts val="1200"/>
              </a:spcBef>
            </a:pPr>
            <a:r>
              <a:rPr lang="en-US" dirty="0" smtClean="0"/>
              <a:t>I rather than we (when possible)</a:t>
            </a:r>
          </a:p>
          <a:p>
            <a:pPr eaLnBrk="1" hangingPunct="1">
              <a:lnSpc>
                <a:spcPct val="90000"/>
              </a:lnSpc>
              <a:spcBef>
                <a:spcPts val="1200"/>
              </a:spcBef>
            </a:pPr>
            <a:endParaRPr lang="en-US" sz="2400" dirty="0" smtClean="0"/>
          </a:p>
          <a:p>
            <a:pPr eaLnBrk="1" hangingPunct="1">
              <a:spcBef>
                <a:spcPts val="1200"/>
              </a:spcBef>
            </a:pPr>
            <a:r>
              <a:rPr lang="en-US" b="1" dirty="0" smtClean="0">
                <a:solidFill>
                  <a:schemeClr val="tx2"/>
                </a:solidFill>
              </a:rPr>
              <a:t>Strategy:</a:t>
            </a:r>
          </a:p>
          <a:p>
            <a:pPr lvl="1" eaLnBrk="1" hangingPunct="1">
              <a:spcBef>
                <a:spcPts val="1200"/>
              </a:spcBef>
            </a:pPr>
            <a:r>
              <a:rPr lang="en-US" dirty="0" smtClean="0"/>
              <a:t>Modify for different audiences</a:t>
            </a:r>
          </a:p>
          <a:p>
            <a:pPr lvl="1" eaLnBrk="1" hangingPunct="1">
              <a:spcBef>
                <a:spcPts val="1200"/>
              </a:spcBef>
            </a:pPr>
            <a:endParaRPr lang="en-US" dirty="0" smtClean="0"/>
          </a:p>
          <a:p>
            <a:pPr eaLnBrk="1" hangingPunct="1">
              <a:lnSpc>
                <a:spcPct val="90000"/>
              </a:lnSpc>
              <a:spcBef>
                <a:spcPts val="1200"/>
              </a:spcBef>
            </a:pPr>
            <a:endParaRPr lang="en-US" dirty="0" smtClean="0"/>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7</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1752600" y="304800"/>
            <a:ext cx="7162800" cy="1447800"/>
          </a:xfrm>
        </p:spPr>
        <p:txBody>
          <a:bodyPr/>
          <a:lstStyle/>
          <a:p>
            <a:r>
              <a:rPr lang="en-US" dirty="0" smtClean="0"/>
              <a:t>Elevator talks:</a:t>
            </a:r>
            <a:br>
              <a:rPr lang="en-US" dirty="0" smtClean="0"/>
            </a:br>
            <a:r>
              <a:rPr lang="en-US" dirty="0" smtClean="0"/>
              <a:t>Content, clarity, </a:t>
            </a:r>
            <a:r>
              <a:rPr lang="en-US" b="1" dirty="0" smtClean="0"/>
              <a:t>delivery</a:t>
            </a:r>
          </a:p>
        </p:txBody>
      </p:sp>
      <p:sp>
        <p:nvSpPr>
          <p:cNvPr id="5123" name="Content Placeholder 2"/>
          <p:cNvSpPr>
            <a:spLocks noGrp="1"/>
          </p:cNvSpPr>
          <p:nvPr>
            <p:ph idx="1"/>
          </p:nvPr>
        </p:nvSpPr>
        <p:spPr>
          <a:xfrm>
            <a:off x="2133600" y="2057400"/>
            <a:ext cx="6781800" cy="4724400"/>
          </a:xfrm>
        </p:spPr>
        <p:txBody>
          <a:bodyPr>
            <a:normAutofit fontScale="85000" lnSpcReduction="10000"/>
          </a:bodyPr>
          <a:lstStyle/>
          <a:p>
            <a:pPr eaLnBrk="1" hangingPunct="1">
              <a:lnSpc>
                <a:spcPct val="120000"/>
              </a:lnSpc>
              <a:spcBef>
                <a:spcPts val="600"/>
              </a:spcBef>
              <a:defRPr/>
            </a:pPr>
            <a:r>
              <a:rPr lang="en-US" dirty="0" smtClean="0"/>
              <a:t>Establish </a:t>
            </a:r>
            <a:r>
              <a:rPr lang="en-US" dirty="0"/>
              <a:t>eye contact </a:t>
            </a:r>
            <a:endParaRPr lang="en-US" dirty="0" smtClean="0"/>
          </a:p>
          <a:p>
            <a:pPr eaLnBrk="1" hangingPunct="1">
              <a:lnSpc>
                <a:spcPct val="120000"/>
              </a:lnSpc>
              <a:spcBef>
                <a:spcPts val="600"/>
              </a:spcBef>
              <a:defRPr/>
            </a:pPr>
            <a:r>
              <a:rPr lang="en-US" dirty="0" smtClean="0"/>
              <a:t>Show enthusiasm </a:t>
            </a:r>
            <a:r>
              <a:rPr lang="en-US" dirty="0"/>
              <a:t>for your work (being true to your personality and </a:t>
            </a:r>
            <a:r>
              <a:rPr lang="en-US" dirty="0" smtClean="0"/>
              <a:t>style)</a:t>
            </a:r>
          </a:p>
          <a:p>
            <a:pPr eaLnBrk="1" hangingPunct="1">
              <a:lnSpc>
                <a:spcPct val="120000"/>
              </a:lnSpc>
              <a:spcBef>
                <a:spcPts val="600"/>
              </a:spcBef>
              <a:defRPr/>
            </a:pPr>
            <a:r>
              <a:rPr lang="en-US" dirty="0" smtClean="0"/>
              <a:t>Vary tone </a:t>
            </a:r>
            <a:r>
              <a:rPr lang="en-US" dirty="0"/>
              <a:t>of your voice </a:t>
            </a:r>
            <a:endParaRPr lang="en-US" dirty="0" smtClean="0"/>
          </a:p>
          <a:p>
            <a:pPr eaLnBrk="1" hangingPunct="1">
              <a:lnSpc>
                <a:spcPct val="120000"/>
              </a:lnSpc>
              <a:spcBef>
                <a:spcPts val="600"/>
              </a:spcBef>
              <a:defRPr/>
            </a:pPr>
            <a:r>
              <a:rPr lang="en-US" dirty="0" smtClean="0"/>
              <a:t>Watch for </a:t>
            </a:r>
            <a:r>
              <a:rPr lang="en-US" dirty="0"/>
              <a:t>eyes glazing over</a:t>
            </a:r>
            <a:r>
              <a:rPr lang="en-US" dirty="0">
                <a:sym typeface="Wingdings" pitchFamily="2" charset="2"/>
              </a:rPr>
              <a:t> </a:t>
            </a:r>
            <a:endParaRPr lang="en-US" dirty="0" smtClean="0">
              <a:sym typeface="Wingdings" pitchFamily="2" charset="2"/>
            </a:endParaRPr>
          </a:p>
          <a:p>
            <a:pPr eaLnBrk="1" hangingPunct="1">
              <a:lnSpc>
                <a:spcPct val="120000"/>
              </a:lnSpc>
              <a:spcBef>
                <a:spcPts val="600"/>
              </a:spcBef>
              <a:defRPr/>
            </a:pPr>
            <a:r>
              <a:rPr lang="en-US" dirty="0" smtClean="0">
                <a:sym typeface="Wingdings" pitchFamily="2" charset="2"/>
              </a:rPr>
              <a:t>It’s the beginning of a conversation</a:t>
            </a:r>
          </a:p>
          <a:p>
            <a:pPr eaLnBrk="1" hangingPunct="1">
              <a:lnSpc>
                <a:spcPct val="120000"/>
              </a:lnSpc>
              <a:defRPr/>
            </a:pPr>
            <a:endParaRPr lang="en-US" sz="2400" dirty="0" smtClean="0">
              <a:sym typeface="Wingdings" pitchFamily="2" charset="2"/>
            </a:endParaRPr>
          </a:p>
          <a:p>
            <a:pPr eaLnBrk="1" hangingPunct="1">
              <a:lnSpc>
                <a:spcPct val="120000"/>
              </a:lnSpc>
              <a:defRPr/>
            </a:pPr>
            <a:r>
              <a:rPr lang="en-US" b="1" dirty="0" smtClean="0">
                <a:solidFill>
                  <a:schemeClr val="tx2"/>
                </a:solidFill>
                <a:sym typeface="Wingdings" pitchFamily="2" charset="2"/>
              </a:rPr>
              <a:t>Strategy:</a:t>
            </a:r>
          </a:p>
          <a:p>
            <a:pPr lvl="1" eaLnBrk="1" hangingPunct="1">
              <a:lnSpc>
                <a:spcPct val="120000"/>
              </a:lnSpc>
              <a:defRPr/>
            </a:pPr>
            <a:r>
              <a:rPr lang="en-US" dirty="0" smtClean="0">
                <a:sym typeface="Wingdings" pitchFamily="2" charset="2"/>
              </a:rPr>
              <a:t>Practice and get feedback</a:t>
            </a:r>
            <a:endParaRPr lang="en-US" dirty="0">
              <a:sym typeface="Wingdings" pitchFamily="2" charset="2"/>
            </a:endParaRPr>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8</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a:xfrm>
            <a:off x="1752600" y="304800"/>
            <a:ext cx="7162800" cy="1447800"/>
          </a:xfrm>
        </p:spPr>
        <p:txBody>
          <a:bodyPr/>
          <a:lstStyle/>
          <a:p>
            <a:r>
              <a:rPr lang="en-US" dirty="0" smtClean="0"/>
              <a:t>Preparing your elevator talk</a:t>
            </a:r>
            <a:br>
              <a:rPr lang="en-US" dirty="0" smtClean="0"/>
            </a:br>
            <a:endParaRPr lang="en-US" dirty="0" smtClean="0"/>
          </a:p>
        </p:txBody>
      </p:sp>
      <p:sp>
        <p:nvSpPr>
          <p:cNvPr id="39939" name="Content Placeholder 2"/>
          <p:cNvSpPr>
            <a:spLocks noGrp="1"/>
          </p:cNvSpPr>
          <p:nvPr>
            <p:ph idx="1"/>
          </p:nvPr>
        </p:nvSpPr>
        <p:spPr>
          <a:xfrm>
            <a:off x="2133600" y="1600200"/>
            <a:ext cx="6781800" cy="4953000"/>
          </a:xfrm>
        </p:spPr>
        <p:txBody>
          <a:bodyPr>
            <a:normAutofit lnSpcReduction="10000"/>
          </a:bodyPr>
          <a:lstStyle/>
          <a:p>
            <a:r>
              <a:rPr lang="en-US" dirty="0" smtClean="0"/>
              <a:t>Jot down main points</a:t>
            </a:r>
          </a:p>
          <a:p>
            <a:r>
              <a:rPr lang="en-US" dirty="0" smtClean="0"/>
              <a:t>Work into 2-3 sentences; may need to omit some points</a:t>
            </a:r>
          </a:p>
          <a:p>
            <a:r>
              <a:rPr lang="en-US" dirty="0" smtClean="0"/>
              <a:t>Practice different versions  </a:t>
            </a:r>
          </a:p>
          <a:p>
            <a:pPr lvl="1"/>
            <a:r>
              <a:rPr lang="en-US" dirty="0" smtClean="0"/>
              <a:t>Short, longer</a:t>
            </a:r>
          </a:p>
          <a:p>
            <a:pPr lvl="1"/>
            <a:r>
              <a:rPr lang="en-US" dirty="0" smtClean="0"/>
              <a:t>For specialist, for non-specialist</a:t>
            </a:r>
          </a:p>
          <a:p>
            <a:r>
              <a:rPr lang="en-US" dirty="0" smtClean="0"/>
              <a:t>Get </a:t>
            </a:r>
            <a:r>
              <a:rPr lang="en-US" dirty="0"/>
              <a:t>feedback and </a:t>
            </a:r>
            <a:r>
              <a:rPr lang="en-US" dirty="0" smtClean="0"/>
              <a:t>revise</a:t>
            </a:r>
          </a:p>
          <a:p>
            <a:endParaRPr lang="en-US" dirty="0" smtClean="0"/>
          </a:p>
          <a:p>
            <a:r>
              <a:rPr lang="en-US" b="1" dirty="0" smtClean="0">
                <a:solidFill>
                  <a:schemeClr val="tx2"/>
                </a:solidFill>
              </a:rPr>
              <a:t>Start now: </a:t>
            </a:r>
            <a:endParaRPr lang="en-US" b="1" dirty="0">
              <a:solidFill>
                <a:schemeClr val="tx2"/>
              </a:solidFill>
            </a:endParaRPr>
          </a:p>
          <a:p>
            <a:endParaRPr lang="en-US" dirty="0" smtClean="0"/>
          </a:p>
          <a:p>
            <a:pPr marL="0" indent="0">
              <a:buNone/>
            </a:pPr>
            <a:endParaRPr lang="en-US" sz="1600" b="1" dirty="0"/>
          </a:p>
          <a:p>
            <a:endParaRPr lang="en-US" dirty="0" smtClean="0"/>
          </a:p>
        </p:txBody>
      </p:sp>
      <p:sp>
        <p:nvSpPr>
          <p:cNvPr id="5" name="Slide Number Placeholder 1"/>
          <p:cNvSpPr txBox="1">
            <a:spLocks/>
          </p:cNvSpPr>
          <p:nvPr/>
        </p:nvSpPr>
        <p:spPr bwMode="auto">
          <a:xfrm>
            <a:off x="6553200" y="638175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US"/>
            </a:defPPr>
            <a:lvl1pPr algn="r" rtl="0" eaLnBrk="0" fontAlgn="base" hangingPunct="0">
              <a:spcBef>
                <a:spcPct val="0"/>
              </a:spcBef>
              <a:spcAft>
                <a:spcPct val="0"/>
              </a:spcAft>
              <a:defRPr sz="1400" kern="1200">
                <a:solidFill>
                  <a:srgbClr val="000000"/>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E870FF09-496D-4AA5-8E98-5AA517857A2B}" type="slidenum">
              <a:rPr kumimoji="0" lang="en-US" sz="1400" b="0" i="0" u="none" strike="noStrike" kern="1200" cap="none" spc="0" normalizeH="0" baseline="0" noProof="0" smtClean="0">
                <a:ln>
                  <a:noFill/>
                </a:ln>
                <a:solidFill>
                  <a:srgbClr val="000000"/>
                </a:solidFill>
                <a:effectLst/>
                <a:uLnTx/>
                <a:uFillTx/>
                <a:latin typeface="Arial" charset="0"/>
                <a:ea typeface="ＭＳ Ｐゴシック" pitchFamily="34" charset="-128"/>
                <a:cs typeface="+mn-cs"/>
              </a:rPr>
              <a:pPr marL="0" marR="0" lvl="0" indent="0" algn="r" defTabSz="914400" rtl="0" eaLnBrk="0" fontAlgn="base" latinLnBrk="0" hangingPunct="0">
                <a:lnSpc>
                  <a:spcPct val="100000"/>
                </a:lnSpc>
                <a:spcBef>
                  <a:spcPct val="0"/>
                </a:spcBef>
                <a:spcAft>
                  <a:spcPct val="0"/>
                </a:spcAft>
                <a:buClrTx/>
                <a:buSzTx/>
                <a:buFontTx/>
                <a:buNone/>
                <a:tabLst/>
                <a:defRPr/>
              </a:pPr>
              <a:t>9</a:t>
            </a:fld>
            <a:endParaRPr kumimoji="0" lang="en-US" sz="1400" b="0" i="0" u="none" strike="noStrike" kern="1200" cap="none" spc="0" normalizeH="0" baseline="0" noProof="0" dirty="0">
              <a:ln>
                <a:noFill/>
              </a:ln>
              <a:solidFill>
                <a:srgbClr val="000000"/>
              </a:solidFill>
              <a:effectLst/>
              <a:uLnTx/>
              <a:uFillTx/>
              <a:latin typeface="Arial" charset="0"/>
              <a:ea typeface="ＭＳ Ｐゴシック" pitchFamily="34" charset="-128"/>
              <a:cs typeface="+mn-cs"/>
            </a:endParaRPr>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Blank Presentation">
  <a:themeElements>
    <a:clrScheme name="">
      <a:dk1>
        <a:srgbClr val="9242AC"/>
      </a:dk1>
      <a:lt1>
        <a:srgbClr val="FFFFFF"/>
      </a:lt1>
      <a:dk2>
        <a:srgbClr val="000000"/>
      </a:dk2>
      <a:lt2>
        <a:srgbClr val="808080"/>
      </a:lt2>
      <a:accent1>
        <a:srgbClr val="BBE0E3"/>
      </a:accent1>
      <a:accent2>
        <a:srgbClr val="333399"/>
      </a:accent2>
      <a:accent3>
        <a:srgbClr val="FFFFFF"/>
      </a:accent3>
      <a:accent4>
        <a:srgbClr val="7C3792"/>
      </a:accent4>
      <a:accent5>
        <a:srgbClr val="DAEDEF"/>
      </a:accent5>
      <a:accent6>
        <a:srgbClr val="2D2D8A"/>
      </a:accent6>
      <a:hlink>
        <a:srgbClr val="009999"/>
      </a:hlink>
      <a:folHlink>
        <a:srgbClr val="99CC00"/>
      </a:folHlink>
    </a:clrScheme>
    <a:fontScheme name="Blank Presentation">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112" charset="0"/>
            <a:ea typeface="ＭＳ Ｐゴシック" pitchFamily="-112" charset="-128"/>
            <a:cs typeface="ＭＳ Ｐゴシック" pitchFamily="-112"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9758</TotalTime>
  <Words>2222</Words>
  <Application>Microsoft Macintosh PowerPoint</Application>
  <PresentationFormat>On-screen Show (4:3)</PresentationFormat>
  <Paragraphs>286</Paragraphs>
  <Slides>29</Slides>
  <Notes>17</Notes>
  <HiddenSlides>0</HiddenSlides>
  <MMClips>0</MMClips>
  <ScaleCrop>false</ScaleCrop>
  <HeadingPairs>
    <vt:vector size="4" baseType="variant">
      <vt:variant>
        <vt:lpstr>Theme</vt:lpstr>
      </vt:variant>
      <vt:variant>
        <vt:i4>4</vt:i4>
      </vt:variant>
      <vt:variant>
        <vt:lpstr>Slide Titles</vt:lpstr>
      </vt:variant>
      <vt:variant>
        <vt:i4>29</vt:i4>
      </vt:variant>
    </vt:vector>
  </HeadingPairs>
  <TitlesOfParts>
    <vt:vector size="33" baseType="lpstr">
      <vt:lpstr>Blank Presentation</vt:lpstr>
      <vt:lpstr>Default Design</vt:lpstr>
      <vt:lpstr>3_Office Theme</vt:lpstr>
      <vt:lpstr>4_Office Theme</vt:lpstr>
      <vt:lpstr>PowerPoint Presentation</vt:lpstr>
      <vt:lpstr>Webinar overview</vt:lpstr>
      <vt:lpstr>Questions for you</vt:lpstr>
      <vt:lpstr>You’ve meeting someone for the first time and they ask you about your research. What do you feel? </vt:lpstr>
      <vt:lpstr>Elevator talks</vt:lpstr>
      <vt:lpstr>Elevator talks: Content</vt:lpstr>
      <vt:lpstr>Elevator talks: Content, clarity </vt:lpstr>
      <vt:lpstr>Elevator talks: Content, clarity, delivery</vt:lpstr>
      <vt:lpstr>Preparing your elevator talk </vt:lpstr>
      <vt:lpstr>What questions do you have about elevator talks?</vt:lpstr>
      <vt:lpstr>PowerPoint Presentation</vt:lpstr>
      <vt:lpstr>The job talk</vt:lpstr>
      <vt:lpstr>The audience</vt:lpstr>
      <vt:lpstr>What are they looking for?</vt:lpstr>
      <vt:lpstr>The presentation </vt:lpstr>
      <vt:lpstr>Introduction is critical</vt:lpstr>
      <vt:lpstr>Introduction is critical</vt:lpstr>
      <vt:lpstr>The rest of the story</vt:lpstr>
      <vt:lpstr>PowerPoint Presentation</vt:lpstr>
      <vt:lpstr>Engaging visuals</vt:lpstr>
      <vt:lpstr>Giving the talk</vt:lpstr>
      <vt:lpstr>Handling questions</vt:lpstr>
      <vt:lpstr>If your work is interdisciplinary</vt:lpstr>
      <vt:lpstr>The preparation</vt:lpstr>
      <vt:lpstr>Words of wisdom</vt:lpstr>
      <vt:lpstr>What questions do you have about job talks?</vt:lpstr>
      <vt:lpstr>PowerPoint Presentation</vt:lpstr>
      <vt:lpstr>PowerPoint Presentation</vt:lpstr>
      <vt:lpstr>PowerPoint Presentation</vt:lpstr>
    </vt:vector>
  </TitlesOfParts>
  <Company>Barbara Tewksbury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Bruckner</dc:creator>
  <cp:lastModifiedBy>Molly</cp:lastModifiedBy>
  <cp:revision>225</cp:revision>
  <cp:lastPrinted>2013-02-14T00:16:56Z</cp:lastPrinted>
  <dcterms:created xsi:type="dcterms:W3CDTF">2010-10-03T18:30:38Z</dcterms:created>
  <dcterms:modified xsi:type="dcterms:W3CDTF">2013-05-17T15:05:27Z</dcterms:modified>
</cp:coreProperties>
</file>