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29"/>
  </p:notesMasterIdLst>
  <p:sldIdLst>
    <p:sldId id="297" r:id="rId3"/>
    <p:sldId id="298" r:id="rId4"/>
    <p:sldId id="279" r:id="rId5"/>
    <p:sldId id="257" r:id="rId6"/>
    <p:sldId id="258" r:id="rId7"/>
    <p:sldId id="259" r:id="rId8"/>
    <p:sldId id="260" r:id="rId9"/>
    <p:sldId id="280" r:id="rId10"/>
    <p:sldId id="261" r:id="rId11"/>
    <p:sldId id="263" r:id="rId12"/>
    <p:sldId id="262" r:id="rId13"/>
    <p:sldId id="282" r:id="rId14"/>
    <p:sldId id="264" r:id="rId15"/>
    <p:sldId id="284" r:id="rId16"/>
    <p:sldId id="285" r:id="rId17"/>
    <p:sldId id="286" r:id="rId18"/>
    <p:sldId id="276" r:id="rId19"/>
    <p:sldId id="283" r:id="rId20"/>
    <p:sldId id="288" r:id="rId21"/>
    <p:sldId id="266" r:id="rId22"/>
    <p:sldId id="268" r:id="rId23"/>
    <p:sldId id="267" r:id="rId24"/>
    <p:sldId id="269" r:id="rId25"/>
    <p:sldId id="277" r:id="rId26"/>
    <p:sldId id="299" r:id="rId27"/>
    <p:sldId id="300" r:id="rId2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52" d="100"/>
          <a:sy n="52" d="100"/>
        </p:scale>
        <p:origin x="-2200" y="-9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30" Type="http://schemas.openxmlformats.org/officeDocument/2006/relationships/printerSettings" Target="printerSettings/printerSettings1.bin"/><Relationship Id="rId31" Type="http://schemas.openxmlformats.org/officeDocument/2006/relationships/presProps" Target="presProps.xml"/><Relationship Id="rId32" Type="http://schemas.openxmlformats.org/officeDocument/2006/relationships/viewProps" Target="viewProps.xml"/><Relationship Id="rId9" Type="http://schemas.openxmlformats.org/officeDocument/2006/relationships/slide" Target="slides/slide7.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33" Type="http://schemas.openxmlformats.org/officeDocument/2006/relationships/theme" Target="theme/theme1.xml"/><Relationship Id="rId34" Type="http://schemas.openxmlformats.org/officeDocument/2006/relationships/tableStyles" Target="tableStyle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21D70AD-1AAD-904E-BAE6-B4CE1FB830FE}" type="datetimeFigureOut">
              <a:rPr lang="en-US" smtClean="0"/>
              <a:pPr/>
              <a:t>5/17/13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AE6216C-BA02-434B-87EF-07762F719C1B}" type="slidenum">
              <a:rPr lang="en-US" smtClean="0"/>
              <a:pPr/>
              <a:t>‹#›</a:t>
            </a:fld>
            <a:endParaRPr lang="en-US"/>
          </a:p>
        </p:txBody>
      </p:sp>
    </p:spTree>
    <p:extLst>
      <p:ext uri="{BB962C8B-B14F-4D97-AF65-F5344CB8AC3E}">
        <p14:creationId xmlns:p14="http://schemas.microsoft.com/office/powerpoint/2010/main" val="202719662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ea typeface="ＭＳ Ｐゴシック" pitchFamily="34" charset="-128"/>
              </a:defRPr>
            </a:lvl1pPr>
            <a:lvl2pPr marL="738804" indent="-284155">
              <a:defRPr sz="2400">
                <a:solidFill>
                  <a:schemeClr val="tx1"/>
                </a:solidFill>
                <a:latin typeface="Arial" pitchFamily="34" charset="0"/>
                <a:ea typeface="ＭＳ Ｐゴシック" pitchFamily="34" charset="-128"/>
              </a:defRPr>
            </a:lvl2pPr>
            <a:lvl3pPr marL="1136622" indent="-227325">
              <a:defRPr sz="2400">
                <a:solidFill>
                  <a:schemeClr val="tx1"/>
                </a:solidFill>
                <a:latin typeface="Arial" pitchFamily="34" charset="0"/>
                <a:ea typeface="ＭＳ Ｐゴシック" pitchFamily="34" charset="-128"/>
              </a:defRPr>
            </a:lvl3pPr>
            <a:lvl4pPr marL="1591270" indent="-227325">
              <a:defRPr sz="2400">
                <a:solidFill>
                  <a:schemeClr val="tx1"/>
                </a:solidFill>
                <a:latin typeface="Arial" pitchFamily="34" charset="0"/>
                <a:ea typeface="ＭＳ Ｐゴシック" pitchFamily="34" charset="-128"/>
              </a:defRPr>
            </a:lvl4pPr>
            <a:lvl5pPr marL="2045918" indent="-227325">
              <a:defRPr sz="2400">
                <a:solidFill>
                  <a:schemeClr val="tx1"/>
                </a:solidFill>
                <a:latin typeface="Arial" pitchFamily="34" charset="0"/>
                <a:ea typeface="ＭＳ Ｐゴシック" pitchFamily="34" charset="-128"/>
              </a:defRPr>
            </a:lvl5pPr>
            <a:lvl6pPr marL="2500568" indent="-227325"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55216" indent="-227325"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09865" indent="-227325"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64513" indent="-227325"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fld id="{210FEB30-BE96-4769-839B-3E25B4A81D7D}" type="slidenum">
              <a:rPr lang="en-US" sz="1200" i="1">
                <a:solidFill>
                  <a:prstClr val="black"/>
                </a:solidFill>
                <a:latin typeface="Times" charset="0"/>
              </a:rPr>
              <a:pPr/>
              <a:t>1</a:t>
            </a:fld>
            <a:endParaRPr lang="en-US" sz="1200" i="1">
              <a:solidFill>
                <a:prstClr val="black"/>
              </a:solidFill>
              <a:latin typeface="Times" charset="0"/>
            </a:endParaRPr>
          </a:p>
        </p:txBody>
      </p:sp>
      <p:sp>
        <p:nvSpPr>
          <p:cNvPr id="5017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8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latin typeface="Times" charset="0"/>
              </a:rPr>
              <a:t>Different perspectives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B3CF1354-F342-E845-BB81-E5A2308FAD24}" type="slidenum">
              <a:rPr lang="en-US"/>
              <a:pPr/>
              <a:t>10</a:t>
            </a:fld>
            <a:endParaRPr lang="en-US"/>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p:spPr>
        <p:txBody>
          <a:bodyPr/>
          <a:lstStyle/>
          <a:p>
            <a:pPr eaLnBrk="1" hangingPunct="1"/>
            <a:r>
              <a:rPr lang="en-US" dirty="0" smtClean="0"/>
              <a:t>Kate</a:t>
            </a:r>
            <a:r>
              <a:rPr lang="en-US" baseline="0" dirty="0" smtClean="0"/>
              <a:t> made several interesting points today and could speak to those at the end of this slide</a:t>
            </a:r>
          </a:p>
          <a:p>
            <a:pPr eaLnBrk="1" hangingPunct="1"/>
            <a:r>
              <a:rPr lang="en-US" baseline="0" smtClean="0"/>
              <a:t>- For </a:t>
            </a:r>
            <a:endParaRPr lang="en-US" baseline="0" dirty="0" smtClean="0"/>
          </a:p>
          <a:p>
            <a:pPr eaLnBrk="1" hangingPunct="1"/>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B3CF1354-F342-E845-BB81-E5A2308FAD24}" type="slidenum">
              <a:rPr lang="en-US"/>
              <a:pPr/>
              <a:t>11</a:t>
            </a:fld>
            <a:endParaRPr lang="en-US"/>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p:spPr>
        <p:txBody>
          <a:bodyPr/>
          <a:lstStyle/>
          <a:p>
            <a:pPr eaLnBrk="1" hangingPunct="1"/>
            <a:r>
              <a:rPr lang="en-US" dirty="0" smtClean="0"/>
              <a:t>Actually, spring semester can be a</a:t>
            </a:r>
            <a:r>
              <a:rPr lang="en-US" baseline="0" dirty="0" smtClean="0"/>
              <a:t> good start time, if that give you another 9 months on the tenure clock, as it does at both universities that I’ve worked for.</a:t>
            </a:r>
          </a:p>
          <a:p>
            <a:pPr eaLnBrk="1" hangingPunct="1"/>
            <a:r>
              <a:rPr lang="en-US" baseline="0" dirty="0" smtClean="0"/>
              <a:t>Be sure you understand the length of your probationary period</a:t>
            </a:r>
          </a:p>
          <a:p>
            <a:pPr eaLnBrk="1" hangingPunct="1"/>
            <a:r>
              <a:rPr lang="en-US" baseline="0" dirty="0" smtClean="0"/>
              <a:t>Information on family leave, benefits, tenure clock policies, even spousal placement policies are often on the institutional website.  </a:t>
            </a:r>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B3CF1354-F342-E845-BB81-E5A2308FAD24}" type="slidenum">
              <a:rPr lang="en-US"/>
              <a:pPr/>
              <a:t>12</a:t>
            </a:fld>
            <a:endParaRPr lang="en-US"/>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p:spPr>
        <p:txBody>
          <a:bodyPr/>
          <a:lstStyle/>
          <a:p>
            <a:pPr eaLnBrk="1" hangingPunct="1"/>
            <a:r>
              <a:rPr lang="en-US" dirty="0" smtClean="0"/>
              <a:t>Liz</a:t>
            </a:r>
            <a:r>
              <a:rPr lang="en-US" baseline="0" dirty="0" smtClean="0"/>
              <a:t> with frame, Kate then Liz, </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The</a:t>
            </a:r>
            <a:r>
              <a:rPr lang="en-US" baseline="0" dirty="0" smtClean="0"/>
              <a:t> startup package isn’t a competition for who can get the most $$s.  No reason to be greedy.  Your start up package ask should include other considerations such as existing assets/lab facilities at the university.   Generally, assistant professors struggle to spend all their start up money in the allotted three year time period.  Lab technicians can be ask for – but are likely to be time-limited, if possible.  Sharing with other faculty members should be considered.</a:t>
            </a:r>
            <a:endParaRPr lang="en-US" dirty="0" smtClean="0"/>
          </a:p>
          <a:p>
            <a:pPr eaLnBrk="1" hangingPunct="1"/>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B3CF1354-F342-E845-BB81-E5A2308FAD24}" type="slidenum">
              <a:rPr lang="en-US"/>
              <a:pPr/>
              <a:t>13</a:t>
            </a:fld>
            <a:endParaRPr lang="en-US"/>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Different views on some of these</a:t>
            </a:r>
            <a:r>
              <a:rPr lang="en-US" baseline="0" dirty="0" smtClean="0"/>
              <a:t> points</a:t>
            </a:r>
            <a:endParaRPr lang="en-US" dirty="0"/>
          </a:p>
        </p:txBody>
      </p:sp>
      <p:sp>
        <p:nvSpPr>
          <p:cNvPr id="4" name="Slide Number Placeholder 3"/>
          <p:cNvSpPr>
            <a:spLocks noGrp="1"/>
          </p:cNvSpPr>
          <p:nvPr>
            <p:ph type="sldNum" sz="quarter" idx="10"/>
          </p:nvPr>
        </p:nvSpPr>
        <p:spPr/>
        <p:txBody>
          <a:bodyPr/>
          <a:lstStyle/>
          <a:p>
            <a:fld id="{EAE6216C-BA02-434B-87EF-07762F719C1B}" type="slidenum">
              <a:rPr lang="en-US" smtClean="0"/>
              <a:pPr/>
              <a:t>15</a:t>
            </a:fld>
            <a:endParaRPr lang="en-US"/>
          </a:p>
        </p:txBody>
      </p:sp>
    </p:spTree>
    <p:extLst>
      <p:ext uri="{BB962C8B-B14F-4D97-AF65-F5344CB8AC3E}">
        <p14:creationId xmlns:p14="http://schemas.microsoft.com/office/powerpoint/2010/main" val="10235920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B3CF1354-F342-E845-BB81-E5A2308FAD24}" type="slidenum">
              <a:rPr lang="en-US"/>
              <a:pPr/>
              <a:t>17</a:t>
            </a:fld>
            <a:endParaRPr lang="en-US"/>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p:spPr>
        <p:txBody>
          <a:bodyPr/>
          <a:lstStyle/>
          <a:p>
            <a:pPr eaLnBrk="1" hangingPunct="1"/>
            <a:r>
              <a:rPr lang="en-US" dirty="0" smtClean="0"/>
              <a:t>Perhaps Kate could speak to this</a:t>
            </a:r>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B3CF1354-F342-E845-BB81-E5A2308FAD24}" type="slidenum">
              <a:rPr lang="en-US"/>
              <a:pPr/>
              <a:t>18</a:t>
            </a:fld>
            <a:endParaRPr lang="en-US"/>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p:spPr>
        <p:txBody>
          <a:bodyPr/>
          <a:lstStyle/>
          <a:p>
            <a:pPr eaLnBrk="1" hangingPunct="1"/>
            <a:r>
              <a:rPr lang="en-US" dirty="0" smtClean="0"/>
              <a:t>A word of wisdom from each presenter, think about what</a:t>
            </a:r>
            <a:r>
              <a:rPr lang="en-US" baseline="0" dirty="0" smtClean="0"/>
              <a:t> is the word of wisdom and what is the order (include Heather and Liz in this) </a:t>
            </a:r>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B3CF1354-F342-E845-BB81-E5A2308FAD24}" type="slidenum">
              <a:rPr lang="en-US"/>
              <a:pPr/>
              <a:t>19</a:t>
            </a:fld>
            <a:endParaRPr lang="en-US"/>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p:spPr>
        <p:txBody>
          <a:bodyPr/>
          <a:lstStyle/>
          <a:p>
            <a:pPr eaLnBrk="1" hangingPunct="1"/>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is American</a:t>
            </a:r>
            <a:r>
              <a:rPr lang="en-US" baseline="0" dirty="0" smtClean="0"/>
              <a:t> Association of Universities Data Exchange</a:t>
            </a:r>
            <a:r>
              <a:rPr lang="en-US" dirty="0" smtClean="0"/>
              <a:t>, point out that the</a:t>
            </a:r>
            <a:r>
              <a:rPr lang="en-US" baseline="0" dirty="0" smtClean="0"/>
              <a:t> assistant prof are not starting salaries</a:t>
            </a:r>
            <a:endParaRPr lang="en-US" dirty="0"/>
          </a:p>
        </p:txBody>
      </p:sp>
      <p:sp>
        <p:nvSpPr>
          <p:cNvPr id="4" name="Slide Number Placeholder 3"/>
          <p:cNvSpPr>
            <a:spLocks noGrp="1"/>
          </p:cNvSpPr>
          <p:nvPr>
            <p:ph type="sldNum" sz="quarter" idx="10"/>
          </p:nvPr>
        </p:nvSpPr>
        <p:spPr/>
        <p:txBody>
          <a:bodyPr/>
          <a:lstStyle/>
          <a:p>
            <a:fld id="{EAE6216C-BA02-434B-87EF-07762F719C1B}" type="slidenum">
              <a:rPr lang="en-US" smtClean="0"/>
              <a:pPr/>
              <a:t>20</a:t>
            </a:fld>
            <a:endParaRPr lang="en-US"/>
          </a:p>
        </p:txBody>
      </p:sp>
    </p:spTree>
    <p:extLst>
      <p:ext uri="{BB962C8B-B14F-4D97-AF65-F5344CB8AC3E}">
        <p14:creationId xmlns:p14="http://schemas.microsoft.com/office/powerpoint/2010/main" val="10177391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B3CF1354-F342-E845-BB81-E5A2308FAD24}" type="slidenum">
              <a:rPr lang="en-US"/>
              <a:pPr/>
              <a:t>24</a:t>
            </a:fld>
            <a:endParaRPr lang="en-US"/>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p:spPr>
        <p:txBody>
          <a:bodyPr/>
          <a:lstStyle/>
          <a:p>
            <a:pPr eaLnBrk="1" hangingPunct="1"/>
            <a:r>
              <a:rPr lang="en-US" dirty="0" smtClean="0"/>
              <a:t>Perhaps Kate could speak to this</a:t>
            </a:r>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ea typeface="ＭＳ Ｐゴシック" pitchFamily="34" charset="-128"/>
              </a:defRPr>
            </a:lvl1pPr>
            <a:lvl2pPr marL="738804" indent="-284155">
              <a:defRPr sz="2400">
                <a:solidFill>
                  <a:schemeClr val="tx1"/>
                </a:solidFill>
                <a:latin typeface="Arial" pitchFamily="34" charset="0"/>
                <a:ea typeface="ＭＳ Ｐゴシック" pitchFamily="34" charset="-128"/>
              </a:defRPr>
            </a:lvl2pPr>
            <a:lvl3pPr marL="1136622" indent="-227325">
              <a:defRPr sz="2400">
                <a:solidFill>
                  <a:schemeClr val="tx1"/>
                </a:solidFill>
                <a:latin typeface="Arial" pitchFamily="34" charset="0"/>
                <a:ea typeface="ＭＳ Ｐゴシック" pitchFamily="34" charset="-128"/>
              </a:defRPr>
            </a:lvl3pPr>
            <a:lvl4pPr marL="1591270" indent="-227325">
              <a:defRPr sz="2400">
                <a:solidFill>
                  <a:schemeClr val="tx1"/>
                </a:solidFill>
                <a:latin typeface="Arial" pitchFamily="34" charset="0"/>
                <a:ea typeface="ＭＳ Ｐゴシック" pitchFamily="34" charset="-128"/>
              </a:defRPr>
            </a:lvl4pPr>
            <a:lvl5pPr marL="2045918" indent="-227325">
              <a:defRPr sz="2400">
                <a:solidFill>
                  <a:schemeClr val="tx1"/>
                </a:solidFill>
                <a:latin typeface="Arial" pitchFamily="34" charset="0"/>
                <a:ea typeface="ＭＳ Ｐゴシック" pitchFamily="34" charset="-128"/>
              </a:defRPr>
            </a:lvl5pPr>
            <a:lvl6pPr marL="2500568" indent="-227325"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55216" indent="-227325"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09865" indent="-227325"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64513" indent="-227325"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fld id="{210FEB30-BE96-4769-839B-3E25B4A81D7D}" type="slidenum">
              <a:rPr lang="en-US" sz="1200" i="1">
                <a:solidFill>
                  <a:prstClr val="black"/>
                </a:solidFill>
                <a:latin typeface="Times" charset="0"/>
              </a:rPr>
              <a:pPr/>
              <a:t>2</a:t>
            </a:fld>
            <a:endParaRPr lang="en-US" sz="1200" i="1">
              <a:solidFill>
                <a:prstClr val="black"/>
              </a:solidFill>
              <a:latin typeface="Times" charset="0"/>
            </a:endParaRPr>
          </a:p>
        </p:txBody>
      </p:sp>
      <p:sp>
        <p:nvSpPr>
          <p:cNvPr id="5017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8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latin typeface="Times" charset="0"/>
              </a:rPr>
              <a:t>Different perspectives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B3CF1354-F342-E845-BB81-E5A2308FAD24}" type="slidenum">
              <a:rPr lang="en-US"/>
              <a:pPr/>
              <a:t>3</a:t>
            </a:fld>
            <a:endParaRPr lang="en-US"/>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B3CF1354-F342-E845-BB81-E5A2308FAD24}" type="slidenum">
              <a:rPr lang="en-US"/>
              <a:pPr/>
              <a:t>4</a:t>
            </a:fld>
            <a:endParaRPr lang="en-US"/>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B3CF1354-F342-E845-BB81-E5A2308FAD24}" type="slidenum">
              <a:rPr lang="en-US"/>
              <a:pPr/>
              <a:t>5</a:t>
            </a:fld>
            <a:endParaRPr lang="en-US"/>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p:spPr>
        <p:txBody>
          <a:bodyPr/>
          <a:lstStyle/>
          <a:p>
            <a:pPr eaLnBrk="1" hangingPunct="1"/>
            <a:r>
              <a:rPr lang="en-US" dirty="0" smtClean="0"/>
              <a:t>Liz will speak to the international</a:t>
            </a:r>
            <a:r>
              <a:rPr lang="en-US" baseline="0" dirty="0" smtClean="0"/>
              <a:t> perspective</a:t>
            </a:r>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B3CF1354-F342-E845-BB81-E5A2308FAD24}" type="slidenum">
              <a:rPr lang="en-US"/>
              <a:pPr/>
              <a:t>6</a:t>
            </a:fld>
            <a:endParaRPr lang="en-US"/>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B3CF1354-F342-E845-BB81-E5A2308FAD24}" type="slidenum">
              <a:rPr lang="en-US"/>
              <a:pPr/>
              <a:t>7</a:t>
            </a:fld>
            <a:endParaRPr lang="en-US"/>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p:spPr>
        <p:txBody>
          <a:bodyPr/>
          <a:lstStyle/>
          <a:p>
            <a:pPr eaLnBrk="1" hangingPunct="1"/>
            <a:r>
              <a:rPr lang="en-US" dirty="0" smtClean="0"/>
              <a:t>As</a:t>
            </a:r>
            <a:r>
              <a:rPr lang="en-US" baseline="0" dirty="0" smtClean="0"/>
              <a:t> the department chair is negotiating with you, s/he may also be negotiating with his/her dean re. salary and startup. </a:t>
            </a:r>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B3CF1354-F342-E845-BB81-E5A2308FAD24}" type="slidenum">
              <a:rPr lang="en-US"/>
              <a:pPr/>
              <a:t>8</a:t>
            </a:fld>
            <a:endParaRPr lang="en-US"/>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p:spPr>
        <p:txBody>
          <a:bodyPr/>
          <a:lstStyle/>
          <a:p>
            <a:pPr eaLnBrk="1" hangingPunct="1"/>
            <a:r>
              <a:rPr lang="en-US" dirty="0" smtClean="0"/>
              <a:t>Liz will ask</a:t>
            </a:r>
            <a:r>
              <a:rPr lang="en-US" baseline="0" dirty="0" smtClean="0"/>
              <a:t> for other perspectives. Julie, then Kate.  </a:t>
            </a:r>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B3CF1354-F342-E845-BB81-E5A2308FAD24}" type="slidenum">
              <a:rPr lang="en-US"/>
              <a:pPr/>
              <a:t>9</a:t>
            </a:fld>
            <a:endParaRPr lang="en-US"/>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p:spPr>
        <p:txBody>
          <a:bodyPr/>
          <a:lstStyle/>
          <a:p>
            <a:pPr eaLnBrk="1" hangingPunct="1"/>
            <a:r>
              <a:rPr lang="en-US" dirty="0" smtClean="0"/>
              <a:t>Kate</a:t>
            </a:r>
            <a:r>
              <a:rPr lang="en-US" baseline="0" dirty="0" smtClean="0"/>
              <a:t> could add comments on the homework point if needed</a:t>
            </a:r>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507539C-9549-4253-AB62-46D457D2F040}" type="datetime1">
              <a:rPr lang="en-US" smtClean="0"/>
              <a:pPr/>
              <a:t>5/17/13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22103E-07AA-0B47-8AFC-68D98739820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5C860B4-924F-47A4-B1E6-55E5B87FD7AF}" type="datetime1">
              <a:rPr lang="en-US" smtClean="0"/>
              <a:pPr/>
              <a:t>5/17/13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22103E-07AA-0B47-8AFC-68D98739820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D697FF3-A72B-47CA-8FFF-AC85CCE3CB7E}" type="datetime1">
              <a:rPr lang="en-US" smtClean="0"/>
              <a:pPr/>
              <a:t>5/17/13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22103E-07AA-0B47-8AFC-68D987398205}"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1905000"/>
            <a:ext cx="6629400" cy="1695451"/>
          </a:xfrm>
        </p:spPr>
        <p:txBody>
          <a:bodyPr/>
          <a:lstStyle>
            <a:lvl1pPr algn="ctr">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24384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7980896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7265727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401888" y="4419600"/>
            <a:ext cx="6324600" cy="1447800"/>
          </a:xfrm>
        </p:spPr>
        <p:txBody>
          <a:bodyPr anchor="t"/>
          <a:lstStyle>
            <a:lvl1pPr algn="r">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2401887" y="2906713"/>
            <a:ext cx="6361113" cy="1512887"/>
          </a:xfrm>
        </p:spPr>
        <p:txBody>
          <a:bodyPr anchor="b"/>
          <a:lstStyle>
            <a:lvl1pPr marL="0" indent="0" algn="r">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14363898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133600" y="1981200"/>
            <a:ext cx="33147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600700" y="1981200"/>
            <a:ext cx="33147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4082129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286000" y="381000"/>
            <a:ext cx="6553200" cy="1036638"/>
          </a:xfrm>
        </p:spPr>
        <p:txBody>
          <a:bodyPr/>
          <a:lstStyle>
            <a:lvl1pP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2286000" y="1828800"/>
            <a:ext cx="31242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2286000" y="2468562"/>
            <a:ext cx="31242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791200" y="1828800"/>
            <a:ext cx="3048000" cy="6508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5791200" y="2411039"/>
            <a:ext cx="3048000" cy="40199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902766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40650858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95595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49487" y="503237"/>
            <a:ext cx="3008313" cy="12382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638800" y="503237"/>
            <a:ext cx="3200400" cy="58975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2249487" y="1709737"/>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62918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0EC8390-DC56-4B6B-BC2F-2D6F0903C02D}" type="datetime1">
              <a:rPr lang="en-US" smtClean="0"/>
              <a:pPr/>
              <a:t>5/17/13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22103E-07AA-0B47-8AFC-68D987398205}"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67000" y="4800600"/>
            <a:ext cx="5486400" cy="566738"/>
          </a:xfrm>
        </p:spPr>
        <p:txBody>
          <a:bodyPr anchor="b"/>
          <a:lstStyle>
            <a:lvl1pPr algn="l">
              <a:defRPr sz="2000" b="1"/>
            </a:lvl1pPr>
          </a:lstStyle>
          <a:p>
            <a:r>
              <a:rPr lang="en-US" dirty="0" smtClean="0"/>
              <a:t>Click to edit Master title style</a:t>
            </a:r>
            <a:endParaRPr lang="en-US" dirty="0"/>
          </a:p>
        </p:txBody>
      </p:sp>
      <p:sp>
        <p:nvSpPr>
          <p:cNvPr id="3" name="Picture Placeholder 2"/>
          <p:cNvSpPr>
            <a:spLocks noGrp="1"/>
          </p:cNvSpPr>
          <p:nvPr>
            <p:ph type="pic" idx="1"/>
          </p:nvPr>
        </p:nvSpPr>
        <p:spPr>
          <a:xfrm>
            <a:off x="2667000" y="685800"/>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667000" y="5440363"/>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31190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8591216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19950" y="304800"/>
            <a:ext cx="1695450" cy="6172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133600" y="304800"/>
            <a:ext cx="4933950" cy="6172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6861880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352405F-ABE0-4FC8-BFF7-2C8CB0C1EA9F}" type="datetime1">
              <a:rPr lang="en-US" smtClean="0"/>
              <a:pPr/>
              <a:t>5/17/13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22103E-07AA-0B47-8AFC-68D98739820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709D320-753C-48F2-850A-289505C77A7D}" type="datetime1">
              <a:rPr lang="en-US" smtClean="0"/>
              <a:pPr/>
              <a:t>5/17/13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22103E-07AA-0B47-8AFC-68D98739820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26C4BC0-C5DE-46FD-AE31-27EE8DA78B1F}" type="datetime1">
              <a:rPr lang="en-US" smtClean="0"/>
              <a:pPr/>
              <a:t>5/17/13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722103E-07AA-0B47-8AFC-68D98739820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C55F77D-5862-46E5-A12C-7F642EF4454C}" type="datetime1">
              <a:rPr lang="en-US" smtClean="0"/>
              <a:pPr/>
              <a:t>5/17/13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722103E-07AA-0B47-8AFC-68D98739820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B69FC8-DCC9-4DE4-A514-303AB7D73CAF}" type="datetime1">
              <a:rPr lang="en-US" smtClean="0"/>
              <a:pPr/>
              <a:t>5/17/13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722103E-07AA-0B47-8AFC-68D98739820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D8E1F1C-7167-45E3-827A-C8FEC6981BAD}" type="datetime1">
              <a:rPr lang="en-US" smtClean="0"/>
              <a:pPr/>
              <a:t>5/17/13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22103E-07AA-0B47-8AFC-68D98739820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2824E6E-E699-43D0-9104-D9D95D4AF316}" type="datetime1">
              <a:rPr lang="en-US" smtClean="0"/>
              <a:pPr/>
              <a:t>5/17/13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22103E-07AA-0B47-8AFC-68D98739820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3" Type="http://schemas.openxmlformats.org/officeDocument/2006/relationships/image" Target="../media/image1.jpeg"/><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BD7851-AC69-4C14-94D3-E7580D704E82}" type="datetime1">
              <a:rPr lang="en-US" smtClean="0"/>
              <a:pPr/>
              <a:t>5/17/13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22103E-07AA-0B47-8AFC-68D98739820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8"/>
          <p:cNvSpPr>
            <a:spLocks noGrp="1" noChangeArrowheads="1"/>
          </p:cNvSpPr>
          <p:nvPr>
            <p:ph type="title"/>
          </p:nvPr>
        </p:nvSpPr>
        <p:spPr bwMode="auto">
          <a:xfrm>
            <a:off x="2133600" y="304800"/>
            <a:ext cx="67818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14" tIns="45707" rIns="91414" bIns="45707" numCol="1" anchor="ctr" anchorCtr="0" compatLnSpc="1">
            <a:prstTxWarp prst="textNoShape">
              <a:avLst/>
            </a:prstTxWarp>
          </a:bodyPr>
          <a:lstStyle/>
          <a:p>
            <a:pPr lvl="0"/>
            <a:r>
              <a:rPr lang="en-US" smtClean="0"/>
              <a:t>Click to edit Master title style</a:t>
            </a:r>
          </a:p>
        </p:txBody>
      </p:sp>
      <p:sp>
        <p:nvSpPr>
          <p:cNvPr id="1027" name="Rectangle 9"/>
          <p:cNvSpPr>
            <a:spLocks noGrp="1" noChangeArrowheads="1"/>
          </p:cNvSpPr>
          <p:nvPr>
            <p:ph type="body" idx="1"/>
          </p:nvPr>
        </p:nvSpPr>
        <p:spPr bwMode="auto">
          <a:xfrm>
            <a:off x="2133600" y="1981200"/>
            <a:ext cx="67818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14" tIns="45707" rIns="91414" bIns="45707"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pic>
        <p:nvPicPr>
          <p:cNvPr id="1028" name="Picture 1" descr="PowerPoint graphic 2012-13.jpg"/>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76200"/>
            <a:ext cx="1524000" cy="695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6008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r" rtl="0" eaLnBrk="0" fontAlgn="base" hangingPunct="0">
        <a:spcBef>
          <a:spcPct val="0"/>
        </a:spcBef>
        <a:spcAft>
          <a:spcPct val="0"/>
        </a:spcAft>
        <a:defRPr sz="4400">
          <a:solidFill>
            <a:srgbClr val="0017AA"/>
          </a:solidFill>
          <a:latin typeface="+mj-lt"/>
          <a:ea typeface="ＭＳ Ｐゴシック" pitchFamily="34" charset="-128"/>
          <a:cs typeface="+mj-cs"/>
        </a:defRPr>
      </a:lvl1pPr>
      <a:lvl2pPr algn="r" rtl="0" eaLnBrk="0" fontAlgn="base" hangingPunct="0">
        <a:spcBef>
          <a:spcPct val="0"/>
        </a:spcBef>
        <a:spcAft>
          <a:spcPct val="0"/>
        </a:spcAft>
        <a:defRPr sz="4400">
          <a:solidFill>
            <a:srgbClr val="0017AA"/>
          </a:solidFill>
          <a:effectLst>
            <a:outerShdw blurRad="38100" dist="38100" dir="2700000" algn="tl">
              <a:srgbClr val="DDDDDD"/>
            </a:outerShdw>
          </a:effectLst>
          <a:latin typeface="Arial" pitchFamily="-112" charset="0"/>
          <a:ea typeface="ＭＳ Ｐゴシック" pitchFamily="34" charset="-128"/>
          <a:cs typeface="ＭＳ Ｐゴシック" pitchFamily="-112" charset="-128"/>
        </a:defRPr>
      </a:lvl2pPr>
      <a:lvl3pPr algn="r" rtl="0" eaLnBrk="0" fontAlgn="base" hangingPunct="0">
        <a:spcBef>
          <a:spcPct val="0"/>
        </a:spcBef>
        <a:spcAft>
          <a:spcPct val="0"/>
        </a:spcAft>
        <a:defRPr sz="4400">
          <a:solidFill>
            <a:srgbClr val="0017AA"/>
          </a:solidFill>
          <a:effectLst>
            <a:outerShdw blurRad="38100" dist="38100" dir="2700000" algn="tl">
              <a:srgbClr val="DDDDDD"/>
            </a:outerShdw>
          </a:effectLst>
          <a:latin typeface="Arial" pitchFamily="-112" charset="0"/>
          <a:ea typeface="ＭＳ Ｐゴシック" pitchFamily="34" charset="-128"/>
          <a:cs typeface="ＭＳ Ｐゴシック" pitchFamily="-112" charset="-128"/>
        </a:defRPr>
      </a:lvl3pPr>
      <a:lvl4pPr algn="r" rtl="0" eaLnBrk="0" fontAlgn="base" hangingPunct="0">
        <a:spcBef>
          <a:spcPct val="0"/>
        </a:spcBef>
        <a:spcAft>
          <a:spcPct val="0"/>
        </a:spcAft>
        <a:defRPr sz="4400">
          <a:solidFill>
            <a:srgbClr val="0017AA"/>
          </a:solidFill>
          <a:effectLst>
            <a:outerShdw blurRad="38100" dist="38100" dir="2700000" algn="tl">
              <a:srgbClr val="DDDDDD"/>
            </a:outerShdw>
          </a:effectLst>
          <a:latin typeface="Arial" pitchFamily="-112" charset="0"/>
          <a:ea typeface="ＭＳ Ｐゴシック" pitchFamily="34" charset="-128"/>
          <a:cs typeface="ＭＳ Ｐゴシック" pitchFamily="-112" charset="-128"/>
        </a:defRPr>
      </a:lvl4pPr>
      <a:lvl5pPr algn="r" rtl="0" eaLnBrk="0" fontAlgn="base" hangingPunct="0">
        <a:spcBef>
          <a:spcPct val="0"/>
        </a:spcBef>
        <a:spcAft>
          <a:spcPct val="0"/>
        </a:spcAft>
        <a:defRPr sz="4400">
          <a:solidFill>
            <a:srgbClr val="0017AA"/>
          </a:solidFill>
          <a:effectLst>
            <a:outerShdw blurRad="38100" dist="38100" dir="2700000" algn="tl">
              <a:srgbClr val="DDDDDD"/>
            </a:outerShdw>
          </a:effectLst>
          <a:latin typeface="Arial" pitchFamily="-112" charset="0"/>
          <a:ea typeface="ＭＳ Ｐゴシック" pitchFamily="34" charset="-128"/>
          <a:cs typeface="ＭＳ Ｐゴシック" pitchFamily="-112" charset="-128"/>
        </a:defRPr>
      </a:lvl5pPr>
      <a:lvl6pPr marL="457200" algn="r" rtl="0" fontAlgn="base">
        <a:spcBef>
          <a:spcPct val="0"/>
        </a:spcBef>
        <a:spcAft>
          <a:spcPct val="0"/>
        </a:spcAft>
        <a:defRPr sz="4400">
          <a:solidFill>
            <a:srgbClr val="1463F0"/>
          </a:solidFill>
          <a:effectLst>
            <a:outerShdw blurRad="38100" dist="38100" dir="2700000" algn="tl">
              <a:srgbClr val="DDDDDD"/>
            </a:outerShdw>
          </a:effectLst>
          <a:latin typeface="Arial" pitchFamily="-112" charset="0"/>
          <a:ea typeface="ＭＳ Ｐゴシック" pitchFamily="-112" charset="-128"/>
          <a:cs typeface="ＭＳ Ｐゴシック" pitchFamily="-112" charset="-128"/>
        </a:defRPr>
      </a:lvl6pPr>
      <a:lvl7pPr marL="914400" algn="r" rtl="0" fontAlgn="base">
        <a:spcBef>
          <a:spcPct val="0"/>
        </a:spcBef>
        <a:spcAft>
          <a:spcPct val="0"/>
        </a:spcAft>
        <a:defRPr sz="4400">
          <a:solidFill>
            <a:srgbClr val="1463F0"/>
          </a:solidFill>
          <a:effectLst>
            <a:outerShdw blurRad="38100" dist="38100" dir="2700000" algn="tl">
              <a:srgbClr val="DDDDDD"/>
            </a:outerShdw>
          </a:effectLst>
          <a:latin typeface="Arial" pitchFamily="-112" charset="0"/>
          <a:ea typeface="ＭＳ Ｐゴシック" pitchFamily="-112" charset="-128"/>
          <a:cs typeface="ＭＳ Ｐゴシック" pitchFamily="-112" charset="-128"/>
        </a:defRPr>
      </a:lvl7pPr>
      <a:lvl8pPr marL="1371600" algn="r" rtl="0" fontAlgn="base">
        <a:spcBef>
          <a:spcPct val="0"/>
        </a:spcBef>
        <a:spcAft>
          <a:spcPct val="0"/>
        </a:spcAft>
        <a:defRPr sz="4400">
          <a:solidFill>
            <a:srgbClr val="1463F0"/>
          </a:solidFill>
          <a:effectLst>
            <a:outerShdw blurRad="38100" dist="38100" dir="2700000" algn="tl">
              <a:srgbClr val="DDDDDD"/>
            </a:outerShdw>
          </a:effectLst>
          <a:latin typeface="Arial" pitchFamily="-112" charset="0"/>
          <a:ea typeface="ＭＳ Ｐゴシック" pitchFamily="-112" charset="-128"/>
          <a:cs typeface="ＭＳ Ｐゴシック" pitchFamily="-112" charset="-128"/>
        </a:defRPr>
      </a:lvl8pPr>
      <a:lvl9pPr marL="1828800" algn="r" rtl="0" fontAlgn="base">
        <a:spcBef>
          <a:spcPct val="0"/>
        </a:spcBef>
        <a:spcAft>
          <a:spcPct val="0"/>
        </a:spcAft>
        <a:defRPr sz="4400">
          <a:solidFill>
            <a:srgbClr val="1463F0"/>
          </a:solidFill>
          <a:effectLst>
            <a:outerShdw blurRad="38100" dist="38100" dir="2700000" algn="tl">
              <a:srgbClr val="DDDDDD"/>
            </a:outerShdw>
          </a:effectLst>
          <a:latin typeface="Arial" pitchFamily="-112" charset="0"/>
          <a:ea typeface="ＭＳ Ｐゴシック" pitchFamily="-112" charset="-128"/>
          <a:cs typeface="ＭＳ Ｐゴシック" pitchFamily="-112" charset="-128"/>
        </a:defRPr>
      </a:lvl9pPr>
    </p:titleStyle>
    <p:bodyStyle>
      <a:lvl1pPr marL="342900" indent="-342900" algn="l" rtl="0" eaLnBrk="0" fontAlgn="base" hangingPunct="0">
        <a:spcBef>
          <a:spcPct val="20000"/>
        </a:spcBef>
        <a:spcAft>
          <a:spcPct val="0"/>
        </a:spcAft>
        <a:buClr>
          <a:srgbClr val="F1A429"/>
        </a:buClr>
        <a:buFont typeface="Wingdings" pitchFamily="2" charset="2"/>
        <a:buChar char="v"/>
        <a:defRPr sz="3200">
          <a:solidFill>
            <a:srgbClr val="0017AA"/>
          </a:solidFill>
          <a:latin typeface="+mn-lt"/>
          <a:ea typeface="ＭＳ Ｐゴシック" pitchFamily="34" charset="-128"/>
          <a:cs typeface="+mn-cs"/>
        </a:defRPr>
      </a:lvl1pPr>
      <a:lvl2pPr marL="742950" indent="-285750" algn="l" rtl="0" eaLnBrk="0" fontAlgn="base" hangingPunct="0">
        <a:spcBef>
          <a:spcPct val="20000"/>
        </a:spcBef>
        <a:spcAft>
          <a:spcPct val="0"/>
        </a:spcAft>
        <a:buClr>
          <a:srgbClr val="F1A429"/>
        </a:buClr>
        <a:buFont typeface="Wingdings" pitchFamily="2" charset="2"/>
        <a:buChar char="v"/>
        <a:defRPr sz="2800">
          <a:solidFill>
            <a:srgbClr val="BE6003"/>
          </a:solidFill>
          <a:latin typeface="+mn-lt"/>
          <a:ea typeface="ＭＳ Ｐゴシック" pitchFamily="34" charset="-128"/>
        </a:defRPr>
      </a:lvl2pPr>
      <a:lvl3pPr marL="1143000" indent="-228600" algn="l" rtl="0" eaLnBrk="0" fontAlgn="base" hangingPunct="0">
        <a:spcBef>
          <a:spcPct val="20000"/>
        </a:spcBef>
        <a:spcAft>
          <a:spcPct val="0"/>
        </a:spcAft>
        <a:buClr>
          <a:srgbClr val="F1A429"/>
        </a:buClr>
        <a:buFont typeface="Wingdings" pitchFamily="2" charset="2"/>
        <a:buChar char="v"/>
        <a:defRPr sz="2400">
          <a:solidFill>
            <a:srgbClr val="2F1800"/>
          </a:solidFill>
          <a:latin typeface="+mn-lt"/>
          <a:ea typeface="ＭＳ Ｐゴシック" pitchFamily="34" charset="-128"/>
        </a:defRPr>
      </a:lvl3pPr>
      <a:lvl4pPr marL="1600200" indent="-228600" algn="l" rtl="0" eaLnBrk="0" fontAlgn="base" hangingPunct="0">
        <a:spcBef>
          <a:spcPct val="20000"/>
        </a:spcBef>
        <a:spcAft>
          <a:spcPct val="0"/>
        </a:spcAft>
        <a:buClr>
          <a:srgbClr val="F1A429"/>
        </a:buClr>
        <a:buFont typeface="Wingdings" pitchFamily="2" charset="2"/>
        <a:buChar char="v"/>
        <a:defRPr sz="2000">
          <a:solidFill>
            <a:srgbClr val="2F1800"/>
          </a:solidFill>
          <a:latin typeface="+mn-lt"/>
          <a:ea typeface="ＭＳ Ｐゴシック" pitchFamily="34" charset="-128"/>
        </a:defRPr>
      </a:lvl4pPr>
      <a:lvl5pPr marL="2057400" indent="-228600" algn="l" rtl="0" eaLnBrk="0" fontAlgn="base" hangingPunct="0">
        <a:spcBef>
          <a:spcPct val="20000"/>
        </a:spcBef>
        <a:spcAft>
          <a:spcPct val="0"/>
        </a:spcAft>
        <a:buClr>
          <a:srgbClr val="F1A429"/>
        </a:buClr>
        <a:buFont typeface="Wingdings" pitchFamily="2" charset="2"/>
        <a:buChar char="v"/>
        <a:defRPr sz="2000">
          <a:solidFill>
            <a:srgbClr val="2F1800"/>
          </a:solidFill>
          <a:latin typeface="+mn-lt"/>
          <a:ea typeface="ＭＳ Ｐゴシック" pitchFamily="34" charset="-128"/>
        </a:defRPr>
      </a:lvl5pPr>
      <a:lvl6pPr marL="2514600" indent="-228600" algn="l" rtl="0" fontAlgn="base">
        <a:spcBef>
          <a:spcPct val="20000"/>
        </a:spcBef>
        <a:spcAft>
          <a:spcPct val="0"/>
        </a:spcAft>
        <a:buClr>
          <a:srgbClr val="3C80FF"/>
        </a:buClr>
        <a:buChar char="»"/>
        <a:defRPr sz="2000">
          <a:solidFill>
            <a:srgbClr val="673401"/>
          </a:solidFill>
          <a:effectLst>
            <a:outerShdw blurRad="38100" dist="38100" dir="2700000" algn="tl">
              <a:srgbClr val="DDDDDD"/>
            </a:outerShdw>
          </a:effectLst>
          <a:latin typeface="+mn-lt"/>
          <a:ea typeface="+mn-ea"/>
        </a:defRPr>
      </a:lvl6pPr>
      <a:lvl7pPr marL="2971800" indent="-228600" algn="l" rtl="0" fontAlgn="base">
        <a:spcBef>
          <a:spcPct val="20000"/>
        </a:spcBef>
        <a:spcAft>
          <a:spcPct val="0"/>
        </a:spcAft>
        <a:buClr>
          <a:srgbClr val="3C80FF"/>
        </a:buClr>
        <a:buChar char="»"/>
        <a:defRPr sz="2000">
          <a:solidFill>
            <a:srgbClr val="673401"/>
          </a:solidFill>
          <a:effectLst>
            <a:outerShdw blurRad="38100" dist="38100" dir="2700000" algn="tl">
              <a:srgbClr val="DDDDDD"/>
            </a:outerShdw>
          </a:effectLst>
          <a:latin typeface="+mn-lt"/>
          <a:ea typeface="+mn-ea"/>
        </a:defRPr>
      </a:lvl7pPr>
      <a:lvl8pPr marL="3429000" indent="-228600" algn="l" rtl="0" fontAlgn="base">
        <a:spcBef>
          <a:spcPct val="20000"/>
        </a:spcBef>
        <a:spcAft>
          <a:spcPct val="0"/>
        </a:spcAft>
        <a:buClr>
          <a:srgbClr val="3C80FF"/>
        </a:buClr>
        <a:buChar char="»"/>
        <a:defRPr sz="2000">
          <a:solidFill>
            <a:srgbClr val="673401"/>
          </a:solidFill>
          <a:effectLst>
            <a:outerShdw blurRad="38100" dist="38100" dir="2700000" algn="tl">
              <a:srgbClr val="DDDDDD"/>
            </a:outerShdw>
          </a:effectLst>
          <a:latin typeface="+mn-lt"/>
          <a:ea typeface="+mn-ea"/>
        </a:defRPr>
      </a:lvl8pPr>
      <a:lvl9pPr marL="3886200" indent="-228600" algn="l" rtl="0" fontAlgn="base">
        <a:spcBef>
          <a:spcPct val="20000"/>
        </a:spcBef>
        <a:spcAft>
          <a:spcPct val="0"/>
        </a:spcAft>
        <a:buClr>
          <a:srgbClr val="3C80FF"/>
        </a:buClr>
        <a:buChar char="»"/>
        <a:defRPr sz="2000">
          <a:solidFill>
            <a:srgbClr val="673401"/>
          </a:solidFill>
          <a:effectLst>
            <a:outerShdw blurRad="38100" dist="38100" dir="2700000" algn="tl">
              <a:srgbClr val="DDDDDD"/>
            </a:outerShdw>
          </a:effectLst>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4" Type="http://schemas.openxmlformats.org/officeDocument/2006/relationships/image" Target="../media/image3.jpeg"/><Relationship Id="rId5" Type="http://schemas.openxmlformats.org/officeDocument/2006/relationships/image" Target="../media/image4.jpeg"/><Relationship Id="rId1" Type="http://schemas.openxmlformats.org/officeDocument/2006/relationships/slideLayout" Target="../slideLayouts/slideLayout13.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6.png"/><Relationship Id="rId5" Type="http://schemas.openxmlformats.org/officeDocument/2006/relationships/image" Target="../media/image7.jpeg"/><Relationship Id="rId1" Type="http://schemas.openxmlformats.org/officeDocument/2006/relationships/slideLayout" Target="../slideLayouts/slideLayout1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bwMode="auto">
          <a:xfrm>
            <a:off x="1584475" y="-29245"/>
            <a:ext cx="7456286" cy="1066800"/>
          </a:xfrm>
          <a:prstGeom prst="rect">
            <a:avLst/>
          </a:prstGeom>
          <a:noFill/>
          <a:ln w="9525">
            <a:noFill/>
            <a:miter lim="800000"/>
            <a:headEnd/>
            <a:tailEnd/>
          </a:ln>
        </p:spPr>
        <p:txBody>
          <a:bodyPr lIns="91414" tIns="45707" rIns="91414" bIns="45707" anchor="ctr"/>
          <a:lstStyle/>
          <a:p>
            <a:pPr algn="r">
              <a:defRPr/>
            </a:pPr>
            <a:r>
              <a:rPr lang="en-US" sz="2400" b="1" dirty="0">
                <a:solidFill>
                  <a:srgbClr val="333399"/>
                </a:solidFill>
              </a:rPr>
              <a:t>Pursuing an Academic Career </a:t>
            </a:r>
            <a:r>
              <a:rPr lang="en-US" sz="2400" b="1" dirty="0" smtClean="0">
                <a:solidFill>
                  <a:srgbClr val="333399"/>
                </a:solidFill>
              </a:rPr>
              <a:t>in the Geosciences Webinar Series</a:t>
            </a:r>
            <a:endParaRPr lang="en-US" sz="2400" b="1" kern="0" dirty="0">
              <a:solidFill>
                <a:srgbClr val="0017AA"/>
              </a:solidFill>
            </a:endParaRPr>
          </a:p>
        </p:txBody>
      </p:sp>
      <p:grpSp>
        <p:nvGrpSpPr>
          <p:cNvPr id="6" name="Group 5"/>
          <p:cNvGrpSpPr/>
          <p:nvPr/>
        </p:nvGrpSpPr>
        <p:grpSpPr>
          <a:xfrm>
            <a:off x="2262617" y="1077195"/>
            <a:ext cx="5449438" cy="1483927"/>
            <a:chOff x="4763034" y="4630473"/>
            <a:chExt cx="5449438" cy="1483927"/>
          </a:xfrm>
        </p:grpSpPr>
        <p:sp>
          <p:nvSpPr>
            <p:cNvPr id="8" name="Text Placeholder 4"/>
            <p:cNvSpPr txBox="1">
              <a:spLocks/>
            </p:cNvSpPr>
            <p:nvPr/>
          </p:nvSpPr>
          <p:spPr>
            <a:xfrm>
              <a:off x="6250072" y="4630473"/>
              <a:ext cx="3962400" cy="762000"/>
            </a:xfrm>
            <a:prstGeom prst="rect">
              <a:avLst/>
            </a:prstGeom>
          </p:spPr>
          <p:txBody>
            <a:bodyPr/>
            <a:lstStyle/>
            <a:p>
              <a:pPr marL="342900" indent="-342900">
                <a:buClr>
                  <a:srgbClr val="F1A429"/>
                </a:buClr>
                <a:defRPr/>
              </a:pPr>
              <a:r>
                <a:rPr lang="en-US" sz="2000" kern="0" dirty="0">
                  <a:solidFill>
                    <a:srgbClr val="0017AA"/>
                  </a:solidFill>
                </a:rPr>
                <a:t>Heather Macdonald</a:t>
              </a:r>
            </a:p>
            <a:p>
              <a:pPr marL="342900" indent="-342900">
                <a:buClr>
                  <a:srgbClr val="F1A429"/>
                </a:buClr>
                <a:defRPr/>
              </a:pPr>
              <a:r>
                <a:rPr lang="en-US" sz="2000" kern="0" dirty="0" smtClean="0">
                  <a:solidFill>
                    <a:srgbClr val="0017AA"/>
                  </a:solidFill>
                </a:rPr>
                <a:t>Department of Geology</a:t>
              </a:r>
            </a:p>
            <a:p>
              <a:pPr marL="342900" indent="-342900">
                <a:buClr>
                  <a:srgbClr val="F1A429"/>
                </a:buClr>
                <a:defRPr/>
              </a:pPr>
              <a:r>
                <a:rPr lang="en-US" sz="2000" kern="0" dirty="0" smtClean="0">
                  <a:solidFill>
                    <a:srgbClr val="0017AA"/>
                  </a:solidFill>
                </a:rPr>
                <a:t>College </a:t>
              </a:r>
              <a:r>
                <a:rPr lang="en-US" sz="2000" kern="0" dirty="0">
                  <a:solidFill>
                    <a:srgbClr val="0017AA"/>
                  </a:solidFill>
                </a:rPr>
                <a:t>of William &amp; Mary</a:t>
              </a:r>
            </a:p>
          </p:txBody>
        </p:sp>
        <p:pic>
          <p:nvPicPr>
            <p:cNvPr id="2050" name="Picture 2" descr="C:\Users\rhmacd\AppData\Local\Microsoft\Windows\Temporary Internet Files\Content.Outlook\3PV571KA\RHMAC1.jpg"/>
            <p:cNvPicPr>
              <a:picLocks noChangeAspect="1" noChangeArrowheads="1"/>
            </p:cNvPicPr>
            <p:nvPr/>
          </p:nvPicPr>
          <p:blipFill rotWithShape="1">
            <a:blip r:embed="rId3">
              <a:extLst>
                <a:ext uri="{28A0092B-C50C-407E-A947-70E740481C1C}">
                  <a14:useLocalDpi xmlns:a14="http://schemas.microsoft.com/office/drawing/2010/main" val="0"/>
                </a:ext>
              </a:extLst>
            </a:blip>
            <a:srcRect l="8390" t="13208" r="22115"/>
            <a:stretch/>
          </p:blipFill>
          <p:spPr bwMode="auto">
            <a:xfrm>
              <a:off x="4763034" y="4639213"/>
              <a:ext cx="1441220" cy="1475187"/>
            </a:xfrm>
            <a:prstGeom prst="rect">
              <a:avLst/>
            </a:prstGeom>
            <a:noFill/>
            <a:ln w="12700">
              <a:solidFill>
                <a:schemeClr val="tx2"/>
              </a:solidFill>
            </a:ln>
            <a:extLst>
              <a:ext uri="{909E8E84-426E-40dd-AFC4-6F175D3DCCD1}">
                <a14:hiddenFill xmlns:a14="http://schemas.microsoft.com/office/drawing/2010/main">
                  <a:solidFill>
                    <a:srgbClr val="FFFFFF"/>
                  </a:solidFill>
                </a14:hiddenFill>
              </a:ext>
            </a:extLst>
          </p:spPr>
        </p:pic>
      </p:grpSp>
      <p:grpSp>
        <p:nvGrpSpPr>
          <p:cNvPr id="5" name="Group 4"/>
          <p:cNvGrpSpPr/>
          <p:nvPr/>
        </p:nvGrpSpPr>
        <p:grpSpPr>
          <a:xfrm>
            <a:off x="2262617" y="4918294"/>
            <a:ext cx="3572789" cy="1674750"/>
            <a:chOff x="7450686" y="4633359"/>
            <a:chExt cx="3572789" cy="1674750"/>
          </a:xfrm>
        </p:grpSpPr>
        <p:sp>
          <p:nvSpPr>
            <p:cNvPr id="11" name="Text Placeholder 2"/>
            <p:cNvSpPr txBox="1">
              <a:spLocks/>
            </p:cNvSpPr>
            <p:nvPr/>
          </p:nvSpPr>
          <p:spPr bwMode="auto">
            <a:xfrm>
              <a:off x="8936150" y="4633359"/>
              <a:ext cx="208732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4" tIns="45707" rIns="91414" bIns="45707" anchor="b"/>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buClr>
                  <a:srgbClr val="5D296D"/>
                </a:buClr>
                <a:buFont typeface="Wingdings" pitchFamily="2" charset="2"/>
                <a:buNone/>
              </a:pPr>
              <a:r>
                <a:rPr lang="en-US" sz="2000" dirty="0">
                  <a:solidFill>
                    <a:srgbClr val="0017AA"/>
                  </a:solidFill>
                </a:rPr>
                <a:t>Molly Kent</a:t>
              </a:r>
            </a:p>
            <a:p>
              <a:pPr>
                <a:buClr>
                  <a:srgbClr val="5D296D"/>
                </a:buClr>
                <a:buFont typeface="Wingdings" pitchFamily="2" charset="2"/>
                <a:buNone/>
              </a:pPr>
              <a:r>
                <a:rPr lang="en-US" sz="2000" dirty="0" smtClean="0">
                  <a:solidFill>
                    <a:srgbClr val="0017AA"/>
                  </a:solidFill>
                </a:rPr>
                <a:t>SERC</a:t>
              </a:r>
              <a:endParaRPr lang="en-US" sz="2000" dirty="0">
                <a:solidFill>
                  <a:srgbClr val="0017AA"/>
                </a:solidFill>
              </a:endParaRPr>
            </a:p>
          </p:txBody>
        </p:sp>
        <p:pic>
          <p:nvPicPr>
            <p:cNvPr id="12" name="Picture 1" descr="DSCN0940.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450686" y="4633359"/>
              <a:ext cx="1441220" cy="1674750"/>
            </a:xfrm>
            <a:prstGeom prst="rect">
              <a:avLst/>
            </a:prstGeom>
            <a:noFill/>
            <a:ln w="12700">
              <a:solidFill>
                <a:schemeClr val="tx2"/>
              </a:solidFill>
              <a:miter lim="800000"/>
              <a:headEnd/>
              <a:tailEnd/>
            </a:ln>
            <a:extLst>
              <a:ext uri="{909E8E84-426E-40dd-AFC4-6F175D3DCCD1}">
                <a14:hiddenFill xmlns:a14="http://schemas.microsoft.com/office/drawing/2010/main">
                  <a:solidFill>
                    <a:srgbClr val="FFFFFF"/>
                  </a:solidFill>
                </a14:hiddenFill>
              </a:ext>
            </a:extLst>
          </p:spPr>
        </p:pic>
      </p:grpSp>
      <p:grpSp>
        <p:nvGrpSpPr>
          <p:cNvPr id="9" name="Group 8"/>
          <p:cNvGrpSpPr/>
          <p:nvPr/>
        </p:nvGrpSpPr>
        <p:grpSpPr>
          <a:xfrm>
            <a:off x="2262617" y="2831292"/>
            <a:ext cx="6217704" cy="1806582"/>
            <a:chOff x="2387220" y="4098391"/>
            <a:chExt cx="6217704" cy="1806582"/>
          </a:xfrm>
        </p:grpSpPr>
        <p:sp>
          <p:nvSpPr>
            <p:cNvPr id="13" name="Text Placeholder 4"/>
            <p:cNvSpPr txBox="1">
              <a:spLocks/>
            </p:cNvSpPr>
            <p:nvPr/>
          </p:nvSpPr>
          <p:spPr>
            <a:xfrm>
              <a:off x="3874258" y="4098391"/>
              <a:ext cx="4730666" cy="762000"/>
            </a:xfrm>
            <a:prstGeom prst="rect">
              <a:avLst/>
            </a:prstGeom>
          </p:spPr>
          <p:txBody>
            <a:bodyPr/>
            <a:lstStyle/>
            <a:p>
              <a:pPr marL="342900" indent="-342900">
                <a:buClr>
                  <a:srgbClr val="F1A429"/>
                </a:buClr>
                <a:defRPr/>
              </a:pPr>
              <a:r>
                <a:rPr lang="en-US" sz="2000" kern="0" dirty="0">
                  <a:solidFill>
                    <a:srgbClr val="0017AA"/>
                  </a:solidFill>
                </a:rPr>
                <a:t>Elizabeth Ritchie</a:t>
              </a:r>
            </a:p>
            <a:p>
              <a:pPr marL="342900" indent="-342900">
                <a:buClr>
                  <a:srgbClr val="F1A429"/>
                </a:buClr>
                <a:defRPr/>
              </a:pPr>
              <a:r>
                <a:rPr lang="en-US" sz="2000" kern="0" dirty="0" smtClean="0">
                  <a:solidFill>
                    <a:srgbClr val="0017AA"/>
                  </a:solidFill>
                </a:rPr>
                <a:t>Department of Atmospheric Sciences</a:t>
              </a:r>
            </a:p>
            <a:p>
              <a:pPr marL="342900" indent="-342900">
                <a:buClr>
                  <a:srgbClr val="F1A429"/>
                </a:buClr>
                <a:defRPr/>
              </a:pPr>
              <a:r>
                <a:rPr lang="en-US" sz="2000" kern="0" dirty="0" smtClean="0">
                  <a:solidFill>
                    <a:srgbClr val="0017AA"/>
                  </a:solidFill>
                </a:rPr>
                <a:t>University </a:t>
              </a:r>
              <a:r>
                <a:rPr lang="en-US" sz="2000" kern="0" dirty="0">
                  <a:solidFill>
                    <a:srgbClr val="0017AA"/>
                  </a:solidFill>
                </a:rPr>
                <a:t>of Arizona</a:t>
              </a:r>
            </a:p>
          </p:txBody>
        </p:sp>
        <p:pic>
          <p:nvPicPr>
            <p:cNvPr id="15" name="Picture 13" descr="Ritchie Photo"/>
            <p:cNvPicPr>
              <a:picLocks noChangeAspect="1" noChangeArrowheads="1"/>
            </p:cNvPicPr>
            <p:nvPr/>
          </p:nvPicPr>
          <p:blipFill rotWithShape="1">
            <a:blip r:embed="rId5">
              <a:extLst>
                <a:ext uri="{28A0092B-C50C-407E-A947-70E740481C1C}">
                  <a14:useLocalDpi xmlns:a14="http://schemas.microsoft.com/office/drawing/2010/main" val="0"/>
                </a:ext>
              </a:extLst>
            </a:blip>
            <a:srcRect l="3293" t="8020" r="3563" b="2678"/>
            <a:stretch/>
          </p:blipFill>
          <p:spPr bwMode="auto">
            <a:xfrm>
              <a:off x="2387220" y="4098770"/>
              <a:ext cx="1441220" cy="1806203"/>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459818106"/>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txBox="1">
            <a:spLocks noChangeArrowheads="1"/>
          </p:cNvSpPr>
          <p:nvPr/>
        </p:nvSpPr>
        <p:spPr bwMode="auto">
          <a:xfrm>
            <a:off x="0" y="152400"/>
            <a:ext cx="9144000" cy="685800"/>
          </a:xfrm>
          <a:prstGeom prst="rect">
            <a:avLst/>
          </a:prstGeom>
          <a:solidFill>
            <a:schemeClr val="accent1">
              <a:lumMod val="20000"/>
              <a:lumOff val="80000"/>
            </a:schemeClr>
          </a:solid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3600" kern="0" dirty="0" smtClean="0">
                <a:solidFill>
                  <a:schemeClr val="tx2"/>
                </a:solidFill>
                <a:latin typeface="+mj-lt"/>
                <a:ea typeface="ＭＳ Ｐゴシック" charset="-128"/>
                <a:cs typeface="ＭＳ Ｐゴシック" charset="-128"/>
              </a:rPr>
              <a:t>Negotiations – what needs to be agreed</a:t>
            </a:r>
            <a:endParaRPr kumimoji="0" lang="en-US" sz="3600" b="0" i="0" u="none" strike="noStrike" kern="0" cap="none" spc="0" normalizeH="0" baseline="0" noProof="0" dirty="0" smtClean="0">
              <a:ln>
                <a:noFill/>
              </a:ln>
              <a:solidFill>
                <a:schemeClr val="tx2"/>
              </a:solidFill>
              <a:effectLst/>
              <a:uLnTx/>
              <a:uFillTx/>
              <a:latin typeface="+mj-lt"/>
              <a:ea typeface="ＭＳ Ｐゴシック" charset="-128"/>
              <a:cs typeface="ＭＳ Ｐゴシック" charset="-128"/>
            </a:endParaRPr>
          </a:p>
        </p:txBody>
      </p:sp>
      <p:sp>
        <p:nvSpPr>
          <p:cNvPr id="6" name="TextBox 5"/>
          <p:cNvSpPr txBox="1"/>
          <p:nvPr/>
        </p:nvSpPr>
        <p:spPr>
          <a:xfrm>
            <a:off x="183755" y="858859"/>
            <a:ext cx="8816491" cy="6124754"/>
          </a:xfrm>
          <a:prstGeom prst="rect">
            <a:avLst/>
          </a:prstGeom>
          <a:noFill/>
        </p:spPr>
        <p:txBody>
          <a:bodyPr wrap="square" rtlCol="0">
            <a:spAutoFit/>
          </a:bodyPr>
          <a:lstStyle/>
          <a:p>
            <a:pPr marL="400050" indent="-400050"/>
            <a:endParaRPr lang="en-US" dirty="0" smtClean="0"/>
          </a:p>
          <a:p>
            <a:pPr marL="400050" indent="-400050"/>
            <a:r>
              <a:rPr lang="en-US" sz="2000" dirty="0" smtClean="0"/>
              <a:t>(ii) </a:t>
            </a:r>
            <a:r>
              <a:rPr lang="en-US" sz="2000" b="1" i="1" dirty="0" smtClean="0"/>
              <a:t>Start-up</a:t>
            </a:r>
            <a:r>
              <a:rPr lang="en-US" sz="2000" dirty="0" smtClean="0"/>
              <a:t> – this can cover many things including the following:</a:t>
            </a:r>
          </a:p>
          <a:p>
            <a:pPr marL="1828800" indent="-1828800">
              <a:tabLst>
                <a:tab pos="1598613" algn="l"/>
              </a:tabLst>
            </a:pPr>
            <a:endParaRPr lang="en-US" sz="1000" dirty="0"/>
          </a:p>
          <a:p>
            <a:pPr marL="1828800" indent="-914400">
              <a:tabLst>
                <a:tab pos="1598613" algn="l"/>
              </a:tabLst>
            </a:pPr>
            <a:r>
              <a:rPr lang="en-US" sz="2000" dirty="0" smtClean="0"/>
              <a:t>computer hardware and software needed for your research</a:t>
            </a:r>
          </a:p>
          <a:p>
            <a:pPr marL="1828800" indent="-914400">
              <a:tabLst>
                <a:tab pos="1598613" algn="l"/>
              </a:tabLst>
            </a:pPr>
            <a:r>
              <a:rPr lang="en-US" sz="2000" dirty="0" smtClean="0"/>
              <a:t>lab facilities (if appropriate) and lab technicians</a:t>
            </a:r>
          </a:p>
          <a:p>
            <a:pPr marL="1828800" indent="-914400">
              <a:tabLst>
                <a:tab pos="1598613" algn="l"/>
              </a:tabLst>
            </a:pPr>
            <a:r>
              <a:rPr lang="en-US" sz="2000" dirty="0" smtClean="0"/>
              <a:t>key instruments for your research if appropriate</a:t>
            </a:r>
          </a:p>
          <a:p>
            <a:pPr marL="1828800" indent="-914400">
              <a:tabLst>
                <a:tab pos="1598613" algn="l"/>
              </a:tabLst>
            </a:pPr>
            <a:r>
              <a:rPr lang="en-US" sz="2000" dirty="0" smtClean="0"/>
              <a:t>faculty development (e.g. travel, page charges, professional membership)</a:t>
            </a:r>
          </a:p>
          <a:p>
            <a:pPr marL="1828800" indent="-914400">
              <a:tabLst>
                <a:tab pos="1598613" algn="l"/>
              </a:tabLst>
            </a:pPr>
            <a:r>
              <a:rPr lang="en-US" sz="2000" dirty="0" smtClean="0"/>
              <a:t>graduate student support (RA, TA, endowed fellowships)</a:t>
            </a:r>
          </a:p>
          <a:p>
            <a:pPr marL="1828800" indent="-914400">
              <a:tabLst>
                <a:tab pos="1598613" algn="l"/>
              </a:tabLst>
            </a:pPr>
            <a:r>
              <a:rPr lang="en-US" sz="2000" dirty="0" smtClean="0"/>
              <a:t>undergraduate student support</a:t>
            </a:r>
          </a:p>
          <a:p>
            <a:pPr marL="1828800" indent="-914400">
              <a:tabLst>
                <a:tab pos="1598613" algn="l"/>
              </a:tabLst>
            </a:pPr>
            <a:r>
              <a:rPr lang="en-US" sz="2000" dirty="0" smtClean="0"/>
              <a:t>summer salary (since you may not have a grant by your first summer)</a:t>
            </a:r>
          </a:p>
          <a:p>
            <a:pPr marL="1828800" indent="-914400">
              <a:tabLst>
                <a:tab pos="1598613" algn="l"/>
              </a:tabLst>
            </a:pPr>
            <a:r>
              <a:rPr lang="en-US" sz="2000" dirty="0" smtClean="0"/>
              <a:t>office furniture (sometimes needs to be included)</a:t>
            </a:r>
            <a:endParaRPr lang="en-US" sz="2000" dirty="0"/>
          </a:p>
          <a:p>
            <a:pPr marL="1828800" indent="-914400">
              <a:tabLst>
                <a:tab pos="1598613" algn="l"/>
              </a:tabLst>
            </a:pPr>
            <a:r>
              <a:rPr lang="en-US" sz="2000" dirty="0" smtClean="0"/>
              <a:t>institutional membership in a research consortium</a:t>
            </a:r>
          </a:p>
          <a:p>
            <a:pPr marL="1828800" indent="-914400">
              <a:tabLst>
                <a:tab pos="1598613" algn="l"/>
              </a:tabLst>
            </a:pPr>
            <a:r>
              <a:rPr lang="en-US" sz="2000" dirty="0" smtClean="0"/>
              <a:t>some departments have shared assets that will benefit from start-up funds</a:t>
            </a:r>
            <a:endParaRPr lang="en-US" sz="2000" dirty="0"/>
          </a:p>
          <a:p>
            <a:pPr marL="1828800" indent="-914400">
              <a:tabLst>
                <a:tab pos="1598613" algn="l"/>
              </a:tabLst>
            </a:pPr>
            <a:r>
              <a:rPr lang="en-US" sz="2000" dirty="0" smtClean="0"/>
              <a:t>institutional matching funds for external grants</a:t>
            </a:r>
          </a:p>
          <a:p>
            <a:pPr marL="1828800" indent="-914400">
              <a:tabLst>
                <a:tab pos="1598613" algn="l"/>
              </a:tabLst>
            </a:pPr>
            <a:r>
              <a:rPr lang="en-US" sz="2000" dirty="0" smtClean="0"/>
              <a:t>pre-tenure research leave</a:t>
            </a:r>
          </a:p>
          <a:p>
            <a:pPr marL="400050" indent="-400050"/>
            <a:endParaRPr lang="en-US" dirty="0" smtClean="0"/>
          </a:p>
          <a:p>
            <a:pPr marL="400050" indent="-400050"/>
            <a:r>
              <a:rPr lang="en-US" sz="2000" dirty="0"/>
              <a:t>	</a:t>
            </a:r>
            <a:r>
              <a:rPr lang="en-US" sz="2000" dirty="0" smtClean="0"/>
              <a:t>The major aim here is to ensure that YOU can start work on day 1. What do YOU need to ensure this happens?  You can be frank with the Chair or Dean about your needs but they should be reasonable.</a:t>
            </a:r>
          </a:p>
        </p:txBody>
      </p:sp>
      <p:sp>
        <p:nvSpPr>
          <p:cNvPr id="2" name="Slide Number Placeholder 1"/>
          <p:cNvSpPr>
            <a:spLocks noGrp="1"/>
          </p:cNvSpPr>
          <p:nvPr>
            <p:ph type="sldNum" sz="quarter" idx="12"/>
          </p:nvPr>
        </p:nvSpPr>
        <p:spPr/>
        <p:txBody>
          <a:bodyPr/>
          <a:lstStyle/>
          <a:p>
            <a:r>
              <a:rPr lang="en-US" dirty="0" smtClean="0"/>
              <a:t>10</a:t>
            </a:r>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txBox="1">
            <a:spLocks noChangeArrowheads="1"/>
          </p:cNvSpPr>
          <p:nvPr/>
        </p:nvSpPr>
        <p:spPr bwMode="auto">
          <a:xfrm>
            <a:off x="0" y="152400"/>
            <a:ext cx="9144000" cy="685800"/>
          </a:xfrm>
          <a:prstGeom prst="rect">
            <a:avLst/>
          </a:prstGeom>
          <a:solidFill>
            <a:schemeClr val="accent1">
              <a:lumMod val="20000"/>
              <a:lumOff val="80000"/>
            </a:schemeClr>
          </a:solid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3600" kern="0" dirty="0" smtClean="0">
                <a:solidFill>
                  <a:schemeClr val="tx2"/>
                </a:solidFill>
                <a:latin typeface="+mj-lt"/>
                <a:ea typeface="ＭＳ Ｐゴシック" charset="-128"/>
                <a:cs typeface="ＭＳ Ｐゴシック" charset="-128"/>
              </a:rPr>
              <a:t>Negotiations – other considerations</a:t>
            </a:r>
            <a:endParaRPr kumimoji="0" lang="en-US" sz="3600" b="0" i="0" u="none" strike="noStrike" kern="0" cap="none" spc="0" normalizeH="0" baseline="0" noProof="0" dirty="0" smtClean="0">
              <a:ln>
                <a:noFill/>
              </a:ln>
              <a:solidFill>
                <a:schemeClr val="tx2"/>
              </a:solidFill>
              <a:effectLst/>
              <a:uLnTx/>
              <a:uFillTx/>
              <a:latin typeface="+mj-lt"/>
              <a:ea typeface="ＭＳ Ｐゴシック" charset="-128"/>
              <a:cs typeface="ＭＳ Ｐゴシック" charset="-128"/>
            </a:endParaRPr>
          </a:p>
        </p:txBody>
      </p:sp>
      <p:sp>
        <p:nvSpPr>
          <p:cNvPr id="6" name="TextBox 5"/>
          <p:cNvSpPr txBox="1"/>
          <p:nvPr/>
        </p:nvSpPr>
        <p:spPr>
          <a:xfrm>
            <a:off x="183755" y="1021087"/>
            <a:ext cx="8816491" cy="5262979"/>
          </a:xfrm>
          <a:prstGeom prst="rect">
            <a:avLst/>
          </a:prstGeom>
          <a:noFill/>
        </p:spPr>
        <p:txBody>
          <a:bodyPr wrap="square" rtlCol="0">
            <a:spAutoFit/>
          </a:bodyPr>
          <a:lstStyle/>
          <a:p>
            <a:r>
              <a:rPr lang="en-US" sz="2000" dirty="0" smtClean="0"/>
              <a:t>Other topics for potential discussion and agreement:</a:t>
            </a:r>
          </a:p>
          <a:p>
            <a:endParaRPr lang="en-US" sz="800" dirty="0" smtClean="0"/>
          </a:p>
          <a:p>
            <a:r>
              <a:rPr lang="en-US" sz="2000" dirty="0" smtClean="0"/>
              <a:t>	(i) teaching load</a:t>
            </a:r>
          </a:p>
          <a:p>
            <a:r>
              <a:rPr lang="en-US" sz="2000" dirty="0" smtClean="0"/>
              <a:t>	(ii) </a:t>
            </a:r>
            <a:r>
              <a:rPr lang="en-US" sz="2000" dirty="0"/>
              <a:t>probationary period (tenure clock</a:t>
            </a:r>
            <a:r>
              <a:rPr lang="en-US" sz="2000" dirty="0" smtClean="0"/>
              <a:t>)</a:t>
            </a:r>
          </a:p>
          <a:p>
            <a:r>
              <a:rPr lang="en-US" sz="2000" dirty="0"/>
              <a:t>	</a:t>
            </a:r>
            <a:r>
              <a:rPr lang="en-US" sz="2000" dirty="0" smtClean="0"/>
              <a:t>(iii) starting date –</a:t>
            </a:r>
          </a:p>
          <a:p>
            <a:r>
              <a:rPr lang="en-US" sz="2000" dirty="0"/>
              <a:t>	</a:t>
            </a:r>
            <a:r>
              <a:rPr lang="en-US" sz="2000" dirty="0" smtClean="0"/>
              <a:t>	flexibility </a:t>
            </a:r>
            <a:r>
              <a:rPr lang="en-US" sz="2000" dirty="0"/>
              <a:t>over starting a year later – to do a postdoc for </a:t>
            </a:r>
            <a:r>
              <a:rPr lang="en-US" sz="2000" dirty="0" smtClean="0"/>
              <a:t>example</a:t>
            </a:r>
          </a:p>
          <a:p>
            <a:r>
              <a:rPr lang="en-US" sz="2000" dirty="0"/>
              <a:t>	</a:t>
            </a:r>
            <a:r>
              <a:rPr lang="en-US" sz="2000" dirty="0" smtClean="0"/>
              <a:t>	starting in Spring may be a disadvantage at some places, in others it’s an 		advantage</a:t>
            </a:r>
          </a:p>
          <a:p>
            <a:r>
              <a:rPr lang="en-US" sz="2000" dirty="0" smtClean="0"/>
              <a:t>	(</a:t>
            </a:r>
            <a:r>
              <a:rPr lang="en-US" sz="2000" dirty="0"/>
              <a:t>iv) </a:t>
            </a:r>
            <a:r>
              <a:rPr lang="en-US" sz="2000" dirty="0" smtClean="0"/>
              <a:t>	moving </a:t>
            </a:r>
            <a:r>
              <a:rPr lang="en-US" sz="2000" dirty="0"/>
              <a:t>expenses </a:t>
            </a:r>
            <a:endParaRPr lang="en-US" sz="2000" dirty="0" smtClean="0"/>
          </a:p>
          <a:p>
            <a:r>
              <a:rPr lang="en-US" sz="2000" dirty="0"/>
              <a:t>	</a:t>
            </a:r>
            <a:r>
              <a:rPr lang="en-US" sz="2000" dirty="0" smtClean="0"/>
              <a:t>(v) spousal/partner issues </a:t>
            </a:r>
          </a:p>
          <a:p>
            <a:r>
              <a:rPr lang="en-US" sz="2000" dirty="0"/>
              <a:t>	</a:t>
            </a:r>
            <a:r>
              <a:rPr lang="en-US" sz="2000" dirty="0" smtClean="0"/>
              <a:t>(vi) visa issues</a:t>
            </a:r>
          </a:p>
          <a:p>
            <a:r>
              <a:rPr lang="en-US" sz="800" dirty="0" smtClean="0"/>
              <a:t>		</a:t>
            </a:r>
          </a:p>
          <a:p>
            <a:r>
              <a:rPr lang="en-US" sz="2000" dirty="0"/>
              <a:t>	</a:t>
            </a:r>
            <a:r>
              <a:rPr lang="en-US" sz="2000" dirty="0" smtClean="0"/>
              <a:t>(vii) maternity/paternity/parental leave</a:t>
            </a:r>
          </a:p>
          <a:p>
            <a:r>
              <a:rPr lang="en-US" sz="2000" dirty="0"/>
              <a:t>	</a:t>
            </a:r>
            <a:r>
              <a:rPr lang="en-US" sz="2000" dirty="0" smtClean="0"/>
              <a:t>(viii) child care options</a:t>
            </a:r>
          </a:p>
          <a:p>
            <a:r>
              <a:rPr lang="en-US" sz="2000" dirty="0"/>
              <a:t>	</a:t>
            </a:r>
            <a:r>
              <a:rPr lang="en-US" sz="2000" dirty="0" smtClean="0"/>
              <a:t>(ix) Benefits and pensions – not negotiable but helpful to know details</a:t>
            </a:r>
          </a:p>
          <a:p>
            <a:r>
              <a:rPr lang="en-US" sz="2000" dirty="0" smtClean="0"/>
              <a:t>		</a:t>
            </a:r>
          </a:p>
          <a:p>
            <a:r>
              <a:rPr lang="en-US" sz="2000" dirty="0" smtClean="0"/>
              <a:t>You </a:t>
            </a:r>
            <a:r>
              <a:rPr lang="en-US" sz="2000" dirty="0"/>
              <a:t>should feel comfortable to raise any questions about the job that you have been offered</a:t>
            </a:r>
            <a:r>
              <a:rPr lang="en-US" sz="2000" dirty="0" smtClean="0"/>
              <a:t>.</a:t>
            </a:r>
          </a:p>
        </p:txBody>
      </p:sp>
      <p:sp>
        <p:nvSpPr>
          <p:cNvPr id="2" name="Slide Number Placeholder 1"/>
          <p:cNvSpPr>
            <a:spLocks noGrp="1"/>
          </p:cNvSpPr>
          <p:nvPr>
            <p:ph type="sldNum" sz="quarter" idx="12"/>
          </p:nvPr>
        </p:nvSpPr>
        <p:spPr/>
        <p:txBody>
          <a:bodyPr/>
          <a:lstStyle/>
          <a:p>
            <a:r>
              <a:rPr lang="en-US" dirty="0" smtClean="0"/>
              <a:t>11</a:t>
            </a:r>
            <a:endParaRPr lang="en-US" dirty="0"/>
          </a:p>
        </p:txBody>
      </p:sp>
      <p:sp>
        <p:nvSpPr>
          <p:cNvPr id="7" name="TextBox 6"/>
          <p:cNvSpPr txBox="1"/>
          <p:nvPr/>
        </p:nvSpPr>
        <p:spPr>
          <a:xfrm>
            <a:off x="1981536" y="6259810"/>
            <a:ext cx="5220927" cy="461665"/>
          </a:xfrm>
          <a:prstGeom prst="rect">
            <a:avLst/>
          </a:prstGeom>
          <a:noFill/>
        </p:spPr>
        <p:txBody>
          <a:bodyPr wrap="square" rtlCol="0">
            <a:spAutoFit/>
          </a:bodyPr>
          <a:lstStyle/>
          <a:p>
            <a:r>
              <a:rPr lang="en-US" sz="2400" b="1" dirty="0" smtClean="0">
                <a:solidFill>
                  <a:srgbClr val="0070C0"/>
                </a:solidFill>
              </a:rPr>
              <a:t>Get it in writing (including details) </a:t>
            </a:r>
            <a:endParaRPr lang="en-US" sz="2400" b="1" dirty="0">
              <a:solidFill>
                <a:srgbClr val="0070C0"/>
              </a:solidFill>
            </a:endParaRPr>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txBox="1">
            <a:spLocks noChangeArrowheads="1"/>
          </p:cNvSpPr>
          <p:nvPr/>
        </p:nvSpPr>
        <p:spPr bwMode="auto">
          <a:xfrm>
            <a:off x="0" y="152400"/>
            <a:ext cx="9144000" cy="685800"/>
          </a:xfrm>
          <a:prstGeom prst="rect">
            <a:avLst/>
          </a:prstGeom>
          <a:solidFill>
            <a:schemeClr val="accent1">
              <a:lumMod val="20000"/>
              <a:lumOff val="80000"/>
            </a:schemeClr>
          </a:solid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3600" kern="0" dirty="0" smtClean="0">
                <a:solidFill>
                  <a:schemeClr val="tx2"/>
                </a:solidFill>
                <a:latin typeface="+mj-lt"/>
                <a:ea typeface="ＭＳ Ｐゴシック" charset="-128"/>
                <a:cs typeface="ＭＳ Ｐゴシック" charset="-128"/>
              </a:rPr>
              <a:t>Q&amp;A</a:t>
            </a:r>
            <a:endParaRPr kumimoji="0" lang="en-US" sz="3600" b="0" i="0" u="none" strike="noStrike" kern="0" cap="none" spc="0" normalizeH="0" baseline="0" noProof="0" dirty="0" smtClean="0">
              <a:ln>
                <a:noFill/>
              </a:ln>
              <a:solidFill>
                <a:schemeClr val="tx2"/>
              </a:solidFill>
              <a:effectLst/>
              <a:uLnTx/>
              <a:uFillTx/>
              <a:latin typeface="+mj-lt"/>
              <a:ea typeface="ＭＳ Ｐゴシック" charset="-128"/>
              <a:cs typeface="ＭＳ Ｐゴシック" charset="-128"/>
            </a:endParaRPr>
          </a:p>
        </p:txBody>
      </p:sp>
      <p:sp>
        <p:nvSpPr>
          <p:cNvPr id="6" name="TextBox 5"/>
          <p:cNvSpPr txBox="1"/>
          <p:nvPr/>
        </p:nvSpPr>
        <p:spPr>
          <a:xfrm>
            <a:off x="1413789" y="1440105"/>
            <a:ext cx="7287759" cy="2585323"/>
          </a:xfrm>
          <a:prstGeom prst="rect">
            <a:avLst/>
          </a:prstGeom>
          <a:noFill/>
        </p:spPr>
        <p:txBody>
          <a:bodyPr wrap="square" rtlCol="0">
            <a:spAutoFit/>
          </a:bodyPr>
          <a:lstStyle/>
          <a:p>
            <a:r>
              <a:rPr lang="en-US" dirty="0"/>
              <a:t>	</a:t>
            </a:r>
            <a:r>
              <a:rPr lang="en-US" sz="2400" dirty="0" smtClean="0"/>
              <a:t>Other  perspectives</a:t>
            </a:r>
          </a:p>
          <a:p>
            <a:r>
              <a:rPr lang="en-US" sz="2400" dirty="0" smtClean="0"/>
              <a:t>		Variations across institution types</a:t>
            </a:r>
          </a:p>
          <a:p>
            <a:r>
              <a:rPr lang="en-US" sz="2400" dirty="0" smtClean="0"/>
              <a:t>		Salary, startup, other negotiations</a:t>
            </a:r>
            <a:endParaRPr lang="en-US" sz="2400" dirty="0"/>
          </a:p>
          <a:p>
            <a:r>
              <a:rPr lang="en-US" sz="2400" dirty="0" smtClean="0"/>
              <a:t>		How to navigate the particulars of your situation</a:t>
            </a:r>
          </a:p>
          <a:p>
            <a:endParaRPr lang="en-US" sz="2400" dirty="0" smtClean="0"/>
          </a:p>
          <a:p>
            <a:pPr lvl="0"/>
            <a:r>
              <a:rPr lang="en-US" dirty="0" smtClean="0"/>
              <a:t>	</a:t>
            </a:r>
            <a:r>
              <a:rPr lang="en-US" sz="2400" dirty="0" smtClean="0">
                <a:solidFill>
                  <a:prstClr val="black"/>
                </a:solidFill>
              </a:rPr>
              <a:t>What questions do you have? </a:t>
            </a:r>
            <a:endParaRPr lang="en-US" sz="2400" dirty="0">
              <a:solidFill>
                <a:prstClr val="black"/>
              </a:solidFill>
            </a:endParaRPr>
          </a:p>
          <a:p>
            <a:r>
              <a:rPr lang="en-US" dirty="0" smtClean="0"/>
              <a:t>	</a:t>
            </a:r>
            <a:endParaRPr lang="en-US" dirty="0"/>
          </a:p>
        </p:txBody>
      </p:sp>
      <p:sp>
        <p:nvSpPr>
          <p:cNvPr id="2" name="Slide Number Placeholder 1"/>
          <p:cNvSpPr>
            <a:spLocks noGrp="1"/>
          </p:cNvSpPr>
          <p:nvPr>
            <p:ph type="sldNum" sz="quarter" idx="12"/>
          </p:nvPr>
        </p:nvSpPr>
        <p:spPr/>
        <p:txBody>
          <a:bodyPr/>
          <a:lstStyle/>
          <a:p>
            <a:r>
              <a:rPr lang="en-US" dirty="0" smtClean="0"/>
              <a:t>12</a:t>
            </a:r>
            <a:endParaRPr lang="en-US" dirty="0"/>
          </a:p>
        </p:txBody>
      </p:sp>
      <p:sp>
        <p:nvSpPr>
          <p:cNvPr id="8" name="TextBox 7"/>
          <p:cNvSpPr txBox="1"/>
          <p:nvPr/>
        </p:nvSpPr>
        <p:spPr>
          <a:xfrm>
            <a:off x="737420" y="3991687"/>
            <a:ext cx="7949379" cy="461665"/>
          </a:xfrm>
          <a:prstGeom prst="rect">
            <a:avLst/>
          </a:prstGeom>
          <a:noFill/>
        </p:spPr>
        <p:txBody>
          <a:bodyPr wrap="square" rtlCol="0">
            <a:spAutoFit/>
          </a:bodyPr>
          <a:lstStyle/>
          <a:p>
            <a:r>
              <a:rPr lang="en-US" sz="2400" b="1" dirty="0" smtClean="0">
                <a:solidFill>
                  <a:srgbClr val="0070C0"/>
                </a:solidFill>
              </a:rPr>
              <a:t>Please type your questions or comments into the chat box. </a:t>
            </a:r>
            <a:endParaRPr lang="en-US" sz="2400" b="1" dirty="0">
              <a:solidFill>
                <a:srgbClr val="0070C0"/>
              </a:solidFill>
            </a:endParaRPr>
          </a:p>
        </p:txBody>
      </p:sp>
    </p:spTree>
    <p:extLst>
      <p:ext uri="{BB962C8B-B14F-4D97-AF65-F5344CB8AC3E}">
        <p14:creationId xmlns:p14="http://schemas.microsoft.com/office/powerpoint/2010/main" val="3932226580"/>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txBox="1">
            <a:spLocks noChangeArrowheads="1"/>
          </p:cNvSpPr>
          <p:nvPr/>
        </p:nvSpPr>
        <p:spPr bwMode="auto">
          <a:xfrm>
            <a:off x="0" y="152400"/>
            <a:ext cx="9144000" cy="685800"/>
          </a:xfrm>
          <a:prstGeom prst="rect">
            <a:avLst/>
          </a:prstGeom>
          <a:solidFill>
            <a:schemeClr val="accent1">
              <a:lumMod val="20000"/>
              <a:lumOff val="80000"/>
            </a:schemeClr>
          </a:solid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3600" kern="0" dirty="0" smtClean="0">
                <a:solidFill>
                  <a:schemeClr val="tx2"/>
                </a:solidFill>
                <a:latin typeface="+mj-lt"/>
                <a:ea typeface="ＭＳ Ｐゴシック" charset="-128"/>
                <a:cs typeface="ＭＳ Ｐゴシック" charset="-128"/>
              </a:rPr>
              <a:t>Negotiations – more advice</a:t>
            </a:r>
            <a:endParaRPr kumimoji="0" lang="en-US" sz="3600" b="0" i="0" u="none" strike="noStrike" kern="0" cap="none" spc="0" normalizeH="0" baseline="0" noProof="0" dirty="0" smtClean="0">
              <a:ln>
                <a:noFill/>
              </a:ln>
              <a:solidFill>
                <a:schemeClr val="tx2"/>
              </a:solidFill>
              <a:effectLst/>
              <a:uLnTx/>
              <a:uFillTx/>
              <a:latin typeface="+mj-lt"/>
              <a:ea typeface="ＭＳ Ｐゴシック" charset="-128"/>
              <a:cs typeface="ＭＳ Ｐゴシック" charset="-128"/>
            </a:endParaRPr>
          </a:p>
        </p:txBody>
      </p:sp>
      <p:sp>
        <p:nvSpPr>
          <p:cNvPr id="6" name="TextBox 5"/>
          <p:cNvSpPr txBox="1"/>
          <p:nvPr/>
        </p:nvSpPr>
        <p:spPr>
          <a:xfrm>
            <a:off x="163754" y="970932"/>
            <a:ext cx="8816491" cy="5632311"/>
          </a:xfrm>
          <a:prstGeom prst="rect">
            <a:avLst/>
          </a:prstGeom>
          <a:noFill/>
        </p:spPr>
        <p:txBody>
          <a:bodyPr wrap="square" rtlCol="0">
            <a:spAutoFit/>
          </a:bodyPr>
          <a:lstStyle/>
          <a:p>
            <a:r>
              <a:rPr lang="en-US" sz="2400" dirty="0" smtClean="0"/>
              <a:t>This has to depend on individuals but remembering that the Chair really wants you to be happy with your offer – you should feel comfortable discussing all aspects of the offer and, ultimately, to trust them.</a:t>
            </a:r>
          </a:p>
          <a:p>
            <a:endParaRPr lang="en-US" sz="2400" dirty="0" smtClean="0"/>
          </a:p>
          <a:p>
            <a:r>
              <a:rPr lang="en-US" sz="2400" dirty="0" smtClean="0"/>
              <a:t>Some faculty feel that they have to ask for more but some chairs may feel that the first offer is their best offer (to avoid the “game”). If the offer is a good one YOU should not feel bad.</a:t>
            </a:r>
          </a:p>
          <a:p>
            <a:endParaRPr lang="en-US" sz="2400" dirty="0" smtClean="0"/>
          </a:p>
          <a:p>
            <a:r>
              <a:rPr lang="en-US" sz="2400" dirty="0" smtClean="0"/>
              <a:t>To enhance your “comfort-level” I think it is appropriate to have discussions/contact with other members of faculty in the Department and especially if you know them. The Chair should encourage this.</a:t>
            </a:r>
          </a:p>
          <a:p>
            <a:endParaRPr lang="en-US" sz="2400" dirty="0"/>
          </a:p>
          <a:p>
            <a:r>
              <a:rPr lang="en-US" sz="2400" dirty="0" smtClean="0"/>
              <a:t>Talk with peers about their start-up packages, equipment, space, recommendations, and so forth.  </a:t>
            </a:r>
            <a:endParaRPr lang="en-US" dirty="0"/>
          </a:p>
        </p:txBody>
      </p:sp>
      <p:sp>
        <p:nvSpPr>
          <p:cNvPr id="2" name="Slide Number Placeholder 1"/>
          <p:cNvSpPr>
            <a:spLocks noGrp="1"/>
          </p:cNvSpPr>
          <p:nvPr>
            <p:ph type="sldNum" sz="quarter" idx="12"/>
          </p:nvPr>
        </p:nvSpPr>
        <p:spPr/>
        <p:txBody>
          <a:bodyPr/>
          <a:lstStyle/>
          <a:p>
            <a:r>
              <a:rPr lang="en-US" dirty="0" smtClean="0"/>
              <a:t>13</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3487994"/>
          </a:xfrm>
        </p:spPr>
        <p:txBody>
          <a:bodyPr>
            <a:normAutofit fontScale="92500" lnSpcReduction="10000"/>
          </a:bodyPr>
          <a:lstStyle/>
          <a:p>
            <a:r>
              <a:rPr lang="en-US" dirty="0" smtClean="0"/>
              <a:t>Early – Pros</a:t>
            </a:r>
          </a:p>
          <a:p>
            <a:pPr lvl="1"/>
            <a:r>
              <a:rPr lang="en-US" dirty="0" smtClean="0"/>
              <a:t>If the faculty really wants you, it gives the chair, dean, and provost more time to think about how to accommodate you and your spouse/partner</a:t>
            </a:r>
          </a:p>
          <a:p>
            <a:pPr lvl="1"/>
            <a:endParaRPr lang="en-US" sz="2200" dirty="0" smtClean="0"/>
          </a:p>
          <a:p>
            <a:r>
              <a:rPr lang="en-US" dirty="0" smtClean="0"/>
              <a:t>Early – Cons</a:t>
            </a:r>
          </a:p>
          <a:p>
            <a:pPr lvl="1"/>
            <a:r>
              <a:rPr lang="en-US" dirty="0" smtClean="0"/>
              <a:t>Less progressive faculty members may use this knowledge to subtly weed you out of the pool.  </a:t>
            </a:r>
          </a:p>
          <a:p>
            <a:pPr lvl="1"/>
            <a:endParaRPr lang="en-US" dirty="0" smtClean="0"/>
          </a:p>
        </p:txBody>
      </p:sp>
      <p:sp>
        <p:nvSpPr>
          <p:cNvPr id="4" name="Rectangle 4"/>
          <p:cNvSpPr txBox="1">
            <a:spLocks noChangeArrowheads="1"/>
          </p:cNvSpPr>
          <p:nvPr/>
        </p:nvSpPr>
        <p:spPr bwMode="auto">
          <a:xfrm>
            <a:off x="0" y="152400"/>
            <a:ext cx="9144000" cy="685800"/>
          </a:xfrm>
          <a:prstGeom prst="rect">
            <a:avLst/>
          </a:prstGeom>
          <a:solidFill>
            <a:schemeClr val="accent1">
              <a:lumMod val="20000"/>
              <a:lumOff val="80000"/>
            </a:schemeClr>
          </a:solid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3600" kern="0" dirty="0" smtClean="0">
                <a:solidFill>
                  <a:schemeClr val="tx2"/>
                </a:solidFill>
                <a:latin typeface="+mj-lt"/>
                <a:ea typeface="ＭＳ Ｐゴシック" charset="-128"/>
                <a:cs typeface="ＭＳ Ｐゴシック" charset="-128"/>
              </a:rPr>
              <a:t>Spousal/partner hires – when to bring it up? </a:t>
            </a:r>
            <a:endParaRPr kumimoji="0" lang="en-US" sz="3600" b="0" i="0" u="none" strike="noStrike" kern="0" cap="none" spc="0" normalizeH="0" baseline="0" noProof="0" dirty="0" smtClean="0">
              <a:ln>
                <a:noFill/>
              </a:ln>
              <a:solidFill>
                <a:schemeClr val="tx2"/>
              </a:solidFill>
              <a:effectLst/>
              <a:uLnTx/>
              <a:uFillTx/>
              <a:latin typeface="+mj-lt"/>
              <a:ea typeface="ＭＳ Ｐゴシック" charset="-128"/>
              <a:cs typeface="ＭＳ Ｐゴシック" charset="-128"/>
            </a:endParaRPr>
          </a:p>
        </p:txBody>
      </p:sp>
      <p:sp>
        <p:nvSpPr>
          <p:cNvPr id="2" name="Slide Number Placeholder 1"/>
          <p:cNvSpPr>
            <a:spLocks noGrp="1"/>
          </p:cNvSpPr>
          <p:nvPr>
            <p:ph type="sldNum" sz="quarter" idx="12"/>
          </p:nvPr>
        </p:nvSpPr>
        <p:spPr/>
        <p:txBody>
          <a:bodyPr/>
          <a:lstStyle/>
          <a:p>
            <a:r>
              <a:rPr lang="en-US" dirty="0" smtClean="0"/>
              <a:t>14</a:t>
            </a:r>
            <a:endParaRPr lang="en-US" dirty="0"/>
          </a:p>
        </p:txBody>
      </p:sp>
    </p:spTree>
    <p:extLst>
      <p:ext uri="{BB962C8B-B14F-4D97-AF65-F5344CB8AC3E}">
        <p14:creationId xmlns:p14="http://schemas.microsoft.com/office/powerpoint/2010/main" val="2111057431"/>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1"/>
            <a:ext cx="8229600" cy="3709218"/>
          </a:xfrm>
        </p:spPr>
        <p:txBody>
          <a:bodyPr>
            <a:normAutofit/>
          </a:bodyPr>
          <a:lstStyle/>
          <a:p>
            <a:pPr>
              <a:spcBef>
                <a:spcPts val="1200"/>
              </a:spcBef>
            </a:pPr>
            <a:r>
              <a:rPr lang="en-US" sz="2800" dirty="0" smtClean="0"/>
              <a:t>If it</a:t>
            </a:r>
            <a:r>
              <a:rPr lang="fr-FR" sz="2800" dirty="0" smtClean="0"/>
              <a:t>’</a:t>
            </a:r>
            <a:r>
              <a:rPr lang="en-US" sz="2800" dirty="0" smtClean="0"/>
              <a:t>s the same field – apply together</a:t>
            </a:r>
          </a:p>
          <a:p>
            <a:pPr>
              <a:spcBef>
                <a:spcPts val="1200"/>
              </a:spcBef>
            </a:pPr>
            <a:r>
              <a:rPr lang="en-US" sz="2800" dirty="0" smtClean="0"/>
              <a:t>Give the search chair a call, to see if a spousal hire is even viable, before you apply</a:t>
            </a:r>
          </a:p>
          <a:p>
            <a:pPr>
              <a:spcBef>
                <a:spcPts val="1200"/>
              </a:spcBef>
            </a:pPr>
            <a:r>
              <a:rPr lang="en-US" sz="2800" dirty="0" smtClean="0"/>
              <a:t>Search the web to see if the University has had an ADVANCE Institutional Transformation grant.</a:t>
            </a:r>
          </a:p>
          <a:p>
            <a:pPr>
              <a:spcBef>
                <a:spcPts val="1200"/>
              </a:spcBef>
            </a:pPr>
            <a:r>
              <a:rPr lang="en-US" sz="2800" dirty="0" smtClean="0"/>
              <a:t>At the interview, let the search chair/ department chair know about your needs.</a:t>
            </a:r>
          </a:p>
        </p:txBody>
      </p:sp>
      <p:sp>
        <p:nvSpPr>
          <p:cNvPr id="5" name="Rectangle 4"/>
          <p:cNvSpPr txBox="1">
            <a:spLocks noChangeArrowheads="1"/>
          </p:cNvSpPr>
          <p:nvPr/>
        </p:nvSpPr>
        <p:spPr bwMode="auto">
          <a:xfrm>
            <a:off x="0" y="152400"/>
            <a:ext cx="9144000" cy="685800"/>
          </a:xfrm>
          <a:prstGeom prst="rect">
            <a:avLst/>
          </a:prstGeom>
          <a:solidFill>
            <a:schemeClr val="accent1">
              <a:lumMod val="20000"/>
              <a:lumOff val="80000"/>
            </a:schemeClr>
          </a:solid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3600" kern="0" dirty="0" smtClean="0">
                <a:solidFill>
                  <a:schemeClr val="tx2"/>
                </a:solidFill>
                <a:latin typeface="+mj-lt"/>
                <a:ea typeface="ＭＳ Ｐゴシック" charset="-128"/>
                <a:cs typeface="ＭＳ Ｐゴシック" charset="-128"/>
              </a:rPr>
              <a:t>Spousal/partner hires – strategies</a:t>
            </a:r>
            <a:endParaRPr kumimoji="0" lang="en-US" sz="3600" b="0" i="0" u="none" strike="noStrike" kern="0" cap="none" spc="0" normalizeH="0" baseline="0" noProof="0" dirty="0" smtClean="0">
              <a:ln>
                <a:noFill/>
              </a:ln>
              <a:solidFill>
                <a:schemeClr val="tx2"/>
              </a:solidFill>
              <a:effectLst/>
              <a:uLnTx/>
              <a:uFillTx/>
              <a:latin typeface="+mj-lt"/>
              <a:ea typeface="ＭＳ Ｐゴシック" charset="-128"/>
              <a:cs typeface="ＭＳ Ｐゴシック" charset="-128"/>
            </a:endParaRPr>
          </a:p>
        </p:txBody>
      </p:sp>
      <p:sp>
        <p:nvSpPr>
          <p:cNvPr id="2" name="Slide Number Placeholder 1"/>
          <p:cNvSpPr>
            <a:spLocks noGrp="1"/>
          </p:cNvSpPr>
          <p:nvPr>
            <p:ph type="sldNum" sz="quarter" idx="12"/>
          </p:nvPr>
        </p:nvSpPr>
        <p:spPr/>
        <p:txBody>
          <a:bodyPr/>
          <a:lstStyle/>
          <a:p>
            <a:r>
              <a:rPr lang="en-US" dirty="0" smtClean="0"/>
              <a:t>15</a:t>
            </a:r>
            <a:endParaRPr lang="en-US" dirty="0"/>
          </a:p>
        </p:txBody>
      </p:sp>
    </p:spTree>
    <p:extLst>
      <p:ext uri="{BB962C8B-B14F-4D97-AF65-F5344CB8AC3E}">
        <p14:creationId xmlns:p14="http://schemas.microsoft.com/office/powerpoint/2010/main" val="3658435934"/>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spcBef>
                <a:spcPts val="1200"/>
              </a:spcBef>
            </a:pPr>
            <a:r>
              <a:rPr lang="en-US" sz="2800" dirty="0" smtClean="0"/>
              <a:t>Make sure you have a full understanding of the tenure criteria for the department you are joining.  Are the tenure criteria written down anywhere in a policy?   </a:t>
            </a:r>
          </a:p>
          <a:p>
            <a:pPr>
              <a:spcBef>
                <a:spcPts val="1200"/>
              </a:spcBef>
            </a:pPr>
            <a:r>
              <a:rPr lang="en-US" sz="2800" dirty="0" smtClean="0"/>
              <a:t>Is there a third year (pre-tenure) review process?</a:t>
            </a:r>
            <a:endParaRPr lang="en-US" sz="2800" dirty="0"/>
          </a:p>
        </p:txBody>
      </p:sp>
      <p:sp>
        <p:nvSpPr>
          <p:cNvPr id="6" name="Rectangle 4"/>
          <p:cNvSpPr txBox="1">
            <a:spLocks noChangeArrowheads="1"/>
          </p:cNvSpPr>
          <p:nvPr/>
        </p:nvSpPr>
        <p:spPr bwMode="auto">
          <a:xfrm>
            <a:off x="0" y="152400"/>
            <a:ext cx="9144000" cy="685800"/>
          </a:xfrm>
          <a:prstGeom prst="rect">
            <a:avLst/>
          </a:prstGeom>
          <a:solidFill>
            <a:schemeClr val="accent1">
              <a:lumMod val="20000"/>
              <a:lumOff val="80000"/>
            </a:schemeClr>
          </a:solid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3600" kern="0" dirty="0" smtClean="0">
                <a:solidFill>
                  <a:schemeClr val="tx2"/>
                </a:solidFill>
                <a:latin typeface="+mj-lt"/>
                <a:ea typeface="ＭＳ Ｐゴシック" charset="-128"/>
                <a:cs typeface="ＭＳ Ｐゴシック" charset="-128"/>
              </a:rPr>
              <a:t>Tenure criteria</a:t>
            </a:r>
            <a:endParaRPr kumimoji="0" lang="en-US" sz="3600" b="0" i="0" u="none" strike="noStrike" kern="0" cap="none" spc="0" normalizeH="0" baseline="0" noProof="0" dirty="0" smtClean="0">
              <a:ln>
                <a:noFill/>
              </a:ln>
              <a:solidFill>
                <a:schemeClr val="tx2"/>
              </a:solidFill>
              <a:effectLst/>
              <a:uLnTx/>
              <a:uFillTx/>
              <a:latin typeface="+mj-lt"/>
              <a:ea typeface="ＭＳ Ｐゴシック" charset="-128"/>
              <a:cs typeface="ＭＳ Ｐゴシック" charset="-128"/>
            </a:endParaRPr>
          </a:p>
        </p:txBody>
      </p:sp>
      <p:sp>
        <p:nvSpPr>
          <p:cNvPr id="2" name="Slide Number Placeholder 1"/>
          <p:cNvSpPr>
            <a:spLocks noGrp="1"/>
          </p:cNvSpPr>
          <p:nvPr>
            <p:ph type="sldNum" sz="quarter" idx="12"/>
          </p:nvPr>
        </p:nvSpPr>
        <p:spPr/>
        <p:txBody>
          <a:bodyPr/>
          <a:lstStyle/>
          <a:p>
            <a:r>
              <a:rPr lang="en-US" dirty="0" smtClean="0"/>
              <a:t>16</a:t>
            </a:r>
            <a:endParaRPr lang="en-US" dirty="0"/>
          </a:p>
        </p:txBody>
      </p:sp>
    </p:spTree>
    <p:extLst>
      <p:ext uri="{BB962C8B-B14F-4D97-AF65-F5344CB8AC3E}">
        <p14:creationId xmlns:p14="http://schemas.microsoft.com/office/powerpoint/2010/main" val="3747188188"/>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txBox="1">
            <a:spLocks noChangeArrowheads="1"/>
          </p:cNvSpPr>
          <p:nvPr/>
        </p:nvSpPr>
        <p:spPr bwMode="auto">
          <a:xfrm>
            <a:off x="0" y="152400"/>
            <a:ext cx="9144000" cy="685800"/>
          </a:xfrm>
          <a:prstGeom prst="rect">
            <a:avLst/>
          </a:prstGeom>
          <a:solidFill>
            <a:schemeClr val="accent1">
              <a:lumMod val="20000"/>
              <a:lumOff val="80000"/>
            </a:schemeClr>
          </a:solid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3600" kern="0" dirty="0" smtClean="0">
                <a:solidFill>
                  <a:schemeClr val="tx2"/>
                </a:solidFill>
                <a:latin typeface="+mj-lt"/>
                <a:ea typeface="ＭＳ Ｐゴシック" charset="-128"/>
                <a:cs typeface="ＭＳ Ｐゴシック" charset="-128"/>
              </a:rPr>
              <a:t>Negotiations – improving one’s lot!</a:t>
            </a:r>
            <a:endParaRPr kumimoji="0" lang="en-US" sz="3600" b="0" i="0" u="none" strike="noStrike" kern="0" cap="none" spc="0" normalizeH="0" baseline="0" noProof="0" dirty="0" smtClean="0">
              <a:ln>
                <a:noFill/>
              </a:ln>
              <a:solidFill>
                <a:schemeClr val="tx2"/>
              </a:solidFill>
              <a:effectLst/>
              <a:uLnTx/>
              <a:uFillTx/>
              <a:latin typeface="+mj-lt"/>
              <a:ea typeface="ＭＳ Ｐゴシック" charset="-128"/>
              <a:cs typeface="ＭＳ Ｐゴシック" charset="-128"/>
            </a:endParaRPr>
          </a:p>
        </p:txBody>
      </p:sp>
      <p:sp>
        <p:nvSpPr>
          <p:cNvPr id="6" name="TextBox 5"/>
          <p:cNvSpPr txBox="1"/>
          <p:nvPr/>
        </p:nvSpPr>
        <p:spPr>
          <a:xfrm>
            <a:off x="183755" y="1080079"/>
            <a:ext cx="8816491" cy="3139321"/>
          </a:xfrm>
          <a:prstGeom prst="rect">
            <a:avLst/>
          </a:prstGeom>
          <a:noFill/>
        </p:spPr>
        <p:txBody>
          <a:bodyPr wrap="square" rtlCol="0">
            <a:spAutoFit/>
          </a:bodyPr>
          <a:lstStyle/>
          <a:p>
            <a:endParaRPr lang="en-US" dirty="0" smtClean="0"/>
          </a:p>
          <a:p>
            <a:endParaRPr lang="en-US" dirty="0" smtClean="0"/>
          </a:p>
          <a:p>
            <a:pPr marL="400050" indent="-400050"/>
            <a:endParaRPr lang="en-US" dirty="0"/>
          </a:p>
          <a:p>
            <a:pPr marL="400050" indent="-400050"/>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a:p>
        </p:txBody>
      </p:sp>
      <p:sp>
        <p:nvSpPr>
          <p:cNvPr id="7" name="Rectangle 6"/>
          <p:cNvSpPr/>
          <p:nvPr/>
        </p:nvSpPr>
        <p:spPr>
          <a:xfrm>
            <a:off x="1014085" y="1427203"/>
            <a:ext cx="7746457" cy="4893647"/>
          </a:xfrm>
          <a:prstGeom prst="rect">
            <a:avLst/>
          </a:prstGeom>
        </p:spPr>
        <p:txBody>
          <a:bodyPr wrap="square">
            <a:spAutoFit/>
          </a:bodyPr>
          <a:lstStyle/>
          <a:p>
            <a:r>
              <a:rPr lang="en-US" sz="2400" dirty="0" smtClean="0"/>
              <a:t>Work to get an appropriate salary up front</a:t>
            </a:r>
          </a:p>
          <a:p>
            <a:endParaRPr lang="en-US" sz="2400" dirty="0" smtClean="0"/>
          </a:p>
          <a:p>
            <a:r>
              <a:rPr lang="en-US" sz="2400" dirty="0" smtClean="0"/>
              <a:t>Ask for targeted one-time funds to advance new directions for your research/education agenda</a:t>
            </a:r>
          </a:p>
          <a:p>
            <a:endParaRPr lang="en-US" sz="2400" dirty="0" smtClean="0"/>
          </a:p>
          <a:p>
            <a:r>
              <a:rPr lang="en-US" sz="2400" dirty="0" smtClean="0"/>
              <a:t>Choose a department with a collegial atmosphere, then play on the team</a:t>
            </a:r>
          </a:p>
          <a:p>
            <a:endParaRPr lang="en-US" sz="2400" dirty="0" smtClean="0"/>
          </a:p>
          <a:p>
            <a:r>
              <a:rPr lang="en-US" sz="2400" dirty="0" smtClean="0"/>
              <a:t>Take on significant service roles – at a price</a:t>
            </a:r>
          </a:p>
          <a:p>
            <a:endParaRPr lang="en-US" sz="2400" dirty="0"/>
          </a:p>
          <a:p>
            <a:r>
              <a:rPr lang="en-US" sz="2400" dirty="0" smtClean="0"/>
              <a:t>Later negotiations – outside offers, retention negotiations, tenure time (after you receive tenure), administrative appointments </a:t>
            </a:r>
            <a:endParaRPr lang="en-US" sz="2400" dirty="0"/>
          </a:p>
        </p:txBody>
      </p:sp>
      <p:sp>
        <p:nvSpPr>
          <p:cNvPr id="2" name="Slide Number Placeholder 1"/>
          <p:cNvSpPr>
            <a:spLocks noGrp="1"/>
          </p:cNvSpPr>
          <p:nvPr>
            <p:ph type="sldNum" sz="quarter" idx="12"/>
          </p:nvPr>
        </p:nvSpPr>
        <p:spPr/>
        <p:txBody>
          <a:bodyPr/>
          <a:lstStyle/>
          <a:p>
            <a:r>
              <a:rPr lang="en-US" dirty="0" smtClean="0"/>
              <a:t>17</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txBox="1">
            <a:spLocks noChangeArrowheads="1"/>
          </p:cNvSpPr>
          <p:nvPr/>
        </p:nvSpPr>
        <p:spPr bwMode="auto">
          <a:xfrm>
            <a:off x="0" y="152400"/>
            <a:ext cx="9144000" cy="685800"/>
          </a:xfrm>
          <a:prstGeom prst="rect">
            <a:avLst/>
          </a:prstGeom>
          <a:solidFill>
            <a:schemeClr val="accent1">
              <a:lumMod val="20000"/>
              <a:lumOff val="80000"/>
            </a:schemeClr>
          </a:solid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3600" kern="0" dirty="0" smtClean="0">
                <a:solidFill>
                  <a:schemeClr val="tx2"/>
                </a:solidFill>
                <a:latin typeface="+mj-lt"/>
                <a:ea typeface="ＭＳ Ｐゴシック" charset="-128"/>
                <a:cs typeface="ＭＳ Ｐゴシック" charset="-128"/>
              </a:rPr>
              <a:t>Discussion</a:t>
            </a:r>
            <a:endParaRPr kumimoji="0" lang="en-US" sz="3600" b="0" i="0" u="none" strike="noStrike" kern="0" cap="none" spc="0" normalizeH="0" baseline="0" noProof="0" dirty="0" smtClean="0">
              <a:ln>
                <a:noFill/>
              </a:ln>
              <a:solidFill>
                <a:schemeClr val="tx2"/>
              </a:solidFill>
              <a:effectLst/>
              <a:uLnTx/>
              <a:uFillTx/>
              <a:latin typeface="+mj-lt"/>
              <a:ea typeface="ＭＳ Ｐゴシック" charset="-128"/>
              <a:cs typeface="ＭＳ Ｐゴシック" charset="-128"/>
            </a:endParaRPr>
          </a:p>
        </p:txBody>
      </p:sp>
      <p:sp>
        <p:nvSpPr>
          <p:cNvPr id="7" name="TextBox 6"/>
          <p:cNvSpPr txBox="1"/>
          <p:nvPr/>
        </p:nvSpPr>
        <p:spPr>
          <a:xfrm>
            <a:off x="1413789" y="1440105"/>
            <a:ext cx="7287759" cy="3693319"/>
          </a:xfrm>
          <a:prstGeom prst="rect">
            <a:avLst/>
          </a:prstGeom>
          <a:noFill/>
        </p:spPr>
        <p:txBody>
          <a:bodyPr wrap="square" rtlCol="0">
            <a:spAutoFit/>
          </a:bodyPr>
          <a:lstStyle/>
          <a:p>
            <a:r>
              <a:rPr lang="en-US" dirty="0"/>
              <a:t>	</a:t>
            </a:r>
            <a:r>
              <a:rPr lang="en-US" sz="2400" dirty="0" smtClean="0"/>
              <a:t>Other  perspectives</a:t>
            </a:r>
          </a:p>
          <a:p>
            <a:r>
              <a:rPr lang="en-US" sz="2400" dirty="0" smtClean="0"/>
              <a:t>		Variations across institution types</a:t>
            </a:r>
          </a:p>
          <a:p>
            <a:r>
              <a:rPr lang="en-US" sz="2400" dirty="0" smtClean="0"/>
              <a:t>		Words of wisdom </a:t>
            </a:r>
          </a:p>
          <a:p>
            <a:endParaRPr lang="en-US" sz="2400" dirty="0" smtClean="0"/>
          </a:p>
          <a:p>
            <a:pPr lvl="0"/>
            <a:r>
              <a:rPr lang="en-US" dirty="0" smtClean="0"/>
              <a:t>	</a:t>
            </a:r>
            <a:r>
              <a:rPr lang="en-US" sz="2400" dirty="0" smtClean="0">
                <a:solidFill>
                  <a:prstClr val="black"/>
                </a:solidFill>
              </a:rPr>
              <a:t>What questions do you have?</a:t>
            </a:r>
          </a:p>
          <a:p>
            <a:pPr lvl="0"/>
            <a:r>
              <a:rPr lang="en-US" sz="2400" dirty="0">
                <a:solidFill>
                  <a:prstClr val="black"/>
                </a:solidFill>
              </a:rPr>
              <a:t>	</a:t>
            </a:r>
            <a:r>
              <a:rPr lang="en-US" sz="2400" dirty="0" smtClean="0">
                <a:solidFill>
                  <a:prstClr val="black"/>
                </a:solidFill>
              </a:rPr>
              <a:t>	Topics we addressed</a:t>
            </a:r>
          </a:p>
          <a:p>
            <a:pPr lvl="0"/>
            <a:r>
              <a:rPr lang="en-US" sz="2400" dirty="0" smtClean="0">
                <a:solidFill>
                  <a:prstClr val="black"/>
                </a:solidFill>
              </a:rPr>
              <a:t>		Other topics related to negotiations</a:t>
            </a:r>
          </a:p>
          <a:p>
            <a:pPr lvl="0"/>
            <a:endParaRPr lang="en-US" sz="2400" dirty="0">
              <a:solidFill>
                <a:prstClr val="black"/>
              </a:solidFill>
            </a:endParaRPr>
          </a:p>
          <a:p>
            <a:pPr lvl="0"/>
            <a:r>
              <a:rPr lang="en-US" sz="2400" dirty="0" smtClean="0">
                <a:solidFill>
                  <a:prstClr val="black"/>
                </a:solidFill>
              </a:rPr>
              <a:t>	What suggestions do you have about negotiating?</a:t>
            </a:r>
            <a:endParaRPr lang="en-US" sz="2400" dirty="0">
              <a:solidFill>
                <a:prstClr val="black"/>
              </a:solidFill>
            </a:endParaRPr>
          </a:p>
          <a:p>
            <a:r>
              <a:rPr lang="en-US" dirty="0" smtClean="0"/>
              <a:t>	</a:t>
            </a:r>
            <a:endParaRPr lang="en-US" dirty="0"/>
          </a:p>
        </p:txBody>
      </p:sp>
      <p:sp>
        <p:nvSpPr>
          <p:cNvPr id="2" name="Slide Number Placeholder 1"/>
          <p:cNvSpPr>
            <a:spLocks noGrp="1"/>
          </p:cNvSpPr>
          <p:nvPr>
            <p:ph type="sldNum" sz="quarter" idx="12"/>
          </p:nvPr>
        </p:nvSpPr>
        <p:spPr/>
        <p:txBody>
          <a:bodyPr/>
          <a:lstStyle/>
          <a:p>
            <a:r>
              <a:rPr lang="en-US" dirty="0" smtClean="0"/>
              <a:t>18</a:t>
            </a:r>
            <a:endParaRPr lang="en-US" dirty="0"/>
          </a:p>
        </p:txBody>
      </p:sp>
      <p:sp>
        <p:nvSpPr>
          <p:cNvPr id="8" name="TextBox 7"/>
          <p:cNvSpPr txBox="1"/>
          <p:nvPr/>
        </p:nvSpPr>
        <p:spPr>
          <a:xfrm>
            <a:off x="737420" y="5540227"/>
            <a:ext cx="7949379" cy="461665"/>
          </a:xfrm>
          <a:prstGeom prst="rect">
            <a:avLst/>
          </a:prstGeom>
          <a:noFill/>
        </p:spPr>
        <p:txBody>
          <a:bodyPr wrap="square" rtlCol="0">
            <a:spAutoFit/>
          </a:bodyPr>
          <a:lstStyle/>
          <a:p>
            <a:r>
              <a:rPr lang="en-US" sz="2400" b="1" dirty="0" smtClean="0">
                <a:solidFill>
                  <a:srgbClr val="0070C0"/>
                </a:solidFill>
              </a:rPr>
              <a:t>Please type your questions or comments into the chat box. </a:t>
            </a:r>
            <a:endParaRPr lang="en-US" sz="2400" b="1" dirty="0">
              <a:solidFill>
                <a:srgbClr val="0070C0"/>
              </a:solidFill>
            </a:endParaRPr>
          </a:p>
        </p:txBody>
      </p:sp>
    </p:spTree>
    <p:extLst>
      <p:ext uri="{BB962C8B-B14F-4D97-AF65-F5344CB8AC3E}">
        <p14:creationId xmlns:p14="http://schemas.microsoft.com/office/powerpoint/2010/main" val="3932226580"/>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txBox="1">
            <a:spLocks noChangeArrowheads="1"/>
          </p:cNvSpPr>
          <p:nvPr/>
        </p:nvSpPr>
        <p:spPr bwMode="auto">
          <a:xfrm>
            <a:off x="0" y="152400"/>
            <a:ext cx="9144000" cy="685800"/>
          </a:xfrm>
          <a:prstGeom prst="rect">
            <a:avLst/>
          </a:prstGeom>
          <a:solidFill>
            <a:schemeClr val="accent1">
              <a:lumMod val="20000"/>
              <a:lumOff val="80000"/>
            </a:schemeClr>
          </a:solid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3600" kern="0" dirty="0" smtClean="0">
                <a:solidFill>
                  <a:schemeClr val="tx2"/>
                </a:solidFill>
                <a:latin typeface="+mj-lt"/>
                <a:ea typeface="ＭＳ Ｐゴシック" charset="-128"/>
                <a:cs typeface="ＭＳ Ｐゴシック" charset="-128"/>
              </a:rPr>
              <a:t>Examples and links to other resources</a:t>
            </a:r>
            <a:endParaRPr kumimoji="0" lang="en-US" sz="3600" b="0" i="0" u="none" strike="noStrike" kern="0" cap="none" spc="0" normalizeH="0" baseline="0" noProof="0" dirty="0" smtClean="0">
              <a:ln>
                <a:noFill/>
              </a:ln>
              <a:solidFill>
                <a:schemeClr val="tx2"/>
              </a:solidFill>
              <a:effectLst/>
              <a:uLnTx/>
              <a:uFillTx/>
              <a:latin typeface="+mj-lt"/>
              <a:ea typeface="ＭＳ Ｐゴシック" charset="-128"/>
              <a:cs typeface="ＭＳ Ｐゴシック" charset="-128"/>
            </a:endParaRPr>
          </a:p>
        </p:txBody>
      </p:sp>
      <p:sp>
        <p:nvSpPr>
          <p:cNvPr id="7" name="TextBox 6"/>
          <p:cNvSpPr txBox="1"/>
          <p:nvPr/>
        </p:nvSpPr>
        <p:spPr>
          <a:xfrm>
            <a:off x="1121181" y="1947025"/>
            <a:ext cx="7287759" cy="2954655"/>
          </a:xfrm>
          <a:prstGeom prst="rect">
            <a:avLst/>
          </a:prstGeom>
          <a:noFill/>
        </p:spPr>
        <p:txBody>
          <a:bodyPr wrap="square" rtlCol="0">
            <a:spAutoFit/>
          </a:bodyPr>
          <a:lstStyle/>
          <a:p>
            <a:r>
              <a:rPr lang="en-US" sz="2400" dirty="0" smtClean="0"/>
              <a:t>These last few pages provide some examples of the types of resources you can search for at different colleges and universities</a:t>
            </a:r>
          </a:p>
          <a:p>
            <a:endParaRPr lang="en-US" sz="2400" dirty="0">
              <a:solidFill>
                <a:prstClr val="black"/>
              </a:solidFill>
            </a:endParaRPr>
          </a:p>
          <a:p>
            <a:r>
              <a:rPr lang="en-US" sz="2400" dirty="0" smtClean="0">
                <a:solidFill>
                  <a:prstClr val="black"/>
                </a:solidFill>
              </a:rPr>
              <a:t>Remember, the more informed you are, the more effectively you can negotiated for yourself and ensure you end up in a position you are happy with</a:t>
            </a:r>
            <a:endParaRPr lang="en-US" sz="2400" dirty="0">
              <a:solidFill>
                <a:prstClr val="black"/>
              </a:solidFill>
            </a:endParaRPr>
          </a:p>
          <a:p>
            <a:r>
              <a:rPr lang="en-US" dirty="0" smtClean="0"/>
              <a:t>	</a:t>
            </a:r>
            <a:endParaRPr lang="en-US" dirty="0"/>
          </a:p>
        </p:txBody>
      </p:sp>
      <p:sp>
        <p:nvSpPr>
          <p:cNvPr id="2" name="Slide Number Placeholder 1"/>
          <p:cNvSpPr>
            <a:spLocks noGrp="1"/>
          </p:cNvSpPr>
          <p:nvPr>
            <p:ph type="sldNum" sz="quarter" idx="12"/>
          </p:nvPr>
        </p:nvSpPr>
        <p:spPr/>
        <p:txBody>
          <a:bodyPr/>
          <a:lstStyle/>
          <a:p>
            <a:r>
              <a:rPr lang="en-US" dirty="0" smtClean="0"/>
              <a:t>19</a:t>
            </a:r>
            <a:endParaRPr lang="en-US" dirty="0"/>
          </a:p>
        </p:txBody>
      </p:sp>
    </p:spTree>
    <p:extLst>
      <p:ext uri="{BB962C8B-B14F-4D97-AF65-F5344CB8AC3E}">
        <p14:creationId xmlns:p14="http://schemas.microsoft.com/office/powerpoint/2010/main" val="2373462818"/>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bwMode="auto">
          <a:xfrm>
            <a:off x="1629831" y="31230"/>
            <a:ext cx="7467600" cy="1066800"/>
          </a:xfrm>
          <a:prstGeom prst="rect">
            <a:avLst/>
          </a:prstGeom>
          <a:noFill/>
          <a:ln w="9525">
            <a:noFill/>
            <a:miter lim="800000"/>
            <a:headEnd/>
            <a:tailEnd/>
          </a:ln>
        </p:spPr>
        <p:txBody>
          <a:bodyPr lIns="91414" tIns="45707" rIns="91414" bIns="45707" anchor="ctr"/>
          <a:lstStyle/>
          <a:p>
            <a:pPr>
              <a:defRPr/>
            </a:pPr>
            <a:r>
              <a:rPr lang="en-US" sz="2500" b="1" dirty="0">
                <a:solidFill>
                  <a:srgbClr val="333399"/>
                </a:solidFill>
              </a:rPr>
              <a:t>Early career negotiations: Negotiating for what you need to be successful </a:t>
            </a:r>
            <a:endParaRPr lang="en-US" sz="2500" b="1" kern="0" dirty="0">
              <a:solidFill>
                <a:srgbClr val="0017AA"/>
              </a:solidFill>
            </a:endParaRPr>
          </a:p>
        </p:txBody>
      </p:sp>
      <p:grpSp>
        <p:nvGrpSpPr>
          <p:cNvPr id="18" name="Group 17"/>
          <p:cNvGrpSpPr/>
          <p:nvPr/>
        </p:nvGrpSpPr>
        <p:grpSpPr>
          <a:xfrm>
            <a:off x="1896306" y="1222313"/>
            <a:ext cx="7201125" cy="1501122"/>
            <a:chOff x="2258221" y="1378427"/>
            <a:chExt cx="7201125" cy="1501122"/>
          </a:xfrm>
        </p:grpSpPr>
        <p:sp>
          <p:nvSpPr>
            <p:cNvPr id="16" name="Text Placeholder 4"/>
            <p:cNvSpPr txBox="1">
              <a:spLocks/>
            </p:cNvSpPr>
            <p:nvPr/>
          </p:nvSpPr>
          <p:spPr>
            <a:xfrm>
              <a:off x="3759342" y="1422671"/>
              <a:ext cx="5700004" cy="762000"/>
            </a:xfrm>
            <a:prstGeom prst="rect">
              <a:avLst/>
            </a:prstGeom>
          </p:spPr>
          <p:txBody>
            <a:bodyPr/>
            <a:lstStyle/>
            <a:p>
              <a:pPr marL="342900" indent="-342900">
                <a:buClr>
                  <a:srgbClr val="F1A429"/>
                </a:buClr>
                <a:defRPr/>
              </a:pPr>
              <a:r>
                <a:rPr lang="en-US" sz="2000" kern="0" dirty="0">
                  <a:solidFill>
                    <a:srgbClr val="0017AA"/>
                  </a:solidFill>
                </a:rPr>
                <a:t>Christopher </a:t>
              </a:r>
              <a:r>
                <a:rPr lang="en-US" sz="2000" kern="0" dirty="0" smtClean="0">
                  <a:solidFill>
                    <a:srgbClr val="0017AA"/>
                  </a:solidFill>
                </a:rPr>
                <a:t>Thorncroft, Chair</a:t>
              </a:r>
              <a:endParaRPr lang="en-US" sz="2000" kern="0" dirty="0">
                <a:solidFill>
                  <a:srgbClr val="0017AA"/>
                </a:solidFill>
              </a:endParaRPr>
            </a:p>
            <a:p>
              <a:pPr marL="342900" indent="-342900">
                <a:buClr>
                  <a:srgbClr val="F1A429"/>
                </a:buClr>
                <a:defRPr/>
              </a:pPr>
              <a:r>
                <a:rPr lang="en-US" sz="2000" kern="0" dirty="0" err="1" smtClean="0">
                  <a:solidFill>
                    <a:srgbClr val="0017AA"/>
                  </a:solidFill>
                </a:rPr>
                <a:t>Dept</a:t>
              </a:r>
              <a:r>
                <a:rPr lang="en-US" sz="2000" kern="0" dirty="0" smtClean="0">
                  <a:solidFill>
                    <a:srgbClr val="0017AA"/>
                  </a:solidFill>
                </a:rPr>
                <a:t> of Atmospheric &amp; Environmental Sciences</a:t>
              </a:r>
            </a:p>
            <a:p>
              <a:pPr marL="342900" indent="-342900">
                <a:buClr>
                  <a:srgbClr val="F1A429"/>
                </a:buClr>
                <a:defRPr/>
              </a:pPr>
              <a:r>
                <a:rPr lang="en-US" sz="2000" kern="0" dirty="0" smtClean="0">
                  <a:solidFill>
                    <a:srgbClr val="0017AA"/>
                  </a:solidFill>
                </a:rPr>
                <a:t>University </a:t>
              </a:r>
              <a:r>
                <a:rPr lang="en-US" sz="2000" kern="0" dirty="0">
                  <a:solidFill>
                    <a:srgbClr val="0017AA"/>
                  </a:solidFill>
                </a:rPr>
                <a:t>at </a:t>
              </a:r>
              <a:r>
                <a:rPr lang="en-US" sz="2000" kern="0" dirty="0" smtClean="0">
                  <a:solidFill>
                    <a:srgbClr val="0017AA"/>
                  </a:solidFill>
                </a:rPr>
                <a:t>Albany, SUNY</a:t>
              </a:r>
              <a:endParaRPr lang="en-US" sz="2000" kern="0" dirty="0">
                <a:solidFill>
                  <a:srgbClr val="0017AA"/>
                </a:solidFill>
              </a:endParaRPr>
            </a:p>
          </p:txBody>
        </p:sp>
        <p:pic>
          <p:nvPicPr>
            <p:cNvPr id="2" name="Picture 1" descr="christopher_thorncroft.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8221" y="1378427"/>
              <a:ext cx="1501122" cy="1501122"/>
            </a:xfrm>
            <a:prstGeom prst="rect">
              <a:avLst/>
            </a:prstGeom>
            <a:ln>
              <a:solidFill>
                <a:schemeClr val="tx2"/>
              </a:solidFill>
            </a:ln>
          </p:spPr>
        </p:pic>
      </p:grpSp>
      <p:grpSp>
        <p:nvGrpSpPr>
          <p:cNvPr id="20" name="Group 19"/>
          <p:cNvGrpSpPr/>
          <p:nvPr/>
        </p:nvGrpSpPr>
        <p:grpSpPr>
          <a:xfrm>
            <a:off x="1896306" y="2961072"/>
            <a:ext cx="5336944" cy="1537960"/>
            <a:chOff x="6257700" y="1339512"/>
            <a:chExt cx="5336944" cy="1537960"/>
          </a:xfrm>
        </p:grpSpPr>
        <p:sp>
          <p:nvSpPr>
            <p:cNvPr id="17" name="Text Placeholder 4"/>
            <p:cNvSpPr txBox="1">
              <a:spLocks/>
            </p:cNvSpPr>
            <p:nvPr/>
          </p:nvSpPr>
          <p:spPr>
            <a:xfrm>
              <a:off x="7758822" y="1413252"/>
              <a:ext cx="3835822" cy="762000"/>
            </a:xfrm>
            <a:prstGeom prst="rect">
              <a:avLst/>
            </a:prstGeom>
          </p:spPr>
          <p:txBody>
            <a:bodyPr/>
            <a:lstStyle/>
            <a:p>
              <a:pPr marL="342900" indent="-342900">
                <a:buClr>
                  <a:srgbClr val="F1A429"/>
                </a:buClr>
                <a:defRPr/>
              </a:pPr>
              <a:r>
                <a:rPr lang="en-US" sz="2000" kern="0" dirty="0">
                  <a:solidFill>
                    <a:srgbClr val="0017AA"/>
                  </a:solidFill>
                </a:rPr>
                <a:t>Julie </a:t>
              </a:r>
              <a:r>
                <a:rPr lang="en-US" sz="2000" kern="0" dirty="0" smtClean="0">
                  <a:solidFill>
                    <a:srgbClr val="0017AA"/>
                  </a:solidFill>
                </a:rPr>
                <a:t>Bartley, Chair</a:t>
              </a:r>
              <a:endParaRPr lang="en-US" sz="2000" kern="0" dirty="0">
                <a:solidFill>
                  <a:srgbClr val="0017AA"/>
                </a:solidFill>
              </a:endParaRPr>
            </a:p>
            <a:p>
              <a:pPr marL="342900" indent="-342900">
                <a:buClr>
                  <a:srgbClr val="F1A429"/>
                </a:buClr>
                <a:defRPr/>
              </a:pPr>
              <a:r>
                <a:rPr lang="en-US" sz="2000" kern="0" dirty="0" smtClean="0">
                  <a:solidFill>
                    <a:srgbClr val="0017AA"/>
                  </a:solidFill>
                </a:rPr>
                <a:t>Department of Geology</a:t>
              </a:r>
            </a:p>
            <a:p>
              <a:pPr marL="342900" indent="-342900">
                <a:buClr>
                  <a:srgbClr val="F1A429"/>
                </a:buClr>
                <a:defRPr/>
              </a:pPr>
              <a:r>
                <a:rPr lang="en-US" sz="2000" kern="0" dirty="0" err="1" smtClean="0">
                  <a:solidFill>
                    <a:srgbClr val="0017AA"/>
                  </a:solidFill>
                </a:rPr>
                <a:t>Gustavus</a:t>
              </a:r>
              <a:r>
                <a:rPr lang="en-US" sz="2000" kern="0" dirty="0" smtClean="0">
                  <a:solidFill>
                    <a:srgbClr val="0017AA"/>
                  </a:solidFill>
                </a:rPr>
                <a:t> </a:t>
              </a:r>
              <a:r>
                <a:rPr lang="en-US" sz="2000" kern="0" dirty="0" err="1">
                  <a:solidFill>
                    <a:srgbClr val="0017AA"/>
                  </a:solidFill>
                </a:rPr>
                <a:t>Adolphus</a:t>
              </a:r>
              <a:r>
                <a:rPr lang="en-US" sz="2000" kern="0" dirty="0">
                  <a:solidFill>
                    <a:srgbClr val="0017AA"/>
                  </a:solidFill>
                </a:rPr>
                <a:t> College</a:t>
              </a:r>
            </a:p>
          </p:txBody>
        </p:sp>
        <p:pic>
          <p:nvPicPr>
            <p:cNvPr id="3" name="Picture 2" descr="julie_bartley.v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57700" y="1339512"/>
              <a:ext cx="1501122" cy="1537960"/>
            </a:xfrm>
            <a:prstGeom prst="rect">
              <a:avLst/>
            </a:prstGeom>
            <a:ln>
              <a:solidFill>
                <a:srgbClr val="000000"/>
              </a:solidFill>
            </a:ln>
          </p:spPr>
        </p:pic>
      </p:grpSp>
      <p:grpSp>
        <p:nvGrpSpPr>
          <p:cNvPr id="19" name="Group 18"/>
          <p:cNvGrpSpPr/>
          <p:nvPr/>
        </p:nvGrpSpPr>
        <p:grpSpPr>
          <a:xfrm>
            <a:off x="1893840" y="4712105"/>
            <a:ext cx="4840346" cy="1945819"/>
            <a:chOff x="4584757" y="1058534"/>
            <a:chExt cx="4840346" cy="1945819"/>
          </a:xfrm>
        </p:grpSpPr>
        <p:pic>
          <p:nvPicPr>
            <p:cNvPr id="4" name="Picture 3" descr="kate_miller.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84757" y="1058534"/>
              <a:ext cx="1503587" cy="1945819"/>
            </a:xfrm>
            <a:prstGeom prst="rect">
              <a:avLst/>
            </a:prstGeom>
            <a:ln>
              <a:solidFill>
                <a:srgbClr val="000000"/>
              </a:solidFill>
            </a:ln>
          </p:spPr>
        </p:pic>
        <p:sp>
          <p:nvSpPr>
            <p:cNvPr id="14" name="Text Placeholder 4"/>
            <p:cNvSpPr txBox="1">
              <a:spLocks/>
            </p:cNvSpPr>
            <p:nvPr/>
          </p:nvSpPr>
          <p:spPr>
            <a:xfrm>
              <a:off x="6093291" y="1225204"/>
              <a:ext cx="3331812" cy="762000"/>
            </a:xfrm>
            <a:prstGeom prst="rect">
              <a:avLst/>
            </a:prstGeom>
          </p:spPr>
          <p:txBody>
            <a:bodyPr/>
            <a:lstStyle/>
            <a:p>
              <a:pPr marL="342900" indent="-342900">
                <a:buClr>
                  <a:srgbClr val="F1A429"/>
                </a:buClr>
                <a:defRPr/>
              </a:pPr>
              <a:r>
                <a:rPr lang="en-US" sz="2000" kern="0" dirty="0">
                  <a:solidFill>
                    <a:srgbClr val="0017AA"/>
                  </a:solidFill>
                </a:rPr>
                <a:t>Kate </a:t>
              </a:r>
              <a:r>
                <a:rPr lang="en-US" sz="2000" kern="0" dirty="0" smtClean="0">
                  <a:solidFill>
                    <a:srgbClr val="0017AA"/>
                  </a:solidFill>
                </a:rPr>
                <a:t>Miller, Dean</a:t>
              </a:r>
            </a:p>
            <a:p>
              <a:pPr marL="342900" indent="-342900">
                <a:buClr>
                  <a:srgbClr val="F1A429"/>
                </a:buClr>
                <a:defRPr/>
              </a:pPr>
              <a:r>
                <a:rPr lang="en-US" sz="2000" kern="0" dirty="0" smtClean="0">
                  <a:solidFill>
                    <a:srgbClr val="0017AA"/>
                  </a:solidFill>
                </a:rPr>
                <a:t>College of Geosciences </a:t>
              </a:r>
              <a:endParaRPr lang="en-US" sz="2000" kern="0" dirty="0">
                <a:solidFill>
                  <a:srgbClr val="0017AA"/>
                </a:solidFill>
              </a:endParaRPr>
            </a:p>
            <a:p>
              <a:pPr marL="342900" indent="-342900">
                <a:buClr>
                  <a:srgbClr val="F1A429"/>
                </a:buClr>
                <a:defRPr/>
              </a:pPr>
              <a:r>
                <a:rPr lang="en-US" sz="2000" kern="0" dirty="0">
                  <a:solidFill>
                    <a:srgbClr val="0017AA"/>
                  </a:solidFill>
                </a:rPr>
                <a:t>Texas A&amp;M University</a:t>
              </a:r>
            </a:p>
          </p:txBody>
        </p:sp>
      </p:grpSp>
    </p:spTree>
    <p:extLst>
      <p:ext uri="{BB962C8B-B14F-4D97-AF65-F5344CB8AC3E}">
        <p14:creationId xmlns:p14="http://schemas.microsoft.com/office/powerpoint/2010/main" val="1876860672"/>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948096"/>
              </p:ext>
            </p:extLst>
          </p:nvPr>
        </p:nvGraphicFramePr>
        <p:xfrm>
          <a:off x="840829" y="643759"/>
          <a:ext cx="7190827" cy="5445760"/>
        </p:xfrm>
        <a:graphic>
          <a:graphicData uri="http://schemas.openxmlformats.org/drawingml/2006/table">
            <a:tbl>
              <a:tblPr firstRow="1" bandRow="1">
                <a:tableStyleId>{5C22544A-7EE6-4342-B048-85BDC9FD1C3A}</a:tableStyleId>
              </a:tblPr>
              <a:tblGrid>
                <a:gridCol w="2443655"/>
                <a:gridCol w="2373586"/>
                <a:gridCol w="2373586"/>
              </a:tblGrid>
              <a:tr h="370840">
                <a:tc>
                  <a:txBody>
                    <a:bodyPr/>
                    <a:lstStyle/>
                    <a:p>
                      <a:pPr algn="ctr"/>
                      <a:r>
                        <a:rPr lang="en-US" sz="1600" dirty="0" smtClean="0"/>
                        <a:t>Field</a:t>
                      </a:r>
                      <a:endParaRPr lang="en-US" sz="1600" dirty="0"/>
                    </a:p>
                  </a:txBody>
                  <a:tcPr anchor="ctr"/>
                </a:tc>
                <a:tc>
                  <a:txBody>
                    <a:bodyPr/>
                    <a:lstStyle/>
                    <a:p>
                      <a:pPr algn="ctr"/>
                      <a:r>
                        <a:rPr lang="en-US" sz="1600" dirty="0" smtClean="0"/>
                        <a:t>Faculty</a:t>
                      </a:r>
                      <a:r>
                        <a:rPr lang="en-US" sz="1600" baseline="0" dirty="0" smtClean="0"/>
                        <a:t> Rank</a:t>
                      </a:r>
                      <a:endParaRPr lang="en-US" sz="1600" dirty="0"/>
                    </a:p>
                  </a:txBody>
                  <a:tcPr anchor="ctr"/>
                </a:tc>
                <a:tc>
                  <a:txBody>
                    <a:bodyPr/>
                    <a:lstStyle/>
                    <a:p>
                      <a:pPr algn="ctr"/>
                      <a:r>
                        <a:rPr lang="en-US" sz="1600" dirty="0" smtClean="0"/>
                        <a:t>Texas</a:t>
                      </a:r>
                      <a:r>
                        <a:rPr lang="en-US" sz="1600" baseline="0" dirty="0" smtClean="0"/>
                        <a:t> A&amp;M Peer Group</a:t>
                      </a:r>
                      <a:br>
                        <a:rPr lang="en-US" sz="1600" baseline="0" dirty="0" smtClean="0"/>
                      </a:br>
                      <a:r>
                        <a:rPr lang="en-US" sz="1600" baseline="0" dirty="0" smtClean="0"/>
                        <a:t>(9 months)</a:t>
                      </a:r>
                      <a:endParaRPr lang="en-US" sz="1600" dirty="0"/>
                    </a:p>
                  </a:txBody>
                  <a:tcPr anchor="ctr"/>
                </a:tc>
              </a:tr>
              <a:tr h="370840">
                <a:tc rowSpan="3">
                  <a:txBody>
                    <a:bodyPr/>
                    <a:lstStyle/>
                    <a:p>
                      <a:r>
                        <a:rPr lang="en-US" sz="1600" dirty="0" smtClean="0"/>
                        <a:t>Atmospheric</a:t>
                      </a:r>
                      <a:r>
                        <a:rPr lang="en-US" sz="1600" baseline="0" dirty="0" smtClean="0"/>
                        <a:t> Sciences</a:t>
                      </a:r>
                      <a:endParaRPr lang="en-US" sz="1600" dirty="0"/>
                    </a:p>
                  </a:txBody>
                  <a:tcPr anchor="ctr"/>
                </a:tc>
                <a:tc>
                  <a:txBody>
                    <a:bodyPr/>
                    <a:lstStyle/>
                    <a:p>
                      <a:r>
                        <a:rPr lang="en-US" sz="1600" dirty="0" smtClean="0"/>
                        <a:t>Professor</a:t>
                      </a:r>
                      <a:endParaRPr lang="en-US" sz="1600" dirty="0"/>
                    </a:p>
                  </a:txBody>
                  <a:tcPr/>
                </a:tc>
                <a:tc>
                  <a:txBody>
                    <a:bodyPr/>
                    <a:lstStyle/>
                    <a:p>
                      <a:pPr algn="r"/>
                      <a:r>
                        <a:rPr lang="en-US" sz="1600" dirty="0" smtClean="0"/>
                        <a:t>$129,190</a:t>
                      </a:r>
                      <a:endParaRPr lang="en-US" sz="1600" dirty="0"/>
                    </a:p>
                  </a:txBody>
                  <a:tcPr/>
                </a:tc>
              </a:tr>
              <a:tr h="579120">
                <a:tc vMerge="1">
                  <a:txBody>
                    <a:bodyPr/>
                    <a:lstStyle/>
                    <a:p>
                      <a:endParaRPr lang="en-US" sz="1600"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t>Associate Professor</a:t>
                      </a:r>
                    </a:p>
                    <a:p>
                      <a:endParaRPr lang="en-US" sz="1600" dirty="0"/>
                    </a:p>
                  </a:txBody>
                  <a:tcPr/>
                </a:tc>
                <a:tc>
                  <a:txBody>
                    <a:bodyPr/>
                    <a:lstStyle/>
                    <a:p>
                      <a:pPr algn="r"/>
                      <a:r>
                        <a:rPr lang="en-US" sz="1600" dirty="0" smtClean="0"/>
                        <a:t>$92,102</a:t>
                      </a:r>
                      <a:endParaRPr lang="en-US" sz="1600" dirty="0"/>
                    </a:p>
                  </a:txBody>
                  <a:tcPr/>
                </a:tc>
              </a:tr>
              <a:tr h="579120">
                <a:tc vMerge="1">
                  <a:txBody>
                    <a:bodyPr/>
                    <a:lstStyle/>
                    <a:p>
                      <a:endParaRPr lang="en-US" sz="1600"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t>Assistant Professor</a:t>
                      </a:r>
                    </a:p>
                    <a:p>
                      <a:endParaRPr lang="en-US" sz="1600" dirty="0"/>
                    </a:p>
                  </a:txBody>
                  <a:tcPr/>
                </a:tc>
                <a:tc>
                  <a:txBody>
                    <a:bodyPr/>
                    <a:lstStyle/>
                    <a:p>
                      <a:pPr algn="r"/>
                      <a:r>
                        <a:rPr lang="en-US" sz="1600" dirty="0" smtClean="0"/>
                        <a:t>$81,515</a:t>
                      </a:r>
                    </a:p>
                    <a:p>
                      <a:pPr algn="r"/>
                      <a:endParaRPr lang="en-US" sz="1600" dirty="0"/>
                    </a:p>
                  </a:txBody>
                  <a:tcPr/>
                </a:tc>
              </a:tr>
              <a:tr h="370840">
                <a:tc rowSpan="3">
                  <a:txBody>
                    <a:bodyPr/>
                    <a:lstStyle/>
                    <a:p>
                      <a:r>
                        <a:rPr lang="en-US" sz="1600" dirty="0" smtClean="0"/>
                        <a:t>Geography</a:t>
                      </a:r>
                      <a:endParaRPr lang="en-US" sz="1600" dirty="0"/>
                    </a:p>
                  </a:txBody>
                  <a:tcPr anchor="ctr"/>
                </a:tc>
                <a:tc>
                  <a:txBody>
                    <a:bodyPr/>
                    <a:lstStyle/>
                    <a:p>
                      <a:r>
                        <a:rPr lang="en-US" sz="1600" dirty="0" smtClean="0"/>
                        <a:t>Professor</a:t>
                      </a:r>
                      <a:endParaRPr lang="en-US" sz="1600" dirty="0"/>
                    </a:p>
                  </a:txBody>
                  <a:tcPr/>
                </a:tc>
                <a:tc>
                  <a:txBody>
                    <a:bodyPr/>
                    <a:lstStyle/>
                    <a:p>
                      <a:pPr algn="r"/>
                      <a:r>
                        <a:rPr lang="en-US" sz="1600" dirty="0" smtClean="0"/>
                        <a:t>$130,597</a:t>
                      </a:r>
                      <a:endParaRPr lang="en-US" sz="1600" dirty="0"/>
                    </a:p>
                  </a:txBody>
                  <a:tcPr/>
                </a:tc>
              </a:tr>
              <a:tr h="370840">
                <a:tc vMerge="1">
                  <a:txBody>
                    <a:bodyPr/>
                    <a:lstStyle/>
                    <a:p>
                      <a:endParaRPr lang="en-US" sz="1600"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t>Associate Professor</a:t>
                      </a:r>
                    </a:p>
                  </a:txBody>
                  <a:tcPr/>
                </a:tc>
                <a:tc>
                  <a:txBody>
                    <a:bodyPr/>
                    <a:lstStyle/>
                    <a:p>
                      <a:pPr algn="r"/>
                      <a:r>
                        <a:rPr lang="en-US" sz="1600" dirty="0" smtClean="0"/>
                        <a:t>$86,306</a:t>
                      </a:r>
                      <a:endParaRPr lang="en-US" sz="1600" dirty="0"/>
                    </a:p>
                  </a:txBody>
                  <a:tcPr/>
                </a:tc>
              </a:tr>
              <a:tr h="370840">
                <a:tc vMerge="1">
                  <a:txBody>
                    <a:bodyPr/>
                    <a:lstStyle/>
                    <a:p>
                      <a:endParaRPr lang="en-US" sz="1600"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t>Assistant Professor</a:t>
                      </a:r>
                    </a:p>
                  </a:txBody>
                  <a:tcPr/>
                </a:tc>
                <a:tc>
                  <a:txBody>
                    <a:bodyPr/>
                    <a:lstStyle/>
                    <a:p>
                      <a:pPr algn="r"/>
                      <a:r>
                        <a:rPr lang="en-US" sz="1600" dirty="0" smtClean="0"/>
                        <a:t>$73,460</a:t>
                      </a:r>
                      <a:endParaRPr lang="en-US" sz="1600" dirty="0"/>
                    </a:p>
                  </a:txBody>
                  <a:tcPr/>
                </a:tc>
              </a:tr>
              <a:tr h="370840">
                <a:tc rowSpan="3">
                  <a:txBody>
                    <a:bodyPr/>
                    <a:lstStyle/>
                    <a:p>
                      <a:r>
                        <a:rPr lang="en-US" sz="1600" dirty="0" smtClean="0"/>
                        <a:t>Geology</a:t>
                      </a:r>
                      <a:r>
                        <a:rPr lang="en-US" sz="1600" baseline="0" dirty="0" smtClean="0"/>
                        <a:t> and Geophysics</a:t>
                      </a:r>
                      <a:endParaRPr lang="en-US" sz="1600" dirty="0"/>
                    </a:p>
                  </a:txBody>
                  <a:tcPr anchor="ctr"/>
                </a:tc>
                <a:tc>
                  <a:txBody>
                    <a:bodyPr/>
                    <a:lstStyle/>
                    <a:p>
                      <a:r>
                        <a:rPr lang="en-US" sz="1600" dirty="0" smtClean="0"/>
                        <a:t>Professor</a:t>
                      </a:r>
                      <a:endParaRPr lang="en-US" sz="1600" dirty="0"/>
                    </a:p>
                  </a:txBody>
                  <a:tcPr/>
                </a:tc>
                <a:tc>
                  <a:txBody>
                    <a:bodyPr/>
                    <a:lstStyle/>
                    <a:p>
                      <a:pPr algn="r"/>
                      <a:r>
                        <a:rPr lang="en-US" sz="1600" dirty="0" smtClean="0"/>
                        <a:t>$127,974</a:t>
                      </a:r>
                      <a:endParaRPr lang="en-US" sz="1600" dirty="0"/>
                    </a:p>
                  </a:txBody>
                  <a:tcPr/>
                </a:tc>
              </a:tr>
              <a:tr h="370840">
                <a:tc vMerge="1">
                  <a:txBody>
                    <a:bodyPr/>
                    <a:lstStyle/>
                    <a:p>
                      <a:endParaRPr lang="en-US" sz="1600"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t>Associate Professor</a:t>
                      </a:r>
                    </a:p>
                  </a:txBody>
                  <a:tcPr/>
                </a:tc>
                <a:tc>
                  <a:txBody>
                    <a:bodyPr/>
                    <a:lstStyle/>
                    <a:p>
                      <a:pPr algn="r"/>
                      <a:r>
                        <a:rPr lang="en-US" sz="1600" dirty="0" smtClean="0"/>
                        <a:t>86,871</a:t>
                      </a:r>
                      <a:endParaRPr lang="en-US" sz="1600" dirty="0"/>
                    </a:p>
                  </a:txBody>
                  <a:tcPr/>
                </a:tc>
              </a:tr>
              <a:tr h="370840">
                <a:tc vMerge="1">
                  <a:txBody>
                    <a:bodyPr/>
                    <a:lstStyle/>
                    <a:p>
                      <a:endParaRPr lang="en-US" sz="1600"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t>Assistant Professor</a:t>
                      </a:r>
                    </a:p>
                  </a:txBody>
                  <a:tcPr/>
                </a:tc>
                <a:tc>
                  <a:txBody>
                    <a:bodyPr/>
                    <a:lstStyle/>
                    <a:p>
                      <a:pPr algn="r"/>
                      <a:r>
                        <a:rPr lang="en-US" sz="1600" dirty="0" smtClean="0"/>
                        <a:t>$75,130</a:t>
                      </a:r>
                      <a:endParaRPr lang="en-US" sz="1600" dirty="0"/>
                    </a:p>
                  </a:txBody>
                  <a:tcPr/>
                </a:tc>
              </a:tr>
              <a:tr h="370840">
                <a:tc rowSpan="3">
                  <a:txBody>
                    <a:bodyPr/>
                    <a:lstStyle/>
                    <a:p>
                      <a:r>
                        <a:rPr lang="en-US" sz="1600" dirty="0" smtClean="0"/>
                        <a:t>Oceanography</a:t>
                      </a:r>
                      <a:endParaRPr lang="en-US" sz="1600" dirty="0"/>
                    </a:p>
                  </a:txBody>
                  <a:tcPr anchor="ctr"/>
                </a:tc>
                <a:tc>
                  <a:txBody>
                    <a:bodyPr/>
                    <a:lstStyle/>
                    <a:p>
                      <a:r>
                        <a:rPr lang="en-US" sz="1600" dirty="0" smtClean="0"/>
                        <a:t>Professor</a:t>
                      </a:r>
                      <a:endParaRPr lang="en-US" sz="1600" dirty="0"/>
                    </a:p>
                  </a:txBody>
                  <a:tcPr/>
                </a:tc>
                <a:tc>
                  <a:txBody>
                    <a:bodyPr/>
                    <a:lstStyle/>
                    <a:p>
                      <a:pPr algn="r"/>
                      <a:r>
                        <a:rPr lang="en-US" sz="1600" dirty="0" smtClean="0"/>
                        <a:t>$135,648</a:t>
                      </a:r>
                      <a:endParaRPr lang="en-US" sz="1600" dirty="0"/>
                    </a:p>
                  </a:txBody>
                  <a:tcPr/>
                </a:tc>
              </a:tr>
              <a:tr h="370840">
                <a:tc vMerge="1">
                  <a:txBody>
                    <a:bodyPr/>
                    <a:lstStyle/>
                    <a:p>
                      <a:endParaRPr lang="en-US" sz="1600"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t>Associate Professor</a:t>
                      </a:r>
                    </a:p>
                  </a:txBody>
                  <a:tcPr/>
                </a:tc>
                <a:tc>
                  <a:txBody>
                    <a:bodyPr/>
                    <a:lstStyle/>
                    <a:p>
                      <a:pPr algn="r"/>
                      <a:r>
                        <a:rPr lang="en-US" sz="1600" dirty="0" smtClean="0"/>
                        <a:t>77,687</a:t>
                      </a:r>
                      <a:endParaRPr lang="en-US" sz="1600" dirty="0"/>
                    </a:p>
                  </a:txBody>
                  <a:tcPr/>
                </a:tc>
              </a:tr>
              <a:tr h="370840">
                <a:tc vMerge="1">
                  <a:txBody>
                    <a:bodyPr/>
                    <a:lstStyle/>
                    <a:p>
                      <a:endParaRPr lang="en-US" sz="1600"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t>Assistant Professor</a:t>
                      </a:r>
                    </a:p>
                  </a:txBody>
                  <a:tcPr/>
                </a:tc>
                <a:tc>
                  <a:txBody>
                    <a:bodyPr/>
                    <a:lstStyle/>
                    <a:p>
                      <a:pPr algn="r"/>
                      <a:r>
                        <a:rPr lang="en-US" sz="1600" dirty="0" smtClean="0"/>
                        <a:t>$69,959</a:t>
                      </a:r>
                      <a:endParaRPr lang="en-US" sz="1600" dirty="0"/>
                    </a:p>
                  </a:txBody>
                  <a:tcPr/>
                </a:tc>
              </a:tr>
            </a:tbl>
          </a:graphicData>
        </a:graphic>
      </p:graphicFrame>
      <p:sp>
        <p:nvSpPr>
          <p:cNvPr id="4" name="TextBox 3"/>
          <p:cNvSpPr txBox="1"/>
          <p:nvPr/>
        </p:nvSpPr>
        <p:spPr>
          <a:xfrm>
            <a:off x="779520" y="6308484"/>
            <a:ext cx="6367517" cy="276999"/>
          </a:xfrm>
          <a:prstGeom prst="rect">
            <a:avLst/>
          </a:prstGeom>
          <a:noFill/>
        </p:spPr>
        <p:txBody>
          <a:bodyPr wrap="square" rtlCol="0">
            <a:spAutoFit/>
          </a:bodyPr>
          <a:lstStyle/>
          <a:p>
            <a:r>
              <a:rPr lang="en-US" sz="1200" dirty="0" smtClean="0"/>
              <a:t>* Source</a:t>
            </a:r>
            <a:r>
              <a:rPr lang="en-US" sz="1200" dirty="0"/>
              <a:t>:  http://</a:t>
            </a:r>
            <a:r>
              <a:rPr lang="en-US" sz="1200" dirty="0" err="1"/>
              <a:t>dars.tamu.edu</a:t>
            </a:r>
            <a:r>
              <a:rPr lang="en-US" sz="1200" dirty="0"/>
              <a:t>/Data-and-Reports/</a:t>
            </a:r>
            <a:r>
              <a:rPr lang="en-US" sz="1200" dirty="0" err="1"/>
              <a:t>Faculty#aaude</a:t>
            </a:r>
            <a:endParaRPr lang="en-US" sz="1200" dirty="0"/>
          </a:p>
        </p:txBody>
      </p:sp>
      <p:sp>
        <p:nvSpPr>
          <p:cNvPr id="5" name="TextBox 4"/>
          <p:cNvSpPr txBox="1"/>
          <p:nvPr/>
        </p:nvSpPr>
        <p:spPr>
          <a:xfrm>
            <a:off x="1575391" y="157648"/>
            <a:ext cx="6176627" cy="400110"/>
          </a:xfrm>
          <a:prstGeom prst="rect">
            <a:avLst/>
          </a:prstGeom>
          <a:noFill/>
        </p:spPr>
        <p:txBody>
          <a:bodyPr wrap="none" rtlCol="0">
            <a:spAutoFit/>
          </a:bodyPr>
          <a:lstStyle/>
          <a:p>
            <a:r>
              <a:rPr lang="en-US" sz="2000" dirty="0" smtClean="0"/>
              <a:t>Example:  AAUDE Salary Data 2011-2012* (mean salaries)</a:t>
            </a:r>
            <a:endParaRPr lang="en-US" sz="2000" dirty="0"/>
          </a:p>
        </p:txBody>
      </p:sp>
      <p:sp>
        <p:nvSpPr>
          <p:cNvPr id="3" name="Slide Number Placeholder 2"/>
          <p:cNvSpPr>
            <a:spLocks noGrp="1"/>
          </p:cNvSpPr>
          <p:nvPr>
            <p:ph type="sldNum" sz="quarter" idx="12"/>
          </p:nvPr>
        </p:nvSpPr>
        <p:spPr/>
        <p:txBody>
          <a:bodyPr/>
          <a:lstStyle/>
          <a:p>
            <a:r>
              <a:rPr lang="en-US" dirty="0" smtClean="0"/>
              <a:t>20</a:t>
            </a:r>
            <a:endParaRPr lang="en-US" dirty="0"/>
          </a:p>
        </p:txBody>
      </p:sp>
    </p:spTree>
    <p:extLst>
      <p:ext uri="{BB962C8B-B14F-4D97-AF65-F5344CB8AC3E}">
        <p14:creationId xmlns:p14="http://schemas.microsoft.com/office/powerpoint/2010/main" val="308144689"/>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Example </a:t>
            </a:r>
            <a:r>
              <a:rPr lang="en-US" sz="3600" dirty="0"/>
              <a:t>FMLA </a:t>
            </a:r>
            <a:r>
              <a:rPr lang="en-US" sz="3600" dirty="0" smtClean="0"/>
              <a:t>Policy: Texas A&amp;M System</a:t>
            </a:r>
            <a:endParaRPr lang="en-US" sz="3600" dirty="0"/>
          </a:p>
        </p:txBody>
      </p:sp>
      <p:sp>
        <p:nvSpPr>
          <p:cNvPr id="3" name="Content Placeholder 2"/>
          <p:cNvSpPr>
            <a:spLocks noGrp="1"/>
          </p:cNvSpPr>
          <p:nvPr>
            <p:ph idx="1"/>
          </p:nvPr>
        </p:nvSpPr>
        <p:spPr>
          <a:xfrm>
            <a:off x="457200" y="1600200"/>
            <a:ext cx="8229600" cy="3089787"/>
          </a:xfrm>
        </p:spPr>
        <p:txBody>
          <a:bodyPr>
            <a:normAutofit fontScale="92500" lnSpcReduction="10000"/>
          </a:bodyPr>
          <a:lstStyle/>
          <a:p>
            <a:r>
              <a:rPr lang="en-US" dirty="0" smtClean="0"/>
              <a:t>Eligible </a:t>
            </a:r>
            <a:r>
              <a:rPr lang="en-US" dirty="0"/>
              <a:t>employees may be granted up to 12 </a:t>
            </a:r>
            <a:r>
              <a:rPr lang="en-US" dirty="0" smtClean="0"/>
              <a:t>workweeks </a:t>
            </a:r>
            <a:r>
              <a:rPr lang="en-US" dirty="0"/>
              <a:t>of family and medical leave during a fiscal year or up to 12 workweeks of parental leave as described in System Regulation 31.03.05. Any family and medical leave or parental leave runs concurrently with any paid and/or unpaid sick leave used. </a:t>
            </a:r>
          </a:p>
        </p:txBody>
      </p:sp>
      <p:sp>
        <p:nvSpPr>
          <p:cNvPr id="4" name="Slide Number Placeholder 3"/>
          <p:cNvSpPr>
            <a:spLocks noGrp="1"/>
          </p:cNvSpPr>
          <p:nvPr>
            <p:ph type="sldNum" sz="quarter" idx="12"/>
          </p:nvPr>
        </p:nvSpPr>
        <p:spPr/>
        <p:txBody>
          <a:bodyPr/>
          <a:lstStyle/>
          <a:p>
            <a:r>
              <a:rPr lang="en-US" dirty="0" smtClean="0"/>
              <a:t>21</a:t>
            </a:r>
            <a:endParaRPr lang="en-US" dirty="0"/>
          </a:p>
        </p:txBody>
      </p:sp>
    </p:spTree>
    <p:extLst>
      <p:ext uri="{BB962C8B-B14F-4D97-AF65-F5344CB8AC3E}">
        <p14:creationId xmlns:p14="http://schemas.microsoft.com/office/powerpoint/2010/main" val="2870699583"/>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Example Guidelines </a:t>
            </a:r>
            <a:r>
              <a:rPr lang="en-US" sz="3600" dirty="0"/>
              <a:t>For Parental Leave </a:t>
            </a:r>
            <a:r>
              <a:rPr lang="en-US" sz="3600" dirty="0" smtClean="0"/>
              <a:t>for the </a:t>
            </a:r>
            <a:r>
              <a:rPr lang="en-US" sz="3600" dirty="0"/>
              <a:t>Birth </a:t>
            </a:r>
            <a:r>
              <a:rPr lang="en-US" sz="3600" dirty="0" smtClean="0"/>
              <a:t>or </a:t>
            </a:r>
            <a:r>
              <a:rPr lang="en-US" sz="3600" dirty="0"/>
              <a:t>Adoption </a:t>
            </a:r>
            <a:r>
              <a:rPr lang="en-US" sz="3600" dirty="0" smtClean="0"/>
              <a:t>of a </a:t>
            </a:r>
            <a:r>
              <a:rPr lang="en-US" sz="3600" dirty="0"/>
              <a:t>New </a:t>
            </a:r>
            <a:r>
              <a:rPr lang="en-US" sz="3600" dirty="0" smtClean="0"/>
              <a:t>Child*</a:t>
            </a:r>
            <a:endParaRPr lang="en-US" sz="3600" dirty="0"/>
          </a:p>
        </p:txBody>
      </p:sp>
      <p:sp>
        <p:nvSpPr>
          <p:cNvPr id="3" name="Content Placeholder 2"/>
          <p:cNvSpPr>
            <a:spLocks noGrp="1"/>
          </p:cNvSpPr>
          <p:nvPr>
            <p:ph idx="1"/>
          </p:nvPr>
        </p:nvSpPr>
        <p:spPr/>
        <p:txBody>
          <a:bodyPr>
            <a:normAutofit fontScale="62500" lnSpcReduction="20000"/>
          </a:bodyPr>
          <a:lstStyle/>
          <a:p>
            <a:r>
              <a:rPr lang="en-US" dirty="0" smtClean="0"/>
              <a:t>The </a:t>
            </a:r>
            <a:r>
              <a:rPr lang="en-US" dirty="0"/>
              <a:t>College of Science, and its departments, have a vested interest in the long term productivity of their faculty.  For long-term faculty, departments are encouraged to be flexible in dealing with temporary interruptions in normal service.</a:t>
            </a:r>
          </a:p>
          <a:p>
            <a:r>
              <a:rPr lang="en-US" dirty="0" smtClean="0"/>
              <a:t>Therefore</a:t>
            </a:r>
            <a:r>
              <a:rPr lang="en-US" dirty="0"/>
              <a:t>, to the extent possible departments should work with faculty to arrange one / two semester(s) of teaching relief for the birth or adoption of a new child for any eligible faculty member.  </a:t>
            </a:r>
          </a:p>
          <a:p>
            <a:r>
              <a:rPr lang="en-US" dirty="0" smtClean="0"/>
              <a:t>Eligible </a:t>
            </a:r>
            <a:r>
              <a:rPr lang="en-US" dirty="0"/>
              <a:t>faculty members are those that are either tenure-track, senior lecturers or have worked 5 out of the last 7 years for the department and will be the primary caregiver for the new child.</a:t>
            </a:r>
          </a:p>
          <a:p>
            <a:r>
              <a:rPr lang="en-US" dirty="0" smtClean="0"/>
              <a:t>Faculty </a:t>
            </a:r>
            <a:r>
              <a:rPr lang="en-US" dirty="0"/>
              <a:t>can, of course, take available and appropriate leave under FMLA.  The faculty member may be assigned modified duties for any time not covered by that leave in order to meet teaching workforce reports.</a:t>
            </a:r>
          </a:p>
          <a:p>
            <a:r>
              <a:rPr lang="en-US" dirty="0" smtClean="0"/>
              <a:t>A </a:t>
            </a:r>
            <a:r>
              <a:rPr lang="en-US" dirty="0"/>
              <a:t>tenure-track faculty member can request an extension of the tenure clock due to the birth or adoption of a child.  The College of Science will be supportive of any such request. </a:t>
            </a:r>
          </a:p>
        </p:txBody>
      </p:sp>
      <p:sp>
        <p:nvSpPr>
          <p:cNvPr id="4" name="TextBox 3"/>
          <p:cNvSpPr txBox="1"/>
          <p:nvPr/>
        </p:nvSpPr>
        <p:spPr>
          <a:xfrm>
            <a:off x="945931" y="6253655"/>
            <a:ext cx="3919575" cy="369332"/>
          </a:xfrm>
          <a:prstGeom prst="rect">
            <a:avLst/>
          </a:prstGeom>
          <a:noFill/>
        </p:spPr>
        <p:txBody>
          <a:bodyPr wrap="none" rtlCol="0">
            <a:spAutoFit/>
          </a:bodyPr>
          <a:lstStyle/>
          <a:p>
            <a:r>
              <a:rPr lang="en-US" dirty="0" smtClean="0"/>
              <a:t>*Source:  Texas A&amp;M College of Science</a:t>
            </a:r>
            <a:endParaRPr lang="en-US" dirty="0"/>
          </a:p>
        </p:txBody>
      </p:sp>
      <p:sp>
        <p:nvSpPr>
          <p:cNvPr id="5" name="Slide Number Placeholder 4"/>
          <p:cNvSpPr>
            <a:spLocks noGrp="1"/>
          </p:cNvSpPr>
          <p:nvPr>
            <p:ph type="sldNum" sz="quarter" idx="12"/>
          </p:nvPr>
        </p:nvSpPr>
        <p:spPr/>
        <p:txBody>
          <a:bodyPr/>
          <a:lstStyle/>
          <a:p>
            <a:r>
              <a:rPr lang="en-US" dirty="0" smtClean="0"/>
              <a:t>22</a:t>
            </a:r>
            <a:endParaRPr lang="en-US" dirty="0"/>
          </a:p>
        </p:txBody>
      </p:sp>
    </p:spTree>
    <p:extLst>
      <p:ext uri="{BB962C8B-B14F-4D97-AF65-F5344CB8AC3E}">
        <p14:creationId xmlns:p14="http://schemas.microsoft.com/office/powerpoint/2010/main" val="2989861555"/>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Example Tenure Clock Extension Policy – Texas A&amp;M</a:t>
            </a:r>
            <a:endParaRPr lang="en-US" sz="3600" dirty="0"/>
          </a:p>
        </p:txBody>
      </p:sp>
      <p:sp>
        <p:nvSpPr>
          <p:cNvPr id="3" name="Content Placeholder 2"/>
          <p:cNvSpPr>
            <a:spLocks noGrp="1"/>
          </p:cNvSpPr>
          <p:nvPr>
            <p:ph idx="1"/>
          </p:nvPr>
        </p:nvSpPr>
        <p:spPr>
          <a:xfrm>
            <a:off x="457200" y="1600199"/>
            <a:ext cx="8229600" cy="5121275"/>
          </a:xfrm>
        </p:spPr>
        <p:txBody>
          <a:bodyPr>
            <a:normAutofit/>
          </a:bodyPr>
          <a:lstStyle/>
          <a:p>
            <a:r>
              <a:rPr lang="en-US" sz="1600" dirty="0" smtClean="0"/>
              <a:t>Extensions </a:t>
            </a:r>
            <a:r>
              <a:rPr lang="en-US" sz="1600" dirty="0"/>
              <a:t>to the probationary period may be granted upon petition by the faculty member, recommendation by the Department Head and Dean, and approval by the Dean of Faculties.   </a:t>
            </a:r>
          </a:p>
          <a:p>
            <a:r>
              <a:rPr lang="en-US" sz="1600" dirty="0" smtClean="0"/>
              <a:t>Extensions </a:t>
            </a:r>
            <a:r>
              <a:rPr lang="en-US" sz="1600" dirty="0"/>
              <a:t>are usually for one year, but a longer period may be requested in compelling circumstances.  Any extension greater than one year must be approved by the Provost.  A faculty member may petition for an extension in the following cases:</a:t>
            </a:r>
          </a:p>
          <a:p>
            <a:pPr lvl="0"/>
            <a:r>
              <a:rPr lang="en-US" sz="1600" dirty="0" smtClean="0"/>
              <a:t>The </a:t>
            </a:r>
            <a:r>
              <a:rPr lang="en-US" sz="1600" dirty="0"/>
              <a:t>faculty member is taking leave without pay, or a reduction in service to 50% time for a semester or academic year, provided the leave is not taken solely for the purpose of pursuing activities that will enhance the faculty member’s qualifications for tenure and promotion.</a:t>
            </a:r>
          </a:p>
          <a:p>
            <a:pPr lvl="0"/>
            <a:r>
              <a:rPr lang="en-US" sz="1600" dirty="0" smtClean="0"/>
              <a:t>The </a:t>
            </a:r>
            <a:r>
              <a:rPr lang="en-US" sz="1600" dirty="0"/>
              <a:t>faculty member has encountered circumstances that may seriously impede progress toward demonstration qualification for the award of tenure and promotion.  Such circumstances might include (but are not limited to):</a:t>
            </a:r>
          </a:p>
          <a:p>
            <a:pPr lvl="1"/>
            <a:r>
              <a:rPr lang="en-US" sz="1600" dirty="0" smtClean="0"/>
              <a:t>serious </a:t>
            </a:r>
            <a:r>
              <a:rPr lang="en-US" sz="1600" dirty="0"/>
              <a:t>illness or injury</a:t>
            </a:r>
          </a:p>
          <a:p>
            <a:pPr lvl="1"/>
            <a:r>
              <a:rPr lang="en-US" sz="1600" dirty="0"/>
              <a:t>having responsibility for the primary care of an infant or small child </a:t>
            </a:r>
          </a:p>
          <a:p>
            <a:pPr lvl="1"/>
            <a:r>
              <a:rPr lang="en-US" sz="1600" dirty="0"/>
              <a:t>having responsibility for the primary care of a close relative who is disabled, elderly or seriously ill</a:t>
            </a:r>
          </a:p>
          <a:p>
            <a:pPr lvl="1"/>
            <a:r>
              <a:rPr lang="en-US" sz="1600" dirty="0"/>
              <a:t>any serious disruption of the probationary period for unexpected reasons beyond the faculty member’s control</a:t>
            </a:r>
            <a:r>
              <a:rPr lang="en-US" sz="1600" dirty="0" smtClean="0"/>
              <a:t>.</a:t>
            </a:r>
            <a:endParaRPr lang="en-US" sz="1600" dirty="0"/>
          </a:p>
        </p:txBody>
      </p:sp>
      <p:sp>
        <p:nvSpPr>
          <p:cNvPr id="4" name="Slide Number Placeholder 3"/>
          <p:cNvSpPr>
            <a:spLocks noGrp="1"/>
          </p:cNvSpPr>
          <p:nvPr>
            <p:ph type="sldNum" sz="quarter" idx="12"/>
          </p:nvPr>
        </p:nvSpPr>
        <p:spPr/>
        <p:txBody>
          <a:bodyPr/>
          <a:lstStyle/>
          <a:p>
            <a:r>
              <a:rPr lang="en-US" dirty="0" smtClean="0"/>
              <a:t>23</a:t>
            </a:r>
            <a:endParaRPr lang="en-US" dirty="0"/>
          </a:p>
        </p:txBody>
      </p:sp>
    </p:spTree>
    <p:extLst>
      <p:ext uri="{BB962C8B-B14F-4D97-AF65-F5344CB8AC3E}">
        <p14:creationId xmlns:p14="http://schemas.microsoft.com/office/powerpoint/2010/main" val="986629701"/>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txBox="1">
            <a:spLocks noChangeArrowheads="1"/>
          </p:cNvSpPr>
          <p:nvPr/>
        </p:nvSpPr>
        <p:spPr bwMode="auto">
          <a:xfrm>
            <a:off x="0" y="152400"/>
            <a:ext cx="9144000" cy="685800"/>
          </a:xfrm>
          <a:prstGeom prst="rect">
            <a:avLst/>
          </a:prstGeom>
          <a:solidFill>
            <a:schemeClr val="accent1">
              <a:lumMod val="20000"/>
              <a:lumOff val="80000"/>
            </a:schemeClr>
          </a:solid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2800" kern="0" dirty="0" smtClean="0">
                <a:solidFill>
                  <a:schemeClr val="tx2"/>
                </a:solidFill>
                <a:latin typeface="+mj-lt"/>
                <a:ea typeface="ＭＳ Ｐゴシック" charset="-128"/>
                <a:cs typeface="ＭＳ Ｐゴシック" charset="-128"/>
              </a:rPr>
              <a:t>Useful Negotiation References</a:t>
            </a:r>
            <a:endParaRPr kumimoji="0" lang="en-US" sz="2800" b="0" i="0" u="none" strike="noStrike" kern="0" cap="none" spc="0" normalizeH="0" baseline="0" noProof="0" dirty="0" smtClean="0">
              <a:ln>
                <a:noFill/>
              </a:ln>
              <a:solidFill>
                <a:schemeClr val="tx2"/>
              </a:solidFill>
              <a:effectLst/>
              <a:uLnTx/>
              <a:uFillTx/>
              <a:latin typeface="+mj-lt"/>
              <a:ea typeface="ＭＳ Ｐゴシック" charset="-128"/>
              <a:cs typeface="ＭＳ Ｐゴシック" charset="-128"/>
            </a:endParaRPr>
          </a:p>
        </p:txBody>
      </p:sp>
      <p:sp>
        <p:nvSpPr>
          <p:cNvPr id="6" name="TextBox 5"/>
          <p:cNvSpPr txBox="1"/>
          <p:nvPr/>
        </p:nvSpPr>
        <p:spPr>
          <a:xfrm>
            <a:off x="183755" y="1080079"/>
            <a:ext cx="8816491" cy="3139321"/>
          </a:xfrm>
          <a:prstGeom prst="rect">
            <a:avLst/>
          </a:prstGeom>
          <a:noFill/>
        </p:spPr>
        <p:txBody>
          <a:bodyPr wrap="square" rtlCol="0">
            <a:spAutoFit/>
          </a:bodyPr>
          <a:lstStyle/>
          <a:p>
            <a:endParaRPr lang="en-US" dirty="0" smtClean="0"/>
          </a:p>
          <a:p>
            <a:endParaRPr lang="en-US" dirty="0" smtClean="0"/>
          </a:p>
          <a:p>
            <a:pPr marL="400050" indent="-400050"/>
            <a:endParaRPr lang="en-US" dirty="0"/>
          </a:p>
          <a:p>
            <a:pPr marL="400050" indent="-400050"/>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a:p>
        </p:txBody>
      </p:sp>
      <p:sp>
        <p:nvSpPr>
          <p:cNvPr id="4" name="TextBox 3"/>
          <p:cNvSpPr txBox="1"/>
          <p:nvPr/>
        </p:nvSpPr>
        <p:spPr>
          <a:xfrm>
            <a:off x="183754" y="1459451"/>
            <a:ext cx="8816491" cy="4154984"/>
          </a:xfrm>
          <a:prstGeom prst="rect">
            <a:avLst/>
          </a:prstGeom>
          <a:noFill/>
        </p:spPr>
        <p:txBody>
          <a:bodyPr wrap="square" rtlCol="0">
            <a:spAutoFit/>
          </a:bodyPr>
          <a:lstStyle/>
          <a:p>
            <a:r>
              <a:rPr lang="en-US" sz="2400" i="1" dirty="0"/>
              <a:t>Getting to Yes: Negotiating Agreement Without </a:t>
            </a:r>
            <a:r>
              <a:rPr lang="en-US" sz="2400" i="1" dirty="0" smtClean="0"/>
              <a:t>Giving In</a:t>
            </a:r>
            <a:r>
              <a:rPr lang="en-US" sz="2400" dirty="0"/>
              <a:t> </a:t>
            </a:r>
            <a:r>
              <a:rPr lang="en-US" sz="2400" dirty="0" smtClean="0"/>
              <a:t>by Roger Fisher, </a:t>
            </a:r>
            <a:r>
              <a:rPr lang="en-US" sz="2400" dirty="0"/>
              <a:t>William </a:t>
            </a:r>
            <a:r>
              <a:rPr lang="en-US" sz="2400" dirty="0" err="1" smtClean="0"/>
              <a:t>Ury</a:t>
            </a:r>
            <a:r>
              <a:rPr lang="en-US" sz="2400" dirty="0" smtClean="0"/>
              <a:t>, and Bruce Patton</a:t>
            </a:r>
          </a:p>
          <a:p>
            <a:endParaRPr lang="en-US" sz="2400" dirty="0" smtClean="0"/>
          </a:p>
          <a:p>
            <a:r>
              <a:rPr lang="en-US" sz="2400" i="1" dirty="0"/>
              <a:t>Ask For It: How Women Can Use the Power of </a:t>
            </a:r>
            <a:r>
              <a:rPr lang="en-US" sz="2400" i="1" dirty="0" smtClean="0"/>
              <a:t>Negotiation </a:t>
            </a:r>
            <a:r>
              <a:rPr lang="en-US" sz="2400" i="1" dirty="0"/>
              <a:t>to Get What They Really </a:t>
            </a:r>
            <a:r>
              <a:rPr lang="en-US" sz="2400" i="1" dirty="0" smtClean="0"/>
              <a:t>Want</a:t>
            </a:r>
            <a:r>
              <a:rPr lang="en-US" sz="2400" dirty="0"/>
              <a:t> </a:t>
            </a:r>
            <a:r>
              <a:rPr lang="en-US" sz="2400" dirty="0" smtClean="0"/>
              <a:t>by Linda Babcock and </a:t>
            </a:r>
            <a:r>
              <a:rPr lang="en-US" sz="2400" dirty="0"/>
              <a:t>Sara </a:t>
            </a:r>
            <a:r>
              <a:rPr lang="en-US" sz="2400" dirty="0" err="1" smtClean="0"/>
              <a:t>Laschever</a:t>
            </a:r>
            <a:endParaRPr lang="en-US" sz="2400" dirty="0" smtClean="0"/>
          </a:p>
          <a:p>
            <a:endParaRPr lang="en-US" sz="2400" dirty="0"/>
          </a:p>
          <a:p>
            <a:r>
              <a:rPr lang="en-US" sz="2400" dirty="0" err="1" smtClean="0"/>
              <a:t>COACh</a:t>
            </a:r>
            <a:r>
              <a:rPr lang="en-US" sz="2400" dirty="0" smtClean="0"/>
              <a:t> workshops for women scientists and engineers </a:t>
            </a:r>
          </a:p>
          <a:p>
            <a:endParaRPr lang="en-US" sz="2400" dirty="0"/>
          </a:p>
          <a:p>
            <a:r>
              <a:rPr lang="en-US" sz="2400" i="1" dirty="0" smtClean="0"/>
              <a:t>On the Cutting Edge: </a:t>
            </a:r>
            <a:r>
              <a:rPr lang="en-US" sz="2400" dirty="0" smtClean="0"/>
              <a:t>Negotiating </a:t>
            </a:r>
            <a:r>
              <a:rPr lang="en-US" sz="2400" dirty="0"/>
              <a:t>for What You Need to be Successful: </a:t>
            </a:r>
            <a:r>
              <a:rPr lang="en-US" sz="2000" dirty="0"/>
              <a:t>http://serc.carleton.edu/NAGTWorkshops/careerprep/jobsearch/negotiating.html</a:t>
            </a:r>
          </a:p>
          <a:p>
            <a:endParaRPr lang="en-US" sz="2800" i="1" dirty="0"/>
          </a:p>
        </p:txBody>
      </p:sp>
      <p:sp>
        <p:nvSpPr>
          <p:cNvPr id="2" name="Slide Number Placeholder 1"/>
          <p:cNvSpPr>
            <a:spLocks noGrp="1"/>
          </p:cNvSpPr>
          <p:nvPr>
            <p:ph type="sldNum" sz="quarter" idx="12"/>
          </p:nvPr>
        </p:nvSpPr>
        <p:spPr/>
        <p:txBody>
          <a:bodyPr/>
          <a:lstStyle/>
          <a:p>
            <a:r>
              <a:rPr lang="en-US" dirty="0" smtClean="0"/>
              <a:t>24</a:t>
            </a:r>
            <a:endParaRPr lang="en-US" dirty="0"/>
          </a:p>
        </p:txBody>
      </p:sp>
      <p:sp>
        <p:nvSpPr>
          <p:cNvPr id="7" name="TextBox 6"/>
          <p:cNvSpPr txBox="1"/>
          <p:nvPr/>
        </p:nvSpPr>
        <p:spPr>
          <a:xfrm>
            <a:off x="737421" y="6145200"/>
            <a:ext cx="7949379" cy="461665"/>
          </a:xfrm>
          <a:prstGeom prst="rect">
            <a:avLst/>
          </a:prstGeom>
          <a:noFill/>
        </p:spPr>
        <p:txBody>
          <a:bodyPr wrap="square" rtlCol="0">
            <a:spAutoFit/>
          </a:bodyPr>
          <a:lstStyle/>
          <a:p>
            <a:r>
              <a:rPr lang="en-US" sz="2400" b="1" dirty="0" smtClean="0">
                <a:solidFill>
                  <a:srgbClr val="0070C0"/>
                </a:solidFill>
              </a:rPr>
              <a:t>Please type your questions or comments into the chat box. </a:t>
            </a:r>
            <a:endParaRPr lang="en-US" sz="2400" b="1" dirty="0">
              <a:solidFill>
                <a:srgbClr val="0070C0"/>
              </a:solidFill>
            </a:endParaRPr>
          </a:p>
        </p:txBody>
      </p:sp>
    </p:spTree>
    <p:extLst>
      <p:ext uri="{BB962C8B-B14F-4D97-AF65-F5344CB8AC3E}">
        <p14:creationId xmlns:p14="http://schemas.microsoft.com/office/powerpoint/2010/main" val="633561518"/>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981200" y="76200"/>
            <a:ext cx="6934200" cy="1447800"/>
          </a:xfrm>
          <a:prstGeom prst="rect">
            <a:avLst/>
          </a:prstGeom>
        </p:spPr>
        <p:txBody>
          <a:bodyPr/>
          <a:lstStyle/>
          <a:p>
            <a:pPr algn="ctr" defTabSz="914400" eaLnBrk="0" fontAlgn="base" hangingPunct="0">
              <a:spcBef>
                <a:spcPct val="0"/>
              </a:spcBef>
              <a:spcAft>
                <a:spcPct val="0"/>
              </a:spcAft>
              <a:defRPr/>
            </a:pPr>
            <a:r>
              <a:rPr lang="en-US" sz="3200" b="1" i="1" kern="0" dirty="0">
                <a:solidFill>
                  <a:srgbClr val="0017AA"/>
                </a:solidFill>
              </a:rPr>
              <a:t>Pursuing an Academic </a:t>
            </a:r>
            <a:r>
              <a:rPr lang="en-US" sz="3200" b="1" i="1" kern="0" dirty="0" smtClean="0">
                <a:solidFill>
                  <a:srgbClr val="0017AA"/>
                </a:solidFill>
              </a:rPr>
              <a:t>Career in the Geosciences </a:t>
            </a:r>
            <a:r>
              <a:rPr lang="en-US" sz="3200" b="1" i="1" kern="0" dirty="0">
                <a:solidFill>
                  <a:srgbClr val="0017AA"/>
                </a:solidFill>
              </a:rPr>
              <a:t>Webinar Series</a:t>
            </a:r>
          </a:p>
        </p:txBody>
      </p:sp>
      <p:sp>
        <p:nvSpPr>
          <p:cNvPr id="3" name="Content Placeholder 2"/>
          <p:cNvSpPr txBox="1">
            <a:spLocks/>
          </p:cNvSpPr>
          <p:nvPr/>
        </p:nvSpPr>
        <p:spPr>
          <a:xfrm>
            <a:off x="1752600" y="2062163"/>
            <a:ext cx="7162800" cy="1274195"/>
          </a:xfrm>
          <a:prstGeom prst="rect">
            <a:avLst/>
          </a:prstGeom>
        </p:spPr>
        <p:txBody>
          <a:bodyPr>
            <a:spAutoFit/>
          </a:bodyPr>
          <a:lstStyle/>
          <a:p>
            <a:pPr defTabSz="914400" eaLnBrk="0" fontAlgn="base" hangingPunct="0">
              <a:spcBef>
                <a:spcPct val="20000"/>
              </a:spcBef>
              <a:spcAft>
                <a:spcPct val="0"/>
              </a:spcAft>
              <a:buClr>
                <a:srgbClr val="F1A429"/>
              </a:buClr>
              <a:defRPr/>
            </a:pPr>
            <a:r>
              <a:rPr lang="en-US" sz="2400" b="1" kern="0" dirty="0" smtClean="0">
                <a:solidFill>
                  <a:srgbClr val="000000"/>
                </a:solidFill>
              </a:rPr>
              <a:t>Networking </a:t>
            </a:r>
            <a:r>
              <a:rPr lang="en-US" sz="2400" b="1" kern="0" dirty="0">
                <a:solidFill>
                  <a:srgbClr val="000000"/>
                </a:solidFill>
              </a:rPr>
              <a:t>for Academic Careers</a:t>
            </a:r>
            <a:r>
              <a:rPr lang="en-US" sz="2400" kern="0" dirty="0">
                <a:solidFill>
                  <a:srgbClr val="000000"/>
                </a:solidFill>
              </a:rPr>
              <a:t>              </a:t>
            </a:r>
            <a:endParaRPr lang="en-US" sz="2400" kern="0" dirty="0" smtClean="0">
              <a:solidFill>
                <a:srgbClr val="000000"/>
              </a:solidFill>
            </a:endParaRPr>
          </a:p>
          <a:p>
            <a:pPr defTabSz="914400" eaLnBrk="0" fontAlgn="base" hangingPunct="0">
              <a:spcBef>
                <a:spcPct val="20000"/>
              </a:spcBef>
              <a:spcAft>
                <a:spcPct val="0"/>
              </a:spcAft>
              <a:buClr>
                <a:srgbClr val="F1A429"/>
              </a:buClr>
              <a:defRPr/>
            </a:pPr>
            <a:r>
              <a:rPr lang="en-US" sz="2400" kern="0" dirty="0" smtClean="0">
                <a:solidFill>
                  <a:srgbClr val="000000"/>
                </a:solidFill>
              </a:rPr>
              <a:t>May </a:t>
            </a:r>
            <a:r>
              <a:rPr lang="en-US" sz="2400" kern="0" dirty="0">
                <a:solidFill>
                  <a:srgbClr val="000000"/>
                </a:solidFill>
              </a:rPr>
              <a:t>16, 2013 (Wednesday)                             Tracey Holloway, University of Wisconsin</a:t>
            </a:r>
          </a:p>
        </p:txBody>
      </p:sp>
      <p:sp>
        <p:nvSpPr>
          <p:cNvPr id="5" name="Slide Number Placeholder 1"/>
          <p:cNvSpPr txBox="1">
            <a:spLocks/>
          </p:cNvSpPr>
          <p:nvPr/>
        </p:nvSpPr>
        <p:spPr bwMode="auto">
          <a:xfrm>
            <a:off x="6663813"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rtl="0" eaLnBrk="0" fontAlgn="base" hangingPunct="0">
              <a:spcBef>
                <a:spcPct val="0"/>
              </a:spcBef>
              <a:spcAft>
                <a:spcPct val="0"/>
              </a:spcAft>
              <a:defRPr sz="1400" kern="1200">
                <a:solidFill>
                  <a:srgbClr val="000000"/>
                </a:solidFill>
                <a:latin typeface="Arial" charset="0"/>
                <a:ea typeface="ＭＳ Ｐゴシック" pitchFamily="34" charset="-128"/>
                <a:cs typeface="+mn-cs"/>
              </a:defRPr>
            </a:lvl1pPr>
            <a:lvl2pPr marL="457200" algn="l" rtl="0" eaLnBrk="0" fontAlgn="base" hangingPunct="0">
              <a:spcBef>
                <a:spcPct val="0"/>
              </a:spcBef>
              <a:spcAft>
                <a:spcPct val="0"/>
              </a:spcAft>
              <a:defRPr sz="2400" kern="1200">
                <a:solidFill>
                  <a:schemeClr val="tx1"/>
                </a:solidFill>
                <a:latin typeface="Arial" pitchFamily="34" charset="0"/>
                <a:ea typeface="ＭＳ Ｐゴシック" pitchFamily="34" charset="-128"/>
                <a:cs typeface="+mn-cs"/>
              </a:defRPr>
            </a:lvl2pPr>
            <a:lvl3pPr marL="914400" algn="l" rtl="0" eaLnBrk="0" fontAlgn="base" hangingPunct="0">
              <a:spcBef>
                <a:spcPct val="0"/>
              </a:spcBef>
              <a:spcAft>
                <a:spcPct val="0"/>
              </a:spcAft>
              <a:defRPr sz="2400" kern="1200">
                <a:solidFill>
                  <a:schemeClr val="tx1"/>
                </a:solidFill>
                <a:latin typeface="Arial" pitchFamily="34" charset="0"/>
                <a:ea typeface="ＭＳ Ｐゴシック" pitchFamily="34" charset="-128"/>
                <a:cs typeface="+mn-cs"/>
              </a:defRPr>
            </a:lvl3pPr>
            <a:lvl4pPr marL="1371600" algn="l" rtl="0" eaLnBrk="0" fontAlgn="base" hangingPunct="0">
              <a:spcBef>
                <a:spcPct val="0"/>
              </a:spcBef>
              <a:spcAft>
                <a:spcPct val="0"/>
              </a:spcAft>
              <a:defRPr sz="2400" kern="1200">
                <a:solidFill>
                  <a:schemeClr val="tx1"/>
                </a:solidFill>
                <a:latin typeface="Arial" pitchFamily="34" charset="0"/>
                <a:ea typeface="ＭＳ Ｐゴシック" pitchFamily="34" charset="-128"/>
                <a:cs typeface="+mn-cs"/>
              </a:defRPr>
            </a:lvl4pPr>
            <a:lvl5pPr marL="1828800" algn="l" rtl="0" eaLnBrk="0" fontAlgn="base" hangingPunct="0">
              <a:spcBef>
                <a:spcPct val="0"/>
              </a:spcBef>
              <a:spcAft>
                <a:spcPct val="0"/>
              </a:spcAft>
              <a:defRPr sz="2400" kern="1200">
                <a:solidFill>
                  <a:schemeClr val="tx1"/>
                </a:solidFill>
                <a:latin typeface="Arial" pitchFamily="34" charset="0"/>
                <a:ea typeface="ＭＳ Ｐゴシック" pitchFamily="34" charset="-128"/>
                <a:cs typeface="+mn-cs"/>
              </a:defRPr>
            </a:lvl5pPr>
            <a:lvl6pPr marL="2286000" algn="l" defTabSz="914400" rtl="0" eaLnBrk="1" latinLnBrk="0" hangingPunct="1">
              <a:defRPr sz="2400" kern="1200">
                <a:solidFill>
                  <a:schemeClr val="tx1"/>
                </a:solidFill>
                <a:latin typeface="Arial" pitchFamily="34" charset="0"/>
                <a:ea typeface="ＭＳ Ｐゴシック" pitchFamily="34" charset="-128"/>
                <a:cs typeface="+mn-cs"/>
              </a:defRPr>
            </a:lvl6pPr>
            <a:lvl7pPr marL="2743200" algn="l" defTabSz="914400" rtl="0" eaLnBrk="1" latinLnBrk="0" hangingPunct="1">
              <a:defRPr sz="2400" kern="1200">
                <a:solidFill>
                  <a:schemeClr val="tx1"/>
                </a:solidFill>
                <a:latin typeface="Arial" pitchFamily="34" charset="0"/>
                <a:ea typeface="ＭＳ Ｐゴシック" pitchFamily="34" charset="-128"/>
                <a:cs typeface="+mn-cs"/>
              </a:defRPr>
            </a:lvl7pPr>
            <a:lvl8pPr marL="3200400" algn="l" defTabSz="914400" rtl="0" eaLnBrk="1" latinLnBrk="0" hangingPunct="1">
              <a:defRPr sz="2400" kern="1200">
                <a:solidFill>
                  <a:schemeClr val="tx1"/>
                </a:solidFill>
                <a:latin typeface="Arial" pitchFamily="34" charset="0"/>
                <a:ea typeface="ＭＳ Ｐゴシック" pitchFamily="34" charset="-128"/>
                <a:cs typeface="+mn-cs"/>
              </a:defRPr>
            </a:lvl8pPr>
            <a:lvl9pPr marL="3657600" algn="l" defTabSz="914400" rtl="0" eaLnBrk="1" latinLnBrk="0" hangingPunct="1">
              <a:defRPr sz="2400" kern="1200">
                <a:solidFill>
                  <a:schemeClr val="tx1"/>
                </a:solidFill>
                <a:latin typeface="Arial" pitchFamily="34" charset="0"/>
                <a:ea typeface="ＭＳ Ｐゴシック" pitchFamily="34" charset="-128"/>
                <a:cs typeface="+mn-cs"/>
              </a:defRPr>
            </a:lvl9pPr>
          </a:lstStyle>
          <a:p>
            <a:pPr defTabSz="914400">
              <a:defRPr/>
            </a:pPr>
            <a:r>
              <a:rPr lang="en-US" dirty="0" smtClean="0"/>
              <a:t>25</a:t>
            </a:r>
            <a:endParaRPr lang="en-US" dirty="0"/>
          </a:p>
        </p:txBody>
      </p:sp>
    </p:spTree>
    <p:extLst>
      <p:ext uri="{BB962C8B-B14F-4D97-AF65-F5344CB8AC3E}">
        <p14:creationId xmlns:p14="http://schemas.microsoft.com/office/powerpoint/2010/main" val="301594829"/>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133600" y="304800"/>
            <a:ext cx="6781800" cy="1447800"/>
          </a:xfrm>
          <a:prstGeom prst="rect">
            <a:avLst/>
          </a:prstGeom>
        </p:spPr>
        <p:txBody>
          <a:bodyPr/>
          <a:lstStyle/>
          <a:p>
            <a:pPr algn="r">
              <a:defRPr/>
            </a:pPr>
            <a:r>
              <a:rPr lang="en-US" sz="4400" kern="0">
                <a:solidFill>
                  <a:srgbClr val="0017AA"/>
                </a:solidFill>
              </a:rPr>
              <a:t>Thank you!</a:t>
            </a:r>
            <a:endParaRPr lang="en-US" sz="4400" kern="0" dirty="0">
              <a:solidFill>
                <a:srgbClr val="0017AA"/>
              </a:solidFill>
            </a:endParaRPr>
          </a:p>
        </p:txBody>
      </p:sp>
      <p:sp>
        <p:nvSpPr>
          <p:cNvPr id="3" name="Content Placeholder 2"/>
          <p:cNvSpPr txBox="1">
            <a:spLocks/>
          </p:cNvSpPr>
          <p:nvPr/>
        </p:nvSpPr>
        <p:spPr>
          <a:xfrm>
            <a:off x="1740310" y="1981200"/>
            <a:ext cx="7175090" cy="4495800"/>
          </a:xfrm>
          <a:prstGeom prst="rect">
            <a:avLst/>
          </a:prstGeom>
        </p:spPr>
        <p:txBody>
          <a:bodyPr/>
          <a:lstStyle/>
          <a:p>
            <a:pPr>
              <a:spcBef>
                <a:spcPct val="20000"/>
              </a:spcBef>
              <a:buClr>
                <a:srgbClr val="F1A429"/>
              </a:buClr>
              <a:defRPr/>
            </a:pPr>
            <a:r>
              <a:rPr lang="en-US" sz="2800" kern="0" dirty="0">
                <a:solidFill>
                  <a:srgbClr val="000000"/>
                </a:solidFill>
              </a:rPr>
              <a:t>We’re glad you were able to join us today.</a:t>
            </a:r>
          </a:p>
          <a:p>
            <a:pPr marL="342900" indent="-342900">
              <a:spcBef>
                <a:spcPct val="20000"/>
              </a:spcBef>
              <a:buClr>
                <a:srgbClr val="F1A429"/>
              </a:buClr>
              <a:buFont typeface="Wingdings" pitchFamily="2" charset="2"/>
              <a:buNone/>
              <a:defRPr/>
            </a:pPr>
            <a:endParaRPr lang="en-US" sz="2800" kern="0" dirty="0">
              <a:solidFill>
                <a:srgbClr val="000000"/>
              </a:solidFill>
            </a:endParaRPr>
          </a:p>
          <a:p>
            <a:pPr>
              <a:spcBef>
                <a:spcPct val="20000"/>
              </a:spcBef>
              <a:buClr>
                <a:srgbClr val="F1A429"/>
              </a:buClr>
              <a:defRPr/>
            </a:pPr>
            <a:r>
              <a:rPr lang="en-US" sz="2800" kern="0" dirty="0">
                <a:solidFill>
                  <a:srgbClr val="000000"/>
                </a:solidFill>
              </a:rPr>
              <a:t>Please help us by completing </a:t>
            </a:r>
            <a:r>
              <a:rPr lang="en-US" sz="2800" kern="0" dirty="0" smtClean="0">
                <a:solidFill>
                  <a:srgbClr val="000000"/>
                </a:solidFill>
              </a:rPr>
              <a:t>an evaluation form (we will send you the link).</a:t>
            </a:r>
            <a:endParaRPr lang="en-US" sz="2800" kern="0" dirty="0">
              <a:solidFill>
                <a:srgbClr val="000000"/>
              </a:solidFill>
            </a:endParaRPr>
          </a:p>
        </p:txBody>
      </p:sp>
      <p:sp>
        <p:nvSpPr>
          <p:cNvPr id="4" name="Rectangle 3"/>
          <p:cNvSpPr>
            <a:spLocks noChangeArrowheads="1"/>
          </p:cNvSpPr>
          <p:nvPr/>
        </p:nvSpPr>
        <p:spPr bwMode="auto">
          <a:xfrm>
            <a:off x="6042231" y="5867400"/>
            <a:ext cx="313372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3600" dirty="0">
                <a:solidFill>
                  <a:srgbClr val="000000"/>
                </a:solidFill>
              </a:rPr>
              <a:t>http://nagt.org</a:t>
            </a:r>
          </a:p>
        </p:txBody>
      </p:sp>
      <p:pic>
        <p:nvPicPr>
          <p:cNvPr id="5" name="Picture 7" descr="http://serc.carleton.edu/images/serc/nagt.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1329" y="5334000"/>
            <a:ext cx="2041071"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95115529"/>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576112" y="1319517"/>
            <a:ext cx="7213925" cy="4893647"/>
          </a:xfrm>
          <a:prstGeom prst="rect">
            <a:avLst/>
          </a:prstGeom>
          <a:noFill/>
        </p:spPr>
        <p:txBody>
          <a:bodyPr wrap="square" rtlCol="0">
            <a:spAutoFit/>
          </a:bodyPr>
          <a:lstStyle/>
          <a:p>
            <a:r>
              <a:rPr lang="en-US" sz="2400" dirty="0" smtClean="0"/>
              <a:t>The offer process and key players</a:t>
            </a:r>
          </a:p>
          <a:p>
            <a:r>
              <a:rPr lang="en-US" sz="2400" dirty="0"/>
              <a:t>	</a:t>
            </a:r>
            <a:r>
              <a:rPr lang="en-US" sz="2400" dirty="0" smtClean="0"/>
              <a:t>Q&amp;A regarding the players</a:t>
            </a:r>
          </a:p>
          <a:p>
            <a:endParaRPr lang="en-US" sz="2400" dirty="0" smtClean="0"/>
          </a:p>
          <a:p>
            <a:r>
              <a:rPr lang="en-US" sz="2400" dirty="0" smtClean="0"/>
              <a:t>Negotiations: Salary, startup, and other considerations</a:t>
            </a:r>
          </a:p>
          <a:p>
            <a:r>
              <a:rPr lang="en-US" sz="2400" dirty="0"/>
              <a:t>	</a:t>
            </a:r>
            <a:r>
              <a:rPr lang="en-US" sz="2400" dirty="0" smtClean="0"/>
              <a:t>Q&amp;A regarding negotiations</a:t>
            </a:r>
          </a:p>
          <a:p>
            <a:endParaRPr lang="en-US" sz="2400" dirty="0"/>
          </a:p>
          <a:p>
            <a:r>
              <a:rPr lang="en-US" sz="2400" dirty="0" smtClean="0"/>
              <a:t>Other advice, information &amp; Information-gathering</a:t>
            </a:r>
          </a:p>
          <a:p>
            <a:r>
              <a:rPr lang="en-US" sz="2400" dirty="0"/>
              <a:t>		</a:t>
            </a:r>
            <a:endParaRPr lang="en-US" sz="2400" dirty="0" smtClean="0"/>
          </a:p>
          <a:p>
            <a:r>
              <a:rPr lang="en-US" sz="2400" dirty="0" smtClean="0"/>
              <a:t>Discussion and Q&amp;A</a:t>
            </a:r>
          </a:p>
          <a:p>
            <a:endParaRPr lang="en-US" sz="2400" dirty="0">
              <a:solidFill>
                <a:srgbClr val="FF0000"/>
              </a:solidFill>
            </a:endParaRPr>
          </a:p>
          <a:p>
            <a:r>
              <a:rPr lang="en-US" sz="2400" i="1" dirty="0" smtClean="0"/>
              <a:t>A few examples of information and other resources</a:t>
            </a:r>
          </a:p>
          <a:p>
            <a:endParaRPr lang="en-US" sz="2400" i="1" dirty="0" smtClean="0"/>
          </a:p>
          <a:p>
            <a:r>
              <a:rPr lang="en-US" sz="2400" b="1" i="1" dirty="0" smtClean="0">
                <a:solidFill>
                  <a:schemeClr val="tx2">
                    <a:lumMod val="75000"/>
                  </a:schemeClr>
                </a:solidFill>
              </a:rPr>
              <a:t>Note: different perspectives</a:t>
            </a:r>
            <a:endParaRPr lang="en-US" sz="2400" b="1" i="1" dirty="0">
              <a:solidFill>
                <a:schemeClr val="tx2">
                  <a:lumMod val="75000"/>
                </a:schemeClr>
              </a:solidFill>
            </a:endParaRPr>
          </a:p>
        </p:txBody>
      </p:sp>
      <p:sp>
        <p:nvSpPr>
          <p:cNvPr id="4" name="Rectangle 4"/>
          <p:cNvSpPr txBox="1">
            <a:spLocks noChangeArrowheads="1"/>
          </p:cNvSpPr>
          <p:nvPr/>
        </p:nvSpPr>
        <p:spPr bwMode="auto">
          <a:xfrm>
            <a:off x="0" y="152400"/>
            <a:ext cx="9144000" cy="685800"/>
          </a:xfrm>
          <a:prstGeom prst="rect">
            <a:avLst/>
          </a:prstGeom>
          <a:solidFill>
            <a:schemeClr val="accent1">
              <a:lumMod val="20000"/>
              <a:lumOff val="80000"/>
            </a:schemeClr>
          </a:solid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3600" kern="0" dirty="0" smtClean="0">
                <a:solidFill>
                  <a:schemeClr val="tx2"/>
                </a:solidFill>
                <a:latin typeface="+mj-lt"/>
                <a:ea typeface="ＭＳ Ｐゴシック" charset="-128"/>
                <a:cs typeface="ＭＳ Ｐゴシック" charset="-128"/>
              </a:rPr>
              <a:t>Overview of Webinar</a:t>
            </a:r>
            <a:endParaRPr kumimoji="0" lang="en-US" sz="3600" b="0" i="0" u="none" strike="noStrike" kern="0" cap="none" spc="0" normalizeH="0" baseline="0" noProof="0" dirty="0" smtClean="0">
              <a:ln>
                <a:noFill/>
              </a:ln>
              <a:solidFill>
                <a:schemeClr val="tx2"/>
              </a:solidFill>
              <a:effectLst/>
              <a:uLnTx/>
              <a:uFillTx/>
              <a:latin typeface="+mj-lt"/>
              <a:ea typeface="ＭＳ Ｐゴシック" charset="-128"/>
              <a:cs typeface="ＭＳ Ｐゴシック" charset="-128"/>
            </a:endParaRPr>
          </a:p>
        </p:txBody>
      </p:sp>
      <p:sp>
        <p:nvSpPr>
          <p:cNvPr id="2" name="Slide Number Placeholder 1"/>
          <p:cNvSpPr>
            <a:spLocks noGrp="1"/>
          </p:cNvSpPr>
          <p:nvPr>
            <p:ph type="sldNum" sz="quarter" idx="12"/>
          </p:nvPr>
        </p:nvSpPr>
        <p:spPr/>
        <p:txBody>
          <a:bodyPr/>
          <a:lstStyle/>
          <a:p>
            <a:r>
              <a:rPr lang="en-US" dirty="0" smtClean="0"/>
              <a:t>3</a:t>
            </a:r>
            <a:endParaRPr lang="en-US" dirty="0"/>
          </a:p>
        </p:txBody>
      </p:sp>
    </p:spTree>
    <p:extLst>
      <p:ext uri="{BB962C8B-B14F-4D97-AF65-F5344CB8AC3E}">
        <p14:creationId xmlns:p14="http://schemas.microsoft.com/office/powerpoint/2010/main" val="3348421817"/>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576113" y="1584982"/>
            <a:ext cx="6682984" cy="3231654"/>
          </a:xfrm>
          <a:prstGeom prst="rect">
            <a:avLst/>
          </a:prstGeom>
          <a:noFill/>
        </p:spPr>
        <p:txBody>
          <a:bodyPr wrap="square" rtlCol="0">
            <a:spAutoFit/>
          </a:bodyPr>
          <a:lstStyle/>
          <a:p>
            <a:r>
              <a:rPr lang="en-US" sz="2400" dirty="0" smtClean="0"/>
              <a:t>Negotiations start during the interview</a:t>
            </a:r>
          </a:p>
          <a:p>
            <a:endParaRPr lang="en-US" sz="2400" dirty="0" smtClean="0"/>
          </a:p>
          <a:p>
            <a:r>
              <a:rPr lang="en-US" sz="2400" dirty="0" smtClean="0"/>
              <a:t>In particular, be ready to discuss start-up needs during the interview</a:t>
            </a:r>
          </a:p>
          <a:p>
            <a:endParaRPr lang="en-US" dirty="0" smtClean="0"/>
          </a:p>
          <a:p>
            <a:endParaRPr lang="en-US" dirty="0" smtClean="0"/>
          </a:p>
          <a:p>
            <a:endParaRPr lang="en-US" dirty="0" smtClean="0"/>
          </a:p>
          <a:p>
            <a:endParaRPr lang="en-US" dirty="0" smtClean="0"/>
          </a:p>
          <a:p>
            <a:endParaRPr lang="en-US" dirty="0" smtClean="0"/>
          </a:p>
          <a:p>
            <a:endParaRPr lang="en-US" dirty="0"/>
          </a:p>
        </p:txBody>
      </p:sp>
      <p:sp>
        <p:nvSpPr>
          <p:cNvPr id="4" name="Rectangle 4"/>
          <p:cNvSpPr txBox="1">
            <a:spLocks noChangeArrowheads="1"/>
          </p:cNvSpPr>
          <p:nvPr/>
        </p:nvSpPr>
        <p:spPr bwMode="auto">
          <a:xfrm>
            <a:off x="0" y="152400"/>
            <a:ext cx="9144000" cy="685800"/>
          </a:xfrm>
          <a:prstGeom prst="rect">
            <a:avLst/>
          </a:prstGeom>
          <a:solidFill>
            <a:schemeClr val="accent1">
              <a:lumMod val="20000"/>
              <a:lumOff val="80000"/>
            </a:schemeClr>
          </a:solid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3600" kern="0" dirty="0" smtClean="0">
                <a:solidFill>
                  <a:schemeClr val="tx2"/>
                </a:solidFill>
                <a:latin typeface="+mj-lt"/>
                <a:ea typeface="ＭＳ Ｐゴシック" charset="-128"/>
                <a:cs typeface="ＭＳ Ｐゴシック" charset="-128"/>
              </a:rPr>
              <a:t>Negotiations</a:t>
            </a:r>
            <a:endParaRPr kumimoji="0" lang="en-US" sz="3600" b="0" i="0" u="none" strike="noStrike" kern="0" cap="none" spc="0" normalizeH="0" baseline="0" noProof="0" dirty="0" smtClean="0">
              <a:ln>
                <a:noFill/>
              </a:ln>
              <a:solidFill>
                <a:schemeClr val="tx2"/>
              </a:solidFill>
              <a:effectLst/>
              <a:uLnTx/>
              <a:uFillTx/>
              <a:latin typeface="+mj-lt"/>
              <a:ea typeface="ＭＳ Ｐゴシック" charset="-128"/>
              <a:cs typeface="ＭＳ Ｐゴシック" charset="-128"/>
            </a:endParaRPr>
          </a:p>
        </p:txBody>
      </p:sp>
      <p:sp>
        <p:nvSpPr>
          <p:cNvPr id="2" name="Slide Number Placeholder 1"/>
          <p:cNvSpPr>
            <a:spLocks noGrp="1"/>
          </p:cNvSpPr>
          <p:nvPr>
            <p:ph type="sldNum" sz="quarter" idx="12"/>
          </p:nvPr>
        </p:nvSpPr>
        <p:spPr/>
        <p:txBody>
          <a:bodyPr/>
          <a:lstStyle/>
          <a:p>
            <a:r>
              <a:rPr lang="en-US" dirty="0" smtClean="0"/>
              <a:t>4</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txBox="1">
            <a:spLocks noChangeArrowheads="1"/>
          </p:cNvSpPr>
          <p:nvPr/>
        </p:nvSpPr>
        <p:spPr bwMode="auto">
          <a:xfrm>
            <a:off x="0" y="152400"/>
            <a:ext cx="9144000" cy="685800"/>
          </a:xfrm>
          <a:prstGeom prst="rect">
            <a:avLst/>
          </a:prstGeom>
          <a:solidFill>
            <a:schemeClr val="accent1">
              <a:lumMod val="20000"/>
              <a:lumOff val="80000"/>
            </a:schemeClr>
          </a:solid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3600" kern="0" dirty="0" smtClean="0">
                <a:solidFill>
                  <a:schemeClr val="tx2"/>
                </a:solidFill>
                <a:latin typeface="+mj-lt"/>
                <a:ea typeface="ＭＳ Ｐゴシック" charset="-128"/>
                <a:cs typeface="ＭＳ Ｐゴシック" charset="-128"/>
              </a:rPr>
              <a:t>Negotiations</a:t>
            </a:r>
            <a:endParaRPr kumimoji="0" lang="en-US" sz="3600" b="0" i="0" u="none" strike="noStrike" kern="0" cap="none" spc="0" normalizeH="0" baseline="0" noProof="0" dirty="0" smtClean="0">
              <a:ln>
                <a:noFill/>
              </a:ln>
              <a:solidFill>
                <a:schemeClr val="tx2"/>
              </a:solidFill>
              <a:effectLst/>
              <a:uLnTx/>
              <a:uFillTx/>
              <a:latin typeface="+mj-lt"/>
              <a:ea typeface="ＭＳ Ｐゴシック" charset="-128"/>
              <a:cs typeface="ＭＳ Ｐゴシック" charset="-128"/>
            </a:endParaRPr>
          </a:p>
        </p:txBody>
      </p:sp>
      <p:sp>
        <p:nvSpPr>
          <p:cNvPr id="6" name="TextBox 5"/>
          <p:cNvSpPr txBox="1"/>
          <p:nvPr/>
        </p:nvSpPr>
        <p:spPr>
          <a:xfrm>
            <a:off x="875400" y="1231842"/>
            <a:ext cx="7730211" cy="5078313"/>
          </a:xfrm>
          <a:prstGeom prst="rect">
            <a:avLst/>
          </a:prstGeom>
          <a:noFill/>
        </p:spPr>
        <p:txBody>
          <a:bodyPr wrap="square" rtlCol="0">
            <a:spAutoFit/>
          </a:bodyPr>
          <a:lstStyle/>
          <a:p>
            <a:endParaRPr lang="en-US" dirty="0" smtClean="0"/>
          </a:p>
          <a:p>
            <a:r>
              <a:rPr lang="en-US" sz="2400" dirty="0" smtClean="0"/>
              <a:t>Receiving an offer for a faculty position is a BIG  deal!</a:t>
            </a:r>
          </a:p>
          <a:p>
            <a:endParaRPr lang="en-US" sz="2400" dirty="0" smtClean="0"/>
          </a:p>
          <a:p>
            <a:r>
              <a:rPr lang="en-US" sz="2400" dirty="0" smtClean="0"/>
              <a:t>An offer will likely be made clear at the time you are offered the job. </a:t>
            </a:r>
          </a:p>
          <a:p>
            <a:endParaRPr lang="en-US" sz="2400" dirty="0" smtClean="0"/>
          </a:p>
          <a:p>
            <a:r>
              <a:rPr lang="en-US" sz="2400" dirty="0" smtClean="0"/>
              <a:t>The offer will consist of a salary and a start-up amount.</a:t>
            </a:r>
          </a:p>
          <a:p>
            <a:endParaRPr lang="en-US" sz="2400" dirty="0" smtClean="0"/>
          </a:p>
          <a:p>
            <a:r>
              <a:rPr lang="en-US" sz="2400" dirty="0" smtClean="0"/>
              <a:t>Be aware that a written offer will likely not be made until the negotiations are completed and you have agreed to the offer.</a:t>
            </a:r>
          </a:p>
          <a:p>
            <a:endParaRPr lang="en-US" sz="2400" dirty="0"/>
          </a:p>
          <a:p>
            <a:r>
              <a:rPr lang="en-US" sz="2400" dirty="0" smtClean="0"/>
              <a:t>Internationally, there may be differences</a:t>
            </a:r>
          </a:p>
          <a:p>
            <a:endParaRPr lang="en-US" dirty="0" smtClean="0"/>
          </a:p>
        </p:txBody>
      </p:sp>
      <p:sp>
        <p:nvSpPr>
          <p:cNvPr id="2" name="Slide Number Placeholder 1"/>
          <p:cNvSpPr>
            <a:spLocks noGrp="1"/>
          </p:cNvSpPr>
          <p:nvPr>
            <p:ph type="sldNum" sz="quarter" idx="12"/>
          </p:nvPr>
        </p:nvSpPr>
        <p:spPr/>
        <p:txBody>
          <a:bodyPr/>
          <a:lstStyle/>
          <a:p>
            <a:r>
              <a:rPr lang="en-US" dirty="0" smtClean="0"/>
              <a:t>5</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txBox="1">
            <a:spLocks noChangeArrowheads="1"/>
          </p:cNvSpPr>
          <p:nvPr/>
        </p:nvSpPr>
        <p:spPr bwMode="auto">
          <a:xfrm>
            <a:off x="0" y="152400"/>
            <a:ext cx="9144000" cy="685800"/>
          </a:xfrm>
          <a:prstGeom prst="rect">
            <a:avLst/>
          </a:prstGeom>
          <a:solidFill>
            <a:schemeClr val="accent1">
              <a:lumMod val="20000"/>
              <a:lumOff val="80000"/>
            </a:schemeClr>
          </a:solid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3600" kern="0" dirty="0" smtClean="0">
                <a:solidFill>
                  <a:schemeClr val="tx2"/>
                </a:solidFill>
                <a:latin typeface="+mj-lt"/>
                <a:ea typeface="ＭＳ Ｐゴシック" charset="-128"/>
                <a:cs typeface="ＭＳ Ｐゴシック" charset="-128"/>
              </a:rPr>
              <a:t>Negotiations</a:t>
            </a:r>
            <a:endParaRPr kumimoji="0" lang="en-US" sz="3600" b="0" i="0" u="none" strike="noStrike" kern="0" cap="none" spc="0" normalizeH="0" baseline="0" noProof="0" dirty="0" smtClean="0">
              <a:ln>
                <a:noFill/>
              </a:ln>
              <a:solidFill>
                <a:schemeClr val="tx2"/>
              </a:solidFill>
              <a:effectLst/>
              <a:uLnTx/>
              <a:uFillTx/>
              <a:latin typeface="+mj-lt"/>
              <a:ea typeface="ＭＳ Ｐゴシック" charset="-128"/>
              <a:cs typeface="ＭＳ Ｐゴシック" charset="-128"/>
            </a:endParaRPr>
          </a:p>
        </p:txBody>
      </p:sp>
      <p:sp>
        <p:nvSpPr>
          <p:cNvPr id="6" name="TextBox 5"/>
          <p:cNvSpPr txBox="1"/>
          <p:nvPr/>
        </p:nvSpPr>
        <p:spPr>
          <a:xfrm>
            <a:off x="1413789" y="1440105"/>
            <a:ext cx="4942623" cy="4247317"/>
          </a:xfrm>
          <a:prstGeom prst="rect">
            <a:avLst/>
          </a:prstGeom>
          <a:noFill/>
        </p:spPr>
        <p:txBody>
          <a:bodyPr wrap="square" rtlCol="0">
            <a:spAutoFit/>
          </a:bodyPr>
          <a:lstStyle/>
          <a:p>
            <a:r>
              <a:rPr lang="en-US" sz="2400" dirty="0" smtClean="0"/>
              <a:t>Who are the players?</a:t>
            </a:r>
          </a:p>
          <a:p>
            <a:endParaRPr lang="en-US" sz="2400" dirty="0" smtClean="0"/>
          </a:p>
          <a:p>
            <a:r>
              <a:rPr lang="en-US" sz="2400" dirty="0" smtClean="0"/>
              <a:t>			YOU</a:t>
            </a:r>
          </a:p>
          <a:p>
            <a:endParaRPr lang="en-US" sz="2400" dirty="0" smtClean="0"/>
          </a:p>
          <a:p>
            <a:r>
              <a:rPr lang="en-US" sz="2400" dirty="0" smtClean="0"/>
              <a:t>			THE CHAIR</a:t>
            </a:r>
          </a:p>
          <a:p>
            <a:endParaRPr lang="en-US" sz="2400" dirty="0" smtClean="0"/>
          </a:p>
          <a:p>
            <a:r>
              <a:rPr lang="en-US" sz="2400" dirty="0" smtClean="0"/>
              <a:t>			THE COLLEGE DEAN </a:t>
            </a:r>
          </a:p>
          <a:p>
            <a:endParaRPr lang="en-US" sz="2400" dirty="0" smtClean="0"/>
          </a:p>
          <a:p>
            <a:r>
              <a:rPr lang="en-US" sz="2400" dirty="0" smtClean="0"/>
              <a:t>			THE PROVOST</a:t>
            </a:r>
          </a:p>
          <a:p>
            <a:endParaRPr lang="en-US" dirty="0"/>
          </a:p>
          <a:p>
            <a:endParaRPr lang="en-US" dirty="0" smtClean="0"/>
          </a:p>
          <a:p>
            <a:endParaRPr lang="en-US" dirty="0"/>
          </a:p>
        </p:txBody>
      </p:sp>
      <p:sp>
        <p:nvSpPr>
          <p:cNvPr id="2" name="Slide Number Placeholder 1"/>
          <p:cNvSpPr>
            <a:spLocks noGrp="1"/>
          </p:cNvSpPr>
          <p:nvPr>
            <p:ph type="sldNum" sz="quarter" idx="12"/>
          </p:nvPr>
        </p:nvSpPr>
        <p:spPr/>
        <p:txBody>
          <a:bodyPr/>
          <a:lstStyle/>
          <a:p>
            <a:r>
              <a:rPr lang="en-US" dirty="0" smtClean="0"/>
              <a:t>6</a:t>
            </a: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txBox="1">
            <a:spLocks noChangeArrowheads="1"/>
          </p:cNvSpPr>
          <p:nvPr/>
        </p:nvSpPr>
        <p:spPr bwMode="auto">
          <a:xfrm>
            <a:off x="0" y="152400"/>
            <a:ext cx="9144000" cy="685800"/>
          </a:xfrm>
          <a:prstGeom prst="rect">
            <a:avLst/>
          </a:prstGeom>
          <a:solidFill>
            <a:schemeClr val="accent1">
              <a:lumMod val="20000"/>
              <a:lumOff val="80000"/>
            </a:schemeClr>
          </a:solid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3600" kern="0" dirty="0" smtClean="0">
                <a:solidFill>
                  <a:schemeClr val="tx2"/>
                </a:solidFill>
                <a:latin typeface="+mj-lt"/>
                <a:ea typeface="ＭＳ Ｐゴシック" charset="-128"/>
                <a:cs typeface="ＭＳ Ｐゴシック" charset="-128"/>
              </a:rPr>
              <a:t>Negotiations – key points about the players</a:t>
            </a:r>
            <a:endParaRPr kumimoji="0" lang="en-US" sz="3600" b="0" i="0" u="none" strike="noStrike" kern="0" cap="none" spc="0" normalizeH="0" baseline="0" noProof="0" dirty="0" smtClean="0">
              <a:ln>
                <a:noFill/>
              </a:ln>
              <a:solidFill>
                <a:schemeClr val="tx2"/>
              </a:solidFill>
              <a:effectLst/>
              <a:uLnTx/>
              <a:uFillTx/>
              <a:latin typeface="+mj-lt"/>
              <a:ea typeface="ＭＳ Ｐゴシック" charset="-128"/>
              <a:cs typeface="ＭＳ Ｐゴシック" charset="-128"/>
            </a:endParaRPr>
          </a:p>
        </p:txBody>
      </p:sp>
      <p:sp>
        <p:nvSpPr>
          <p:cNvPr id="6" name="TextBox 5"/>
          <p:cNvSpPr txBox="1"/>
          <p:nvPr/>
        </p:nvSpPr>
        <p:spPr>
          <a:xfrm>
            <a:off x="183755" y="1080079"/>
            <a:ext cx="8816491" cy="5355312"/>
          </a:xfrm>
          <a:prstGeom prst="rect">
            <a:avLst/>
          </a:prstGeom>
          <a:noFill/>
        </p:spPr>
        <p:txBody>
          <a:bodyPr wrap="square" rtlCol="0">
            <a:spAutoFit/>
          </a:bodyPr>
          <a:lstStyle/>
          <a:p>
            <a:r>
              <a:rPr lang="en-US" dirty="0" smtClean="0"/>
              <a:t>			YOU: 		Clearly you wish to get the best deal for you personally 							and you hope to achieve this without getting off on the 							wrong foot with your future boss. </a:t>
            </a:r>
          </a:p>
          <a:p>
            <a:endParaRPr lang="en-US" dirty="0" smtClean="0"/>
          </a:p>
          <a:p>
            <a:r>
              <a:rPr lang="en-US" dirty="0" smtClean="0"/>
              <a:t>			CHAIR:		The Chair, together with the faculty, have chosen YOU. 							This is important to remember. The Chair should have 								your best interests at heart since the Chair is keen to 								recruit you. Depending on the institution key discussions </a:t>
            </a:r>
          </a:p>
          <a:p>
            <a:r>
              <a:rPr lang="en-US" dirty="0" smtClean="0"/>
              <a:t>						and negotiations can take place between YOU and the Chair.</a:t>
            </a:r>
          </a:p>
          <a:p>
            <a:endParaRPr lang="en-US" dirty="0" smtClean="0"/>
          </a:p>
          <a:p>
            <a:r>
              <a:rPr lang="en-US" dirty="0" smtClean="0"/>
              <a:t>			DEAN:		The Dean also wants to help the Chair to recruit YOU. 	</a:t>
            </a:r>
          </a:p>
          <a:p>
            <a:r>
              <a:rPr lang="en-US" dirty="0" smtClean="0"/>
              <a:t>						The Dean will usually set the limits for salary and start 							up. At some institutions key discussions and negotiations</a:t>
            </a:r>
          </a:p>
          <a:p>
            <a:r>
              <a:rPr lang="en-US" dirty="0" smtClean="0"/>
              <a:t>						take place with the Dean.</a:t>
            </a:r>
          </a:p>
          <a:p>
            <a:endParaRPr lang="en-US" dirty="0" smtClean="0"/>
          </a:p>
          <a:p>
            <a:r>
              <a:rPr lang="en-US" dirty="0" smtClean="0"/>
              <a:t>			PROVOST:	The Provost also influences the budget side of the offer and</a:t>
            </a:r>
          </a:p>
          <a:p>
            <a:r>
              <a:rPr lang="en-US" dirty="0" smtClean="0"/>
              <a:t>						must ultimately agree to the offer and hire. If  for some reason 						the offer moves beyond the limits the provost may have to be </a:t>
            </a:r>
          </a:p>
          <a:p>
            <a:r>
              <a:rPr lang="en-US" dirty="0" smtClean="0"/>
              <a:t>						involved.</a:t>
            </a:r>
          </a:p>
        </p:txBody>
      </p:sp>
      <p:sp>
        <p:nvSpPr>
          <p:cNvPr id="2" name="Slide Number Placeholder 1"/>
          <p:cNvSpPr>
            <a:spLocks noGrp="1"/>
          </p:cNvSpPr>
          <p:nvPr>
            <p:ph type="sldNum" sz="quarter" idx="12"/>
          </p:nvPr>
        </p:nvSpPr>
        <p:spPr/>
        <p:txBody>
          <a:bodyPr/>
          <a:lstStyle/>
          <a:p>
            <a:r>
              <a:rPr lang="en-US" dirty="0" smtClean="0"/>
              <a:t>7</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txBox="1">
            <a:spLocks noChangeArrowheads="1"/>
          </p:cNvSpPr>
          <p:nvPr/>
        </p:nvSpPr>
        <p:spPr bwMode="auto">
          <a:xfrm>
            <a:off x="0" y="152400"/>
            <a:ext cx="9144000" cy="685800"/>
          </a:xfrm>
          <a:prstGeom prst="rect">
            <a:avLst/>
          </a:prstGeom>
          <a:solidFill>
            <a:schemeClr val="accent1">
              <a:lumMod val="20000"/>
              <a:lumOff val="80000"/>
            </a:schemeClr>
          </a:solid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3600" kern="0" dirty="0" smtClean="0">
                <a:solidFill>
                  <a:schemeClr val="tx2"/>
                </a:solidFill>
                <a:latin typeface="+mj-lt"/>
                <a:ea typeface="ＭＳ Ｐゴシック" charset="-128"/>
                <a:cs typeface="ＭＳ Ｐゴシック" charset="-128"/>
              </a:rPr>
              <a:t>Q&amp;A</a:t>
            </a:r>
            <a:endParaRPr kumimoji="0" lang="en-US" sz="3600" b="0" i="0" u="none" strike="noStrike" kern="0" cap="none" spc="0" normalizeH="0" baseline="0" noProof="0" dirty="0" smtClean="0">
              <a:ln>
                <a:noFill/>
              </a:ln>
              <a:solidFill>
                <a:schemeClr val="tx2"/>
              </a:solidFill>
              <a:effectLst/>
              <a:uLnTx/>
              <a:uFillTx/>
              <a:latin typeface="+mj-lt"/>
              <a:ea typeface="ＭＳ Ｐゴシック" charset="-128"/>
              <a:cs typeface="ＭＳ Ｐゴシック" charset="-128"/>
            </a:endParaRPr>
          </a:p>
        </p:txBody>
      </p:sp>
      <p:sp>
        <p:nvSpPr>
          <p:cNvPr id="6" name="TextBox 5"/>
          <p:cNvSpPr txBox="1"/>
          <p:nvPr/>
        </p:nvSpPr>
        <p:spPr>
          <a:xfrm>
            <a:off x="1413789" y="1434868"/>
            <a:ext cx="7228766" cy="2862322"/>
          </a:xfrm>
          <a:prstGeom prst="rect">
            <a:avLst/>
          </a:prstGeom>
          <a:noFill/>
        </p:spPr>
        <p:txBody>
          <a:bodyPr wrap="square" rtlCol="0">
            <a:spAutoFit/>
          </a:bodyPr>
          <a:lstStyle/>
          <a:p>
            <a:r>
              <a:rPr lang="en-US" sz="2400" dirty="0"/>
              <a:t>	</a:t>
            </a:r>
            <a:r>
              <a:rPr lang="en-US" sz="2400" dirty="0" smtClean="0"/>
              <a:t>Other perspectives</a:t>
            </a:r>
          </a:p>
          <a:p>
            <a:r>
              <a:rPr lang="en-US" sz="2400" dirty="0"/>
              <a:t>	</a:t>
            </a:r>
            <a:r>
              <a:rPr lang="en-US" sz="2400" dirty="0" smtClean="0"/>
              <a:t>	Variations across institution types</a:t>
            </a:r>
          </a:p>
          <a:p>
            <a:r>
              <a:rPr lang="en-US" sz="2400" dirty="0" smtClean="0"/>
              <a:t>		Roles </a:t>
            </a:r>
            <a:r>
              <a:rPr lang="en-US" sz="2400" dirty="0"/>
              <a:t>of the </a:t>
            </a:r>
            <a:r>
              <a:rPr lang="en-US" sz="2400" dirty="0" smtClean="0"/>
              <a:t>players</a:t>
            </a:r>
            <a:endParaRPr lang="en-US" sz="2400" dirty="0"/>
          </a:p>
          <a:p>
            <a:r>
              <a:rPr lang="en-US" sz="2400" dirty="0" smtClean="0"/>
              <a:t>		How to navigate the particulars of your situation</a:t>
            </a:r>
          </a:p>
          <a:p>
            <a:endParaRPr lang="en-US" sz="2400" dirty="0"/>
          </a:p>
          <a:p>
            <a:r>
              <a:rPr lang="en-US" sz="2400" dirty="0" smtClean="0"/>
              <a:t>	What questions do you have?</a:t>
            </a:r>
          </a:p>
          <a:p>
            <a:endParaRPr lang="en-US" dirty="0" smtClean="0"/>
          </a:p>
          <a:p>
            <a:r>
              <a:rPr lang="en-US" dirty="0" smtClean="0"/>
              <a:t>			</a:t>
            </a:r>
            <a:endParaRPr lang="en-US" dirty="0"/>
          </a:p>
        </p:txBody>
      </p:sp>
      <p:sp>
        <p:nvSpPr>
          <p:cNvPr id="2" name="Slide Number Placeholder 1"/>
          <p:cNvSpPr>
            <a:spLocks noGrp="1"/>
          </p:cNvSpPr>
          <p:nvPr>
            <p:ph type="sldNum" sz="quarter" idx="12"/>
          </p:nvPr>
        </p:nvSpPr>
        <p:spPr/>
        <p:txBody>
          <a:bodyPr/>
          <a:lstStyle/>
          <a:p>
            <a:r>
              <a:rPr lang="en-US" dirty="0" smtClean="0"/>
              <a:t>8</a:t>
            </a:r>
          </a:p>
          <a:p>
            <a:endParaRPr lang="en-US" dirty="0"/>
          </a:p>
        </p:txBody>
      </p:sp>
      <p:sp>
        <p:nvSpPr>
          <p:cNvPr id="7" name="TextBox 6"/>
          <p:cNvSpPr txBox="1"/>
          <p:nvPr/>
        </p:nvSpPr>
        <p:spPr>
          <a:xfrm>
            <a:off x="597310" y="4159050"/>
            <a:ext cx="7949379" cy="461665"/>
          </a:xfrm>
          <a:prstGeom prst="rect">
            <a:avLst/>
          </a:prstGeom>
          <a:noFill/>
        </p:spPr>
        <p:txBody>
          <a:bodyPr wrap="square" rtlCol="0">
            <a:spAutoFit/>
          </a:bodyPr>
          <a:lstStyle/>
          <a:p>
            <a:r>
              <a:rPr lang="en-US" sz="2400" b="1" dirty="0" smtClean="0">
                <a:solidFill>
                  <a:srgbClr val="0070C0"/>
                </a:solidFill>
              </a:rPr>
              <a:t>Please type your questions or comments into the chat box. </a:t>
            </a:r>
            <a:endParaRPr lang="en-US" sz="2400" b="1" dirty="0">
              <a:solidFill>
                <a:srgbClr val="0070C0"/>
              </a:solidFill>
            </a:endParaRPr>
          </a:p>
        </p:txBody>
      </p:sp>
    </p:spTree>
    <p:extLst>
      <p:ext uri="{BB962C8B-B14F-4D97-AF65-F5344CB8AC3E}">
        <p14:creationId xmlns:p14="http://schemas.microsoft.com/office/powerpoint/2010/main" val="2518137814"/>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txBox="1">
            <a:spLocks noChangeArrowheads="1"/>
          </p:cNvSpPr>
          <p:nvPr/>
        </p:nvSpPr>
        <p:spPr bwMode="auto">
          <a:xfrm>
            <a:off x="0" y="152400"/>
            <a:ext cx="9144000" cy="685800"/>
          </a:xfrm>
          <a:prstGeom prst="rect">
            <a:avLst/>
          </a:prstGeom>
          <a:solidFill>
            <a:schemeClr val="accent1">
              <a:lumMod val="20000"/>
              <a:lumOff val="80000"/>
            </a:schemeClr>
          </a:solid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3600" kern="0" dirty="0" smtClean="0">
                <a:solidFill>
                  <a:schemeClr val="tx2"/>
                </a:solidFill>
                <a:latin typeface="+mj-lt"/>
                <a:ea typeface="ＭＳ Ｐゴシック" charset="-128"/>
                <a:cs typeface="ＭＳ Ｐゴシック" charset="-128"/>
              </a:rPr>
              <a:t>Negotiations – what needs to be agreed</a:t>
            </a:r>
            <a:endParaRPr kumimoji="0" lang="en-US" sz="3600" b="0" i="0" u="none" strike="noStrike" kern="0" cap="none" spc="0" normalizeH="0" baseline="0" noProof="0" dirty="0" smtClean="0">
              <a:ln>
                <a:noFill/>
              </a:ln>
              <a:solidFill>
                <a:schemeClr val="tx2"/>
              </a:solidFill>
              <a:effectLst/>
              <a:uLnTx/>
              <a:uFillTx/>
              <a:latin typeface="+mj-lt"/>
              <a:ea typeface="ＭＳ Ｐゴシック" charset="-128"/>
              <a:cs typeface="ＭＳ Ｐゴシック" charset="-128"/>
            </a:endParaRPr>
          </a:p>
        </p:txBody>
      </p:sp>
      <p:sp>
        <p:nvSpPr>
          <p:cNvPr id="6" name="TextBox 5"/>
          <p:cNvSpPr txBox="1"/>
          <p:nvPr/>
        </p:nvSpPr>
        <p:spPr>
          <a:xfrm>
            <a:off x="183755" y="1050583"/>
            <a:ext cx="8816491" cy="5632311"/>
          </a:xfrm>
          <a:prstGeom prst="rect">
            <a:avLst/>
          </a:prstGeom>
          <a:noFill/>
        </p:spPr>
        <p:txBody>
          <a:bodyPr wrap="square" rtlCol="0">
            <a:spAutoFit/>
          </a:bodyPr>
          <a:lstStyle/>
          <a:p>
            <a:r>
              <a:rPr lang="en-US" sz="2000" dirty="0" smtClean="0"/>
              <a:t>Salary and Start-up are the two major items to be agreed</a:t>
            </a:r>
          </a:p>
          <a:p>
            <a:endParaRPr lang="en-US" sz="2000" dirty="0" smtClean="0"/>
          </a:p>
          <a:p>
            <a:pPr marL="400050" indent="-400050">
              <a:buAutoNum type="romanLcParenBoth"/>
            </a:pPr>
            <a:r>
              <a:rPr lang="en-US" sz="2000" b="1" i="1" dirty="0" smtClean="0"/>
              <a:t>Starting salary </a:t>
            </a:r>
            <a:r>
              <a:rPr lang="en-US" sz="2000" dirty="0" smtClean="0"/>
              <a:t>– including how many months this is for. It is important for you to know how many additional months of salary you can have in the summer. While the salary is negotiable – the months it is for will not be.</a:t>
            </a:r>
          </a:p>
          <a:p>
            <a:pPr marL="400050" indent="-400050"/>
            <a:endParaRPr lang="en-US" sz="2000" dirty="0" smtClean="0"/>
          </a:p>
          <a:p>
            <a:pPr marL="400050" indent="-400050"/>
            <a:r>
              <a:rPr lang="en-US" sz="2000" dirty="0" smtClean="0"/>
              <a:t>	Note that it is NOT in the interest of the Chair to beat you down here. Ideally you should have an open discussion about this with the Chair.</a:t>
            </a:r>
          </a:p>
          <a:p>
            <a:pPr marL="400050" indent="-400050"/>
            <a:endParaRPr lang="en-US" sz="2000" dirty="0" smtClean="0"/>
          </a:p>
          <a:p>
            <a:pPr marL="400050" indent="-400050"/>
            <a:r>
              <a:rPr lang="en-US" sz="2000" dirty="0" smtClean="0"/>
              <a:t>	You should be aware, however, that the Department does have a pay structure that the Chair or Dean may be reluctant to disrupt.</a:t>
            </a:r>
          </a:p>
          <a:p>
            <a:pPr marL="400050" indent="-400050"/>
            <a:endParaRPr lang="en-US" sz="2000" dirty="0" smtClean="0"/>
          </a:p>
          <a:p>
            <a:pPr marL="400050" indent="-400050"/>
            <a:r>
              <a:rPr lang="en-US" sz="2000" dirty="0" smtClean="0"/>
              <a:t>	</a:t>
            </a:r>
            <a:r>
              <a:rPr lang="en-US" sz="2000" i="1" dirty="0" smtClean="0"/>
              <a:t>Do your homework </a:t>
            </a:r>
            <a:r>
              <a:rPr lang="en-US" sz="2000" dirty="0" smtClean="0"/>
              <a:t>– </a:t>
            </a:r>
          </a:p>
          <a:p>
            <a:pPr lvl="1"/>
            <a:r>
              <a:rPr lang="en-US" sz="2000" dirty="0" smtClean="0"/>
              <a:t>Sources include Chronicle of Higher Education, other institutional websites, salaries at public institutions are usually on the web somewhere</a:t>
            </a:r>
          </a:p>
          <a:p>
            <a:pPr lvl="1"/>
            <a:r>
              <a:rPr lang="en-US" sz="2000" dirty="0" smtClean="0"/>
              <a:t>Salary structure at regional universities, liberal arts colleges etc. may be lower</a:t>
            </a:r>
          </a:p>
          <a:p>
            <a:pPr lvl="1"/>
            <a:r>
              <a:rPr lang="en-US" sz="2000" dirty="0" smtClean="0"/>
              <a:t>Be aware of cost of living (e.g. urban California vs. small college town), cost of living calculators can be found on the web</a:t>
            </a:r>
            <a:endParaRPr lang="en-US" sz="2000" dirty="0"/>
          </a:p>
        </p:txBody>
      </p:sp>
      <p:sp>
        <p:nvSpPr>
          <p:cNvPr id="2" name="Slide Number Placeholder 1"/>
          <p:cNvSpPr>
            <a:spLocks noGrp="1"/>
          </p:cNvSpPr>
          <p:nvPr>
            <p:ph type="sldNum" sz="quarter" idx="12"/>
          </p:nvPr>
        </p:nvSpPr>
        <p:spPr/>
        <p:txBody>
          <a:bodyPr/>
          <a:lstStyle/>
          <a:p>
            <a:r>
              <a:rPr lang="en-US" dirty="0" smtClean="0"/>
              <a:t>9</a:t>
            </a:r>
            <a:endParaRPr lang="en-US" dirty="0"/>
          </a:p>
        </p:txBody>
      </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Blank Presentation">
  <a:themeElements>
    <a:clrScheme name="">
      <a:dk1>
        <a:srgbClr val="9242AC"/>
      </a:dk1>
      <a:lt1>
        <a:srgbClr val="FFFFFF"/>
      </a:lt1>
      <a:dk2>
        <a:srgbClr val="000000"/>
      </a:dk2>
      <a:lt2>
        <a:srgbClr val="808080"/>
      </a:lt2>
      <a:accent1>
        <a:srgbClr val="BBE0E3"/>
      </a:accent1>
      <a:accent2>
        <a:srgbClr val="333399"/>
      </a:accent2>
      <a:accent3>
        <a:srgbClr val="FFFFFF"/>
      </a:accent3>
      <a:accent4>
        <a:srgbClr val="7C3792"/>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1250</TotalTime>
  <Words>1991</Words>
  <Application>Microsoft Macintosh PowerPoint</Application>
  <PresentationFormat>On-screen Show (4:3)</PresentationFormat>
  <Paragraphs>339</Paragraphs>
  <Slides>26</Slides>
  <Notes>19</Notes>
  <HiddenSlides>0</HiddenSlides>
  <MMClips>0</MMClips>
  <ScaleCrop>false</ScaleCrop>
  <HeadingPairs>
    <vt:vector size="4" baseType="variant">
      <vt:variant>
        <vt:lpstr>Theme</vt:lpstr>
      </vt:variant>
      <vt:variant>
        <vt:i4>2</vt:i4>
      </vt:variant>
      <vt:variant>
        <vt:lpstr>Slide Titles</vt:lpstr>
      </vt:variant>
      <vt:variant>
        <vt:i4>26</vt:i4>
      </vt:variant>
    </vt:vector>
  </HeadingPairs>
  <TitlesOfParts>
    <vt:vector size="28" baseType="lpstr">
      <vt:lpstr>Office Theme</vt:lpstr>
      <vt:lpstr>Blank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Example FMLA Policy: Texas A&amp;M System</vt:lpstr>
      <vt:lpstr>Example Guidelines For Parental Leave for the Birth or Adoption of a New Child*</vt:lpstr>
      <vt:lpstr>Example Tenure Clock Extension Policy – Texas A&amp;M</vt:lpstr>
      <vt:lpstr>PowerPoint Presentation</vt:lpstr>
      <vt:lpstr>PowerPoint Presentation</vt:lpstr>
      <vt:lpstr>PowerPoint Presentation</vt:lpstr>
    </vt:vector>
  </TitlesOfParts>
  <Company>University at Albany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Chris</dc:creator>
  <cp:lastModifiedBy>Molly</cp:lastModifiedBy>
  <cp:revision>72</cp:revision>
  <dcterms:created xsi:type="dcterms:W3CDTF">2013-03-28T20:07:01Z</dcterms:created>
  <dcterms:modified xsi:type="dcterms:W3CDTF">2013-05-17T14:48:39Z</dcterms:modified>
</cp:coreProperties>
</file>