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handoutMasterIdLst>
    <p:handoutMasterId r:id="rId49"/>
  </p:handoutMasterIdLst>
  <p:sldIdLst>
    <p:sldId id="342" r:id="rId2"/>
    <p:sldId id="343" r:id="rId3"/>
    <p:sldId id="344" r:id="rId4"/>
    <p:sldId id="428" r:id="rId5"/>
    <p:sldId id="377" r:id="rId6"/>
    <p:sldId id="367" r:id="rId7"/>
    <p:sldId id="387" r:id="rId8"/>
    <p:sldId id="370" r:id="rId9"/>
    <p:sldId id="418" r:id="rId10"/>
    <p:sldId id="416" r:id="rId11"/>
    <p:sldId id="419" r:id="rId12"/>
    <p:sldId id="420" r:id="rId13"/>
    <p:sldId id="417" r:id="rId14"/>
    <p:sldId id="372" r:id="rId15"/>
    <p:sldId id="388" r:id="rId16"/>
    <p:sldId id="400" r:id="rId17"/>
    <p:sldId id="389" r:id="rId18"/>
    <p:sldId id="390" r:id="rId19"/>
    <p:sldId id="399" r:id="rId20"/>
    <p:sldId id="373" r:id="rId21"/>
    <p:sldId id="384" r:id="rId22"/>
    <p:sldId id="385" r:id="rId23"/>
    <p:sldId id="382" r:id="rId24"/>
    <p:sldId id="386" r:id="rId25"/>
    <p:sldId id="426" r:id="rId26"/>
    <p:sldId id="379" r:id="rId27"/>
    <p:sldId id="380" r:id="rId28"/>
    <p:sldId id="424" r:id="rId29"/>
    <p:sldId id="368" r:id="rId30"/>
    <p:sldId id="425" r:id="rId31"/>
    <p:sldId id="397" r:id="rId32"/>
    <p:sldId id="374" r:id="rId33"/>
    <p:sldId id="392" r:id="rId34"/>
    <p:sldId id="393" r:id="rId35"/>
    <p:sldId id="394" r:id="rId36"/>
    <p:sldId id="427" r:id="rId37"/>
    <p:sldId id="395" r:id="rId38"/>
    <p:sldId id="423" r:id="rId39"/>
    <p:sldId id="422" r:id="rId40"/>
    <p:sldId id="401" r:id="rId41"/>
    <p:sldId id="402" r:id="rId42"/>
    <p:sldId id="403" r:id="rId43"/>
    <p:sldId id="404" r:id="rId44"/>
    <p:sldId id="406" r:id="rId45"/>
    <p:sldId id="421" r:id="rId46"/>
    <p:sldId id="346" r:id="rId4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700B20"/>
    <a:srgbClr val="182674"/>
    <a:srgbClr val="7F95B8"/>
    <a:srgbClr val="0E1562"/>
    <a:srgbClr val="66759A"/>
    <a:srgbClr val="7084A2"/>
    <a:srgbClr val="4D5A6E"/>
    <a:srgbClr val="6E7E9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0" autoAdjust="0"/>
    <p:restoredTop sz="92308" autoAdjust="0"/>
  </p:normalViewPr>
  <p:slideViewPr>
    <p:cSldViewPr>
      <p:cViewPr>
        <p:scale>
          <a:sx n="90" d="100"/>
          <a:sy n="90" d="100"/>
        </p:scale>
        <p:origin x="-708" y="294"/>
      </p:cViewPr>
      <p:guideLst>
        <p:guide orient="horz" pos="2208"/>
        <p:guide pos="2880"/>
      </p:guideLst>
    </p:cSldViewPr>
  </p:slideViewPr>
  <p:outlineViewPr>
    <p:cViewPr>
      <p:scale>
        <a:sx n="33" d="100"/>
        <a:sy n="33" d="100"/>
      </p:scale>
      <p:origin x="0" y="10760"/>
    </p:cViewPr>
  </p:outlineViewPr>
  <p:notesTextViewPr>
    <p:cViewPr>
      <p:scale>
        <a:sx n="100" d="100"/>
        <a:sy n="100" d="100"/>
      </p:scale>
      <p:origin x="0" y="0"/>
    </p:cViewPr>
  </p:notesTextViewPr>
  <p:sorterViewPr>
    <p:cViewPr>
      <p:scale>
        <a:sx n="75" d="100"/>
        <a:sy n="75" d="100"/>
      </p:scale>
      <p:origin x="0" y="23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517A75BB-72CD-4962-8CB1-6FD73A78F078}" type="datetime1">
              <a:rPr lang="en-US"/>
              <a:pPr>
                <a:defRPr/>
              </a:pPr>
              <a:t>5/2/2012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808FA0CE-FD9F-44C1-A352-4765663EAB51}" type="slidenum">
              <a:rPr lang="en-US"/>
              <a:pPr>
                <a:defRPr/>
              </a:pPr>
              <a:t>‹#›</a:t>
            </a:fld>
            <a:endParaRPr lang="en-US"/>
          </a:p>
        </p:txBody>
      </p:sp>
    </p:spTree>
    <p:extLst>
      <p:ext uri="{BB962C8B-B14F-4D97-AF65-F5344CB8AC3E}">
        <p14:creationId xmlns="" xmlns:p14="http://schemas.microsoft.com/office/powerpoint/2010/main" val="4225913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4E6EAB43-013E-4F17-A60C-F9C258DFD378}" type="datetime1">
              <a:rPr lang="en-US"/>
              <a:pPr>
                <a:defRPr/>
              </a:pPr>
              <a:t>5/2/2012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70182458-B701-44AB-B708-A12DE3EAD19B}" type="slidenum">
              <a:rPr lang="en-US"/>
              <a:pPr>
                <a:defRPr/>
              </a:pPr>
              <a:t>‹#›</a:t>
            </a:fld>
            <a:endParaRPr lang="en-US"/>
          </a:p>
        </p:txBody>
      </p:sp>
    </p:spTree>
    <p:extLst>
      <p:ext uri="{BB962C8B-B14F-4D97-AF65-F5344CB8AC3E}">
        <p14:creationId xmlns="" xmlns:p14="http://schemas.microsoft.com/office/powerpoint/2010/main" val="36438124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0608B3D-9A0B-4365-AC65-7F4F8B89FBF6}" type="slidenum">
              <a:rPr lang="en-US" sz="1200" smtClean="0"/>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Richard Yuretich</a:t>
            </a:r>
            <a:r>
              <a:rPr lang="en-US" baseline="0" dirty="0" smtClean="0"/>
              <a:t> slide</a:t>
            </a:r>
          </a:p>
          <a:p>
            <a:r>
              <a:rPr lang="en-US" baseline="0" dirty="0" smtClean="0"/>
              <a:t>For webinar, might be broken into multiple slides</a:t>
            </a:r>
          </a:p>
          <a:p>
            <a:endParaRPr lang="en-US" dirty="0"/>
          </a:p>
        </p:txBody>
      </p:sp>
      <p:sp>
        <p:nvSpPr>
          <p:cNvPr id="4" name="Slide Number Placeholder 3"/>
          <p:cNvSpPr>
            <a:spLocks noGrp="1"/>
          </p:cNvSpPr>
          <p:nvPr>
            <p:ph type="sldNum" sz="quarter" idx="10"/>
          </p:nvPr>
        </p:nvSpPr>
        <p:spPr/>
        <p:txBody>
          <a:bodyPr/>
          <a:lstStyle/>
          <a:p>
            <a:fld id="{B91C2D04-1AC6-4A46-89BE-A5039B90555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Richard Yuretich</a:t>
            </a:r>
            <a:r>
              <a:rPr lang="en-US" baseline="0" dirty="0" smtClean="0"/>
              <a:t> slide</a:t>
            </a:r>
          </a:p>
          <a:p>
            <a:r>
              <a:rPr lang="en-US" baseline="0" dirty="0" smtClean="0"/>
              <a:t>For webinar, might be broken into multiple slides</a:t>
            </a:r>
          </a:p>
          <a:p>
            <a:endParaRPr lang="en-US" dirty="0"/>
          </a:p>
        </p:txBody>
      </p:sp>
      <p:sp>
        <p:nvSpPr>
          <p:cNvPr id="4" name="Slide Number Placeholder 3"/>
          <p:cNvSpPr>
            <a:spLocks noGrp="1"/>
          </p:cNvSpPr>
          <p:nvPr>
            <p:ph type="sldNum" sz="quarter" idx="10"/>
          </p:nvPr>
        </p:nvSpPr>
        <p:spPr/>
        <p:txBody>
          <a:bodyPr/>
          <a:lstStyle/>
          <a:p>
            <a:fld id="{B91C2D04-1AC6-4A46-89BE-A5039B90555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smtClean="0"/>
              <a:t>Will include photo of students in lab</a:t>
            </a:r>
          </a:p>
          <a:p>
            <a:pPr defTabSz="465887">
              <a:defRPr/>
            </a:pPr>
            <a:r>
              <a:rPr lang="en-US" dirty="0" smtClean="0"/>
              <a:t>(at the time only solid earth </a:t>
            </a:r>
            <a:r>
              <a:rPr lang="en-US" dirty="0" err="1" smtClean="0"/>
              <a:t>profesoor</a:t>
            </a:r>
            <a:r>
              <a:rPr lang="en-US" dirty="0" smtClean="0"/>
              <a:t> in </a:t>
            </a:r>
            <a:r>
              <a:rPr lang="en-US" dirty="0" err="1" smtClean="0"/>
              <a:t>dept</a:t>
            </a:r>
            <a:r>
              <a:rPr lang="en-US" dirty="0" smtClean="0"/>
              <a:t>) through collaborations.  Gain EBSD expertise in geoscience applications. Invite collaborators to my lab, rather than always traveling to other labs. </a:t>
            </a:r>
          </a:p>
          <a:p>
            <a:pPr>
              <a:buNone/>
            </a:pPr>
            <a:r>
              <a:rPr lang="en-US" dirty="0" smtClean="0"/>
              <a:t>Step 1: Acquire instrumentation</a:t>
            </a:r>
          </a:p>
          <a:p>
            <a:pPr>
              <a:buNone/>
            </a:pPr>
            <a:r>
              <a:rPr lang="en-US" dirty="0" smtClean="0"/>
              <a:t>	Submitted NSF grant for SEM-EDS instrumentation 1</a:t>
            </a:r>
            <a:r>
              <a:rPr lang="en-US" baseline="30000" dirty="0" smtClean="0"/>
              <a:t>st</a:t>
            </a:r>
            <a:r>
              <a:rPr lang="en-US" dirty="0" smtClean="0"/>
              <a:t> year at institution – successful</a:t>
            </a:r>
          </a:p>
          <a:p>
            <a:pPr>
              <a:buNone/>
            </a:pPr>
            <a:r>
              <a:rPr lang="en-US" dirty="0" smtClean="0"/>
              <a:t>	Submitted NSF grant for EBSD (3</a:t>
            </a:r>
            <a:r>
              <a:rPr lang="en-US" baseline="30000" dirty="0" smtClean="0"/>
              <a:t>rd</a:t>
            </a:r>
            <a:r>
              <a:rPr lang="en-US" dirty="0" smtClean="0"/>
              <a:t> year) – declined (no experience, untested method)</a:t>
            </a:r>
          </a:p>
          <a:p>
            <a:pPr>
              <a:buNone/>
            </a:pPr>
            <a:r>
              <a:rPr lang="en-US" dirty="0" smtClean="0"/>
              <a:t>	Junior sabbatical University of Liverpool (4</a:t>
            </a:r>
            <a:r>
              <a:rPr lang="en-US" baseline="30000" dirty="0" smtClean="0"/>
              <a:t>th</a:t>
            </a:r>
            <a:r>
              <a:rPr lang="en-US" dirty="0" smtClean="0"/>
              <a:t> year) - gained experience with EBSD</a:t>
            </a:r>
          </a:p>
          <a:p>
            <a:pPr>
              <a:buNone/>
            </a:pPr>
            <a:r>
              <a:rPr lang="en-US" dirty="0" smtClean="0"/>
              <a:t>	Submitted NSF-MRI grant for EBSD (5</a:t>
            </a:r>
            <a:r>
              <a:rPr lang="en-US" baseline="30000" dirty="0" smtClean="0"/>
              <a:t>th</a:t>
            </a:r>
            <a:r>
              <a:rPr lang="en-US" dirty="0" smtClean="0"/>
              <a:t> year) – successful</a:t>
            </a:r>
          </a:p>
          <a:p>
            <a:pPr>
              <a:buNone/>
            </a:pPr>
            <a:r>
              <a:rPr lang="en-US" dirty="0" smtClean="0"/>
              <a:t>Step 2: Set up EBSD lab (same year as submitted tenure material and gave birth to first child)</a:t>
            </a:r>
          </a:p>
          <a:p>
            <a:pPr>
              <a:buNone/>
            </a:pPr>
            <a:r>
              <a:rPr lang="en-US" dirty="0" smtClean="0"/>
              <a:t>Step 3: Research, research collaborations, teaching exercises (ongoing, included EBSD symposium that helped establish connections) Funding for lab supplies and student summer support through collaborations and small internal and external grants</a:t>
            </a:r>
          </a:p>
          <a:p>
            <a:endParaRPr lang="en-US" dirty="0" smtClean="0"/>
          </a:p>
          <a:p>
            <a:r>
              <a:rPr lang="en-US" dirty="0" smtClean="0"/>
              <a:t>Maybe modified text</a:t>
            </a:r>
            <a:r>
              <a:rPr lang="en-US" baseline="0" dirty="0" smtClean="0"/>
              <a:t> for some oral/some written</a:t>
            </a:r>
            <a:endParaRPr lang="en-US" dirty="0" smtClean="0"/>
          </a:p>
          <a:p>
            <a:r>
              <a:rPr lang="en-US" dirty="0" smtClean="0"/>
              <a:t>http://serc.carleton.edu/NAGTWorkshops/earlycareer/balance/casestudies.html</a:t>
            </a:r>
            <a:endParaRPr lang="en-US" dirty="0"/>
          </a:p>
        </p:txBody>
      </p:sp>
      <p:sp>
        <p:nvSpPr>
          <p:cNvPr id="4" name="Slide Number Placeholder 3"/>
          <p:cNvSpPr>
            <a:spLocks noGrp="1"/>
          </p:cNvSpPr>
          <p:nvPr>
            <p:ph type="sldNum" sz="quarter" idx="10"/>
          </p:nvPr>
        </p:nvSpPr>
        <p:spPr/>
        <p:txBody>
          <a:bodyPr/>
          <a:lstStyle/>
          <a:p>
            <a:fld id="{B91C2D04-1AC6-4A46-89BE-A5039B90555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14</a:t>
            </a:fld>
            <a:endParaRPr lang="en-US"/>
          </a:p>
        </p:txBody>
      </p:sp>
    </p:spTree>
    <p:extLst>
      <p:ext uri="{BB962C8B-B14F-4D97-AF65-F5344CB8AC3E}">
        <p14:creationId xmlns="" xmlns:p14="http://schemas.microsoft.com/office/powerpoint/2010/main" val="316039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15</a:t>
            </a:fld>
            <a:endParaRPr lang="en-US"/>
          </a:p>
        </p:txBody>
      </p:sp>
    </p:spTree>
    <p:extLst>
      <p:ext uri="{BB962C8B-B14F-4D97-AF65-F5344CB8AC3E}">
        <p14:creationId xmlns="" xmlns:p14="http://schemas.microsoft.com/office/powerpoint/2010/main" val="3160390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16</a:t>
            </a:fld>
            <a:endParaRPr lang="en-US"/>
          </a:p>
        </p:txBody>
      </p:sp>
    </p:spTree>
    <p:extLst>
      <p:ext uri="{BB962C8B-B14F-4D97-AF65-F5344CB8AC3E}">
        <p14:creationId xmlns="" xmlns:p14="http://schemas.microsoft.com/office/powerpoint/2010/main" val="3160390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17</a:t>
            </a:fld>
            <a:endParaRPr lang="en-US"/>
          </a:p>
        </p:txBody>
      </p:sp>
    </p:spTree>
    <p:extLst>
      <p:ext uri="{BB962C8B-B14F-4D97-AF65-F5344CB8AC3E}">
        <p14:creationId xmlns="" xmlns:p14="http://schemas.microsoft.com/office/powerpoint/2010/main" val="3160390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18</a:t>
            </a:fld>
            <a:endParaRPr lang="en-US"/>
          </a:p>
        </p:txBody>
      </p:sp>
    </p:spTree>
    <p:extLst>
      <p:ext uri="{BB962C8B-B14F-4D97-AF65-F5344CB8AC3E}">
        <p14:creationId xmlns="" xmlns:p14="http://schemas.microsoft.com/office/powerpoint/2010/main" val="316039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19</a:t>
            </a:fld>
            <a:endParaRPr lang="en-US"/>
          </a:p>
        </p:txBody>
      </p:sp>
    </p:spTree>
    <p:extLst>
      <p:ext uri="{BB962C8B-B14F-4D97-AF65-F5344CB8AC3E}">
        <p14:creationId xmlns="" xmlns:p14="http://schemas.microsoft.com/office/powerpoint/2010/main" val="568913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20</a:t>
            </a:fld>
            <a:endParaRPr lang="en-US"/>
          </a:p>
        </p:txBody>
      </p:sp>
    </p:spTree>
    <p:extLst>
      <p:ext uri="{BB962C8B-B14F-4D97-AF65-F5344CB8AC3E}">
        <p14:creationId xmlns="" xmlns:p14="http://schemas.microsoft.com/office/powerpoint/2010/main" val="56891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67616CA-9DA2-4A5E-8130-309199836006}" type="slidenum">
              <a:rPr lang="en-US" sz="1200" smtClean="0"/>
              <a:pPr/>
              <a:t>2</a:t>
            </a:fld>
            <a:endParaRPr 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21</a:t>
            </a:fld>
            <a:endParaRPr lang="en-US"/>
          </a:p>
        </p:txBody>
      </p:sp>
    </p:spTree>
    <p:extLst>
      <p:ext uri="{BB962C8B-B14F-4D97-AF65-F5344CB8AC3E}">
        <p14:creationId xmlns="" xmlns:p14="http://schemas.microsoft.com/office/powerpoint/2010/main" val="568913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22</a:t>
            </a:fld>
            <a:endParaRPr lang="en-US"/>
          </a:p>
        </p:txBody>
      </p:sp>
    </p:spTree>
    <p:extLst>
      <p:ext uri="{BB962C8B-B14F-4D97-AF65-F5344CB8AC3E}">
        <p14:creationId xmlns="" xmlns:p14="http://schemas.microsoft.com/office/powerpoint/2010/main" val="568913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23</a:t>
            </a:fld>
            <a:endParaRPr lang="en-US"/>
          </a:p>
        </p:txBody>
      </p:sp>
    </p:spTree>
    <p:extLst>
      <p:ext uri="{BB962C8B-B14F-4D97-AF65-F5344CB8AC3E}">
        <p14:creationId xmlns="" xmlns:p14="http://schemas.microsoft.com/office/powerpoint/2010/main" val="568913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24</a:t>
            </a:fld>
            <a:endParaRPr lang="en-US"/>
          </a:p>
        </p:txBody>
      </p:sp>
    </p:spTree>
    <p:extLst>
      <p:ext uri="{BB962C8B-B14F-4D97-AF65-F5344CB8AC3E}">
        <p14:creationId xmlns="" xmlns:p14="http://schemas.microsoft.com/office/powerpoint/2010/main" val="568913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25</a:t>
            </a:fld>
            <a:endParaRPr lang="en-US"/>
          </a:p>
        </p:txBody>
      </p:sp>
    </p:spTree>
    <p:extLst>
      <p:ext uri="{BB962C8B-B14F-4D97-AF65-F5344CB8AC3E}">
        <p14:creationId xmlns="" xmlns:p14="http://schemas.microsoft.com/office/powerpoint/2010/main" val="568913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a:p>
            <a:endParaRPr lang="en-US" dirty="0" smtClean="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45FF1C3-8A2B-4D36-A549-01F8AFEB8460}" type="slidenum">
              <a:rPr lang="en-US" sz="1200" i="1" smtClean="0">
                <a:latin typeface="Times" charset="0"/>
              </a:rPr>
              <a:pPr/>
              <a:t>26</a:t>
            </a:fld>
            <a:endParaRPr lang="en-US" sz="1200" i="1" dirty="0" smtClean="0">
              <a:latin typeface="Times" charset="0"/>
            </a:endParaRPr>
          </a:p>
        </p:txBody>
      </p:sp>
      <p:sp>
        <p:nvSpPr>
          <p:cNvPr id="17413" name="Footer Placeholder 4"/>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i="1" dirty="0" smtClean="0">
                <a:latin typeface="Times" charset="0"/>
              </a:rPr>
              <a:t>Barbara Tewksbury, Hamilton College, btewksbu@hamilton.edu</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27</a:t>
            </a:fld>
            <a:endParaRPr lang="en-US"/>
          </a:p>
        </p:txBody>
      </p:sp>
    </p:spTree>
    <p:extLst>
      <p:ext uri="{BB962C8B-B14F-4D97-AF65-F5344CB8AC3E}">
        <p14:creationId xmlns="" xmlns:p14="http://schemas.microsoft.com/office/powerpoint/2010/main" val="3531975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28</a:t>
            </a:fld>
            <a:endParaRPr lang="en-US"/>
          </a:p>
        </p:txBody>
      </p:sp>
    </p:spTree>
    <p:extLst>
      <p:ext uri="{BB962C8B-B14F-4D97-AF65-F5344CB8AC3E}">
        <p14:creationId xmlns="" xmlns:p14="http://schemas.microsoft.com/office/powerpoint/2010/main" val="3531975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29</a:t>
            </a:fld>
            <a:endParaRPr lang="en-US"/>
          </a:p>
        </p:txBody>
      </p:sp>
    </p:spTree>
    <p:extLst>
      <p:ext uri="{BB962C8B-B14F-4D97-AF65-F5344CB8AC3E}">
        <p14:creationId xmlns="" xmlns:p14="http://schemas.microsoft.com/office/powerpoint/2010/main" val="3531975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30</a:t>
            </a:fld>
            <a:endParaRPr lang="en-US"/>
          </a:p>
        </p:txBody>
      </p:sp>
    </p:spTree>
    <p:extLst>
      <p:ext uri="{BB962C8B-B14F-4D97-AF65-F5344CB8AC3E}">
        <p14:creationId xmlns="" xmlns:p14="http://schemas.microsoft.com/office/powerpoint/2010/main" val="353197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9AE3DEE-424E-40AE-8145-1721D7A45C13}" type="slidenum">
              <a:rPr lang="en-US" sz="1200" smtClean="0"/>
              <a:pPr/>
              <a:t>3</a:t>
            </a:fld>
            <a:endParaRPr 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31</a:t>
            </a:fld>
            <a:endParaRPr lang="en-US"/>
          </a:p>
        </p:txBody>
      </p:sp>
    </p:spTree>
    <p:extLst>
      <p:ext uri="{BB962C8B-B14F-4D97-AF65-F5344CB8AC3E}">
        <p14:creationId xmlns="" xmlns:p14="http://schemas.microsoft.com/office/powerpoint/2010/main" val="1521891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32</a:t>
            </a:fld>
            <a:endParaRPr lang="en-US"/>
          </a:p>
        </p:txBody>
      </p:sp>
    </p:spTree>
    <p:extLst>
      <p:ext uri="{BB962C8B-B14F-4D97-AF65-F5344CB8AC3E}">
        <p14:creationId xmlns="" xmlns:p14="http://schemas.microsoft.com/office/powerpoint/2010/main" val="1521891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33</a:t>
            </a:fld>
            <a:endParaRPr lang="en-US"/>
          </a:p>
        </p:txBody>
      </p:sp>
    </p:spTree>
    <p:extLst>
      <p:ext uri="{BB962C8B-B14F-4D97-AF65-F5344CB8AC3E}">
        <p14:creationId xmlns="" xmlns:p14="http://schemas.microsoft.com/office/powerpoint/2010/main" val="1521891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34</a:t>
            </a:fld>
            <a:endParaRPr lang="en-US"/>
          </a:p>
        </p:txBody>
      </p:sp>
    </p:spTree>
    <p:extLst>
      <p:ext uri="{BB962C8B-B14F-4D97-AF65-F5344CB8AC3E}">
        <p14:creationId xmlns="" xmlns:p14="http://schemas.microsoft.com/office/powerpoint/2010/main" val="1521891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35</a:t>
            </a:fld>
            <a:endParaRPr lang="en-US"/>
          </a:p>
        </p:txBody>
      </p:sp>
    </p:spTree>
    <p:extLst>
      <p:ext uri="{BB962C8B-B14F-4D97-AF65-F5344CB8AC3E}">
        <p14:creationId xmlns="" xmlns:p14="http://schemas.microsoft.com/office/powerpoint/2010/main" val="1521891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36</a:t>
            </a:fld>
            <a:endParaRPr lang="en-US"/>
          </a:p>
        </p:txBody>
      </p:sp>
    </p:spTree>
    <p:extLst>
      <p:ext uri="{BB962C8B-B14F-4D97-AF65-F5344CB8AC3E}">
        <p14:creationId xmlns="" xmlns:p14="http://schemas.microsoft.com/office/powerpoint/2010/main" val="4111960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37</a:t>
            </a:fld>
            <a:endParaRPr lang="en-US"/>
          </a:p>
        </p:txBody>
      </p:sp>
    </p:spTree>
    <p:extLst>
      <p:ext uri="{BB962C8B-B14F-4D97-AF65-F5344CB8AC3E}">
        <p14:creationId xmlns="" xmlns:p14="http://schemas.microsoft.com/office/powerpoint/2010/main" val="1521891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38</a:t>
            </a:fld>
            <a:endParaRPr lang="en-US"/>
          </a:p>
        </p:txBody>
      </p:sp>
    </p:spTree>
    <p:extLst>
      <p:ext uri="{BB962C8B-B14F-4D97-AF65-F5344CB8AC3E}">
        <p14:creationId xmlns="" xmlns:p14="http://schemas.microsoft.com/office/powerpoint/2010/main" val="1743440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39</a:t>
            </a:fld>
            <a:endParaRPr lang="en-US"/>
          </a:p>
        </p:txBody>
      </p:sp>
    </p:spTree>
    <p:extLst>
      <p:ext uri="{BB962C8B-B14F-4D97-AF65-F5344CB8AC3E}">
        <p14:creationId xmlns="" xmlns:p14="http://schemas.microsoft.com/office/powerpoint/2010/main" val="1743440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40</a:t>
            </a:fld>
            <a:endParaRPr lang="en-US"/>
          </a:p>
        </p:txBody>
      </p:sp>
    </p:spTree>
    <p:extLst>
      <p:ext uri="{BB962C8B-B14F-4D97-AF65-F5344CB8AC3E}">
        <p14:creationId xmlns="" xmlns:p14="http://schemas.microsoft.com/office/powerpoint/2010/main" val="265614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18B15D3-28CD-4B33-9195-A40892184EAA}" type="slidenum">
              <a:rPr lang="en-US" sz="1200" smtClean="0"/>
              <a:pPr/>
              <a:t>5</a:t>
            </a:fld>
            <a:endParaRPr lang="en-US" sz="12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41</a:t>
            </a:fld>
            <a:endParaRPr lang="en-US"/>
          </a:p>
        </p:txBody>
      </p:sp>
    </p:spTree>
    <p:extLst>
      <p:ext uri="{BB962C8B-B14F-4D97-AF65-F5344CB8AC3E}">
        <p14:creationId xmlns="" xmlns:p14="http://schemas.microsoft.com/office/powerpoint/2010/main" val="2331328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42</a:t>
            </a:fld>
            <a:endParaRPr lang="en-US"/>
          </a:p>
        </p:txBody>
      </p:sp>
    </p:spTree>
    <p:extLst>
      <p:ext uri="{BB962C8B-B14F-4D97-AF65-F5344CB8AC3E}">
        <p14:creationId xmlns="" xmlns:p14="http://schemas.microsoft.com/office/powerpoint/2010/main" val="2318279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43</a:t>
            </a:fld>
            <a:endParaRPr lang="en-US"/>
          </a:p>
        </p:txBody>
      </p:sp>
    </p:spTree>
    <p:extLst>
      <p:ext uri="{BB962C8B-B14F-4D97-AF65-F5344CB8AC3E}">
        <p14:creationId xmlns="" xmlns:p14="http://schemas.microsoft.com/office/powerpoint/2010/main" val="223723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44</a:t>
            </a:fld>
            <a:endParaRPr lang="en-US"/>
          </a:p>
        </p:txBody>
      </p:sp>
    </p:spTree>
    <p:extLst>
      <p:ext uri="{BB962C8B-B14F-4D97-AF65-F5344CB8AC3E}">
        <p14:creationId xmlns="" xmlns:p14="http://schemas.microsoft.com/office/powerpoint/2010/main" val="3799463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45FF1C3-8A2B-4D36-A549-01F8AFEB8460}" type="slidenum">
              <a:rPr lang="en-US" sz="1200" i="1" smtClean="0">
                <a:latin typeface="Times" charset="0"/>
              </a:rPr>
              <a:pPr/>
              <a:t>45</a:t>
            </a:fld>
            <a:endParaRPr lang="en-US" sz="1200" i="1" dirty="0" smtClean="0">
              <a:latin typeface="Times" charset="0"/>
            </a:endParaRPr>
          </a:p>
        </p:txBody>
      </p:sp>
      <p:sp>
        <p:nvSpPr>
          <p:cNvPr id="17413" name="Footer Placeholder 4"/>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i="1" dirty="0" smtClean="0">
                <a:latin typeface="Times" charset="0"/>
              </a:rPr>
              <a:t>Barbara Tewksbury, Hamilton College, btewksbu@hamilton.edu</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25717BD-C1E5-44E8-866D-0A5B1696FAB2}" type="slidenum">
              <a:rPr lang="en-US" sz="1200" smtClean="0"/>
              <a:pPr/>
              <a:t>46</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6</a:t>
            </a:fld>
            <a:endParaRPr lang="en-US"/>
          </a:p>
        </p:txBody>
      </p:sp>
    </p:spTree>
    <p:extLst>
      <p:ext uri="{BB962C8B-B14F-4D97-AF65-F5344CB8AC3E}">
        <p14:creationId xmlns="" xmlns:p14="http://schemas.microsoft.com/office/powerpoint/2010/main" val="140717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7</a:t>
            </a:fld>
            <a:endParaRPr lang="en-US"/>
          </a:p>
        </p:txBody>
      </p:sp>
    </p:spTree>
    <p:extLst>
      <p:ext uri="{BB962C8B-B14F-4D97-AF65-F5344CB8AC3E}">
        <p14:creationId xmlns="" xmlns:p14="http://schemas.microsoft.com/office/powerpoint/2010/main" val="140717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8</a:t>
            </a:fld>
            <a:endParaRPr lang="en-US"/>
          </a:p>
        </p:txBody>
      </p:sp>
    </p:spTree>
    <p:extLst>
      <p:ext uri="{BB962C8B-B14F-4D97-AF65-F5344CB8AC3E}">
        <p14:creationId xmlns="" xmlns:p14="http://schemas.microsoft.com/office/powerpoint/2010/main" val="90977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182458-B701-44AB-B708-A12DE3EAD19B}" type="slidenum">
              <a:rPr lang="en-US" smtClean="0"/>
              <a:pPr>
                <a:defRPr/>
              </a:pPr>
              <a:t>9</a:t>
            </a:fld>
            <a:endParaRPr lang="en-US"/>
          </a:p>
        </p:txBody>
      </p:sp>
    </p:spTree>
    <p:extLst>
      <p:ext uri="{BB962C8B-B14F-4D97-AF65-F5344CB8AC3E}">
        <p14:creationId xmlns="" xmlns:p14="http://schemas.microsoft.com/office/powerpoint/2010/main" val="92178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Richard Yuretich</a:t>
            </a:r>
            <a:r>
              <a:rPr lang="en-US" baseline="0" dirty="0" smtClean="0"/>
              <a:t> slide</a:t>
            </a:r>
          </a:p>
          <a:p>
            <a:r>
              <a:rPr lang="en-US" baseline="0" dirty="0" smtClean="0"/>
              <a:t>For webinar, might be broken into multiple slides</a:t>
            </a:r>
          </a:p>
          <a:p>
            <a:endParaRPr lang="en-US" dirty="0"/>
          </a:p>
        </p:txBody>
      </p:sp>
      <p:sp>
        <p:nvSpPr>
          <p:cNvPr id="4" name="Slide Number Placeholder 3"/>
          <p:cNvSpPr>
            <a:spLocks noGrp="1"/>
          </p:cNvSpPr>
          <p:nvPr>
            <p:ph type="sldNum" sz="quarter" idx="10"/>
          </p:nvPr>
        </p:nvSpPr>
        <p:spPr/>
        <p:txBody>
          <a:bodyPr/>
          <a:lstStyle/>
          <a:p>
            <a:fld id="{B91C2D04-1AC6-4A46-89BE-A5039B90555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6629400" cy="1695451"/>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150196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9155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304800"/>
            <a:ext cx="16954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304800"/>
            <a:ext cx="49339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0538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67731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1888" y="4419600"/>
            <a:ext cx="6324600" cy="1447800"/>
          </a:xfrm>
        </p:spPr>
        <p:txBody>
          <a:bodyPr anchor="t"/>
          <a:lstStyle>
            <a:lvl1pPr algn="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01887" y="2906713"/>
            <a:ext cx="6361113" cy="15128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12987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07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60321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553200" cy="10366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0" y="1828800"/>
            <a:ext cx="312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2468562"/>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791200" y="1828800"/>
            <a:ext cx="304800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791200" y="2411039"/>
            <a:ext cx="3048000" cy="40199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14167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097675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4110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9487" y="503237"/>
            <a:ext cx="3008313" cy="1238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638800" y="503237"/>
            <a:ext cx="3200400" cy="5897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49487" y="17097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30484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667000" y="685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667000" y="5440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12522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2133600" y="304800"/>
            <a:ext cx="67818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en-US" smtClean="0"/>
              <a:t>Click to edit Master title style</a:t>
            </a:r>
          </a:p>
        </p:txBody>
      </p:sp>
      <p:sp>
        <p:nvSpPr>
          <p:cNvPr id="1027" name="Rectangle 9"/>
          <p:cNvSpPr>
            <a:spLocks noGrp="1" noChangeArrowheads="1"/>
          </p:cNvSpPr>
          <p:nvPr>
            <p:ph type="body" idx="1"/>
          </p:nvPr>
        </p:nvSpPr>
        <p:spPr bwMode="auto">
          <a:xfrm>
            <a:off x="2133600" y="1447800"/>
            <a:ext cx="67818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 descr="graphic for PowerPoint 11-12 ver. 2.jpg"/>
          <p:cNvPicPr>
            <a:picLocks noChangeAspect="1"/>
          </p:cNvPicPr>
          <p:nvPr userDrawn="1"/>
        </p:nvPicPr>
        <p:blipFill>
          <a:blip r:embed="rId13">
            <a:extLst>
              <a:ext uri="{28A0092B-C50C-407E-A947-70E740481C1C}">
                <a14:useLocalDpi xmlns="" xmlns:a14="http://schemas.microsoft.com/office/drawing/2010/main" val="0"/>
              </a:ext>
            </a:extLst>
          </a:blip>
          <a:srcRect/>
          <a:stretch>
            <a:fillRect/>
          </a:stretch>
        </p:blipFill>
        <p:spPr bwMode="auto">
          <a:xfrm>
            <a:off x="0" y="0"/>
            <a:ext cx="17859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0" fontAlgn="base" hangingPunct="0">
        <a:spcBef>
          <a:spcPct val="0"/>
        </a:spcBef>
        <a:spcAft>
          <a:spcPct val="0"/>
        </a:spcAft>
        <a:defRPr sz="4000">
          <a:solidFill>
            <a:srgbClr val="182674"/>
          </a:solidFill>
          <a:latin typeface="+mj-lt"/>
          <a:ea typeface="+mj-ea"/>
          <a:cs typeface="+mj-cs"/>
        </a:defRPr>
      </a:lvl1pPr>
      <a:lvl2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7084A2"/>
        </a:buClr>
        <a:buFont typeface="Wingdings" pitchFamily="2" charset="2"/>
        <a:buChar char="v"/>
        <a:defRPr sz="2800">
          <a:solidFill>
            <a:srgbClr val="700B20"/>
          </a:solidFill>
          <a:latin typeface="+mn-lt"/>
          <a:ea typeface="+mn-ea"/>
          <a:cs typeface="+mn-cs"/>
        </a:defRPr>
      </a:lvl1pPr>
      <a:lvl2pPr marL="742950" indent="-285750" algn="l" rtl="0" eaLnBrk="0" fontAlgn="base" hangingPunct="0">
        <a:spcBef>
          <a:spcPct val="20000"/>
        </a:spcBef>
        <a:spcAft>
          <a:spcPct val="0"/>
        </a:spcAft>
        <a:buClr>
          <a:srgbClr val="7084A2"/>
        </a:buClr>
        <a:buFont typeface="Wingdings" pitchFamily="2" charset="2"/>
        <a:buChar char="v"/>
        <a:defRPr sz="2400">
          <a:solidFill>
            <a:srgbClr val="3E1B49"/>
          </a:solidFill>
          <a:latin typeface="+mn-lt"/>
          <a:ea typeface="+mn-ea"/>
        </a:defRPr>
      </a:lvl2pPr>
      <a:lvl3pPr marL="11430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3pPr>
      <a:lvl4pPr marL="1600200" indent="-228600" algn="l" rtl="0" eaLnBrk="0" fontAlgn="base" hangingPunct="0">
        <a:spcBef>
          <a:spcPct val="20000"/>
        </a:spcBef>
        <a:spcAft>
          <a:spcPct val="0"/>
        </a:spcAft>
        <a:buClr>
          <a:srgbClr val="7084A2"/>
        </a:buClr>
        <a:buFont typeface="Wingdings" pitchFamily="2" charset="2"/>
        <a:buChar char="v"/>
        <a:defRPr sz="2000">
          <a:solidFill>
            <a:srgbClr val="3E1B49"/>
          </a:solidFill>
          <a:latin typeface="+mn-lt"/>
          <a:ea typeface="+mn-ea"/>
        </a:defRPr>
      </a:lvl4pPr>
      <a:lvl5pPr marL="20574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8" Type="http://schemas.openxmlformats.org/officeDocument/2006/relationships/hyperlink" Target="http://serc.carleton.edu/NAGTWorkshops/earlycareer/balance/hoskin.html" TargetMode="External"/><Relationship Id="rId3" Type="http://schemas.openxmlformats.org/officeDocument/2006/relationships/hyperlink" Target="http://ori.hhs.gov/education/products/niu_collabresearch/index.html" TargetMode="External"/><Relationship Id="rId7" Type="http://schemas.openxmlformats.org/officeDocument/2006/relationships/hyperlink" Target="http://serc.carleton.edu/NAGTWorkshops/earlycareer/balance/time.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erc.carleton.edu/NAGTWorkshops/earlycareer/research/students.html" TargetMode="External"/><Relationship Id="rId5" Type="http://schemas.openxmlformats.org/officeDocument/2006/relationships/hyperlink" Target="http://serc.carleton.edu/NAGTWorkshops/earlycareer/research/plan.html" TargetMode="External"/><Relationship Id="rId4" Type="http://schemas.openxmlformats.org/officeDocument/2006/relationships/hyperlink" Target="http://serc.carleton.edu/NAGTWorkshops/earlycareer/research/index.htm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rc.carleton.edu/NAGTWorkshops/earlycareer/research/pla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752600" y="228600"/>
            <a:ext cx="7315200" cy="1447800"/>
          </a:xfrm>
        </p:spPr>
        <p:txBody>
          <a:bodyPr/>
          <a:lstStyle/>
          <a:p>
            <a:r>
              <a:rPr lang="en-US" sz="2600" i="1" dirty="0" smtClean="0">
                <a:solidFill>
                  <a:srgbClr val="800000"/>
                </a:solidFill>
              </a:rPr>
              <a:t>Pursuing an Academic Career Webinar Series</a:t>
            </a:r>
            <a:r>
              <a:rPr lang="en-US" sz="800" i="1" dirty="0" smtClean="0">
                <a:solidFill>
                  <a:srgbClr val="800000"/>
                </a:solidFill>
              </a:rPr>
              <a:t/>
            </a:r>
            <a:br>
              <a:rPr lang="en-US" sz="800" i="1" dirty="0" smtClean="0">
                <a:solidFill>
                  <a:srgbClr val="800000"/>
                </a:solidFill>
              </a:rPr>
            </a:br>
            <a:r>
              <a:rPr lang="en-US" sz="800" dirty="0" smtClean="0">
                <a:solidFill>
                  <a:srgbClr val="800000"/>
                </a:solidFill>
              </a:rPr>
              <a:t/>
            </a:r>
            <a:br>
              <a:rPr lang="en-US" sz="800" dirty="0" smtClean="0">
                <a:solidFill>
                  <a:srgbClr val="800000"/>
                </a:solidFill>
              </a:rPr>
            </a:br>
            <a:r>
              <a:rPr lang="en-US" sz="2000" b="1" dirty="0" smtClean="0"/>
              <a:t>Developing a thriving research program and balancing it with teaching, service and other passions</a:t>
            </a:r>
            <a:r>
              <a:rPr lang="en-US" sz="800" b="1" dirty="0" smtClean="0"/>
              <a:t/>
            </a:r>
            <a:br>
              <a:rPr lang="en-US" sz="800" b="1" dirty="0" smtClean="0"/>
            </a:br>
            <a:r>
              <a:rPr lang="en-US" sz="800" b="1" dirty="0" smtClean="0"/>
              <a:t/>
            </a:r>
            <a:br>
              <a:rPr lang="en-US" sz="800" b="1" dirty="0" smtClean="0"/>
            </a:br>
            <a:r>
              <a:rPr lang="en-US" sz="2400" b="1" dirty="0" smtClean="0"/>
              <a:t>May 2, 2012</a:t>
            </a:r>
            <a:endParaRPr lang="en-US" b="1" dirty="0" smtClean="0"/>
          </a:p>
        </p:txBody>
      </p:sp>
      <p:sp>
        <p:nvSpPr>
          <p:cNvPr id="3" name="Rectangle 2"/>
          <p:cNvSpPr/>
          <p:nvPr/>
        </p:nvSpPr>
        <p:spPr>
          <a:xfrm>
            <a:off x="1905000" y="1981200"/>
            <a:ext cx="7086600" cy="2678113"/>
          </a:xfrm>
          <a:prstGeom prst="rect">
            <a:avLst/>
          </a:prstGeom>
          <a:ln>
            <a:solidFill>
              <a:schemeClr val="accent2"/>
            </a:solidFill>
          </a:ln>
        </p:spPr>
        <p:txBody>
          <a:bodyPr>
            <a:spAutoFit/>
          </a:bodyPr>
          <a:lstStyle/>
          <a:p>
            <a:pPr marL="342900" indent="-342900">
              <a:spcBef>
                <a:spcPct val="20000"/>
              </a:spcBef>
              <a:buClr>
                <a:srgbClr val="59A6D0"/>
              </a:buClr>
              <a:defRPr/>
            </a:pPr>
            <a:r>
              <a:rPr lang="en-US" dirty="0">
                <a:solidFill>
                  <a:schemeClr val="accent6"/>
                </a:solidFill>
                <a:latin typeface="Arial" charset="0"/>
              </a:rPr>
              <a:t>Audio access:</a:t>
            </a:r>
            <a:r>
              <a:rPr lang="en-US" dirty="0">
                <a:solidFill>
                  <a:schemeClr val="tx2"/>
                </a:solidFill>
                <a:latin typeface="Arial" charset="0"/>
              </a:rPr>
              <a:t> Call in 1-800-704-9804</a:t>
            </a:r>
          </a:p>
          <a:p>
            <a:pPr marL="342900" indent="-342900">
              <a:spcBef>
                <a:spcPct val="20000"/>
              </a:spcBef>
              <a:buClr>
                <a:srgbClr val="59A6D0"/>
              </a:buClr>
              <a:defRPr/>
            </a:pPr>
            <a:r>
              <a:rPr lang="en-US" dirty="0">
                <a:solidFill>
                  <a:schemeClr val="accent6"/>
                </a:solidFill>
                <a:latin typeface="Arial" charset="0"/>
              </a:rPr>
              <a:t>Access code</a:t>
            </a:r>
            <a:r>
              <a:rPr lang="en-US" dirty="0" smtClean="0">
                <a:solidFill>
                  <a:schemeClr val="accent6"/>
                </a:solidFill>
                <a:latin typeface="Arial" charset="0"/>
              </a:rPr>
              <a:t>:</a:t>
            </a:r>
            <a:endParaRPr lang="en-US" dirty="0">
              <a:solidFill>
                <a:schemeClr val="tx2"/>
              </a:solidFill>
              <a:latin typeface="Arial" charset="0"/>
            </a:endParaRPr>
          </a:p>
          <a:p>
            <a:pPr marL="342900" indent="-342900">
              <a:spcBef>
                <a:spcPct val="20000"/>
              </a:spcBef>
              <a:buClr>
                <a:srgbClr val="59A6D0"/>
              </a:buClr>
              <a:defRPr/>
            </a:pPr>
            <a:r>
              <a:rPr lang="en-US" i="1" dirty="0">
                <a:solidFill>
                  <a:schemeClr val="accent6"/>
                </a:solidFill>
                <a:latin typeface="Arial" charset="0"/>
              </a:rPr>
              <a:t>Alternate number</a:t>
            </a:r>
            <a:r>
              <a:rPr lang="en-US" i="1" dirty="0">
                <a:solidFill>
                  <a:schemeClr val="tx2"/>
                </a:solidFill>
                <a:latin typeface="Arial" charset="0"/>
              </a:rPr>
              <a:t>: 1-404-920-6604 (</a:t>
            </a:r>
            <a:r>
              <a:rPr lang="en-US" b="1" i="1" dirty="0">
                <a:solidFill>
                  <a:schemeClr val="tx2"/>
                </a:solidFill>
                <a:latin typeface="Arial" charset="0"/>
              </a:rPr>
              <a:t>not </a:t>
            </a:r>
            <a:r>
              <a:rPr lang="en-US" i="1" dirty="0">
                <a:solidFill>
                  <a:schemeClr val="tx2"/>
                </a:solidFill>
                <a:latin typeface="Arial" charset="0"/>
              </a:rPr>
              <a:t>toll-free)</a:t>
            </a:r>
          </a:p>
          <a:p>
            <a:pPr marL="342900" indent="-342900" algn="ctr">
              <a:spcBef>
                <a:spcPct val="20000"/>
              </a:spcBef>
              <a:buClr>
                <a:srgbClr val="59A6D0"/>
              </a:buClr>
              <a:defRPr/>
            </a:pPr>
            <a:r>
              <a:rPr lang="en-US" dirty="0">
                <a:solidFill>
                  <a:schemeClr val="tx2"/>
                </a:solidFill>
                <a:latin typeface="Arial" charset="0"/>
              </a:rPr>
              <a:t>Please </a:t>
            </a:r>
            <a:r>
              <a:rPr lang="en-US" b="1" dirty="0">
                <a:solidFill>
                  <a:schemeClr val="tx2"/>
                </a:solidFill>
                <a:latin typeface="Arial" charset="0"/>
              </a:rPr>
              <a:t>mute your phone</a:t>
            </a:r>
            <a:r>
              <a:rPr lang="en-US" dirty="0">
                <a:solidFill>
                  <a:schemeClr val="tx2"/>
                </a:solidFill>
                <a:latin typeface="Arial" charset="0"/>
              </a:rPr>
              <a:t> by pressing *6</a:t>
            </a:r>
          </a:p>
          <a:p>
            <a:pPr marL="342900" indent="-342900">
              <a:spcBef>
                <a:spcPct val="20000"/>
              </a:spcBef>
              <a:buClr>
                <a:srgbClr val="59A6D0"/>
              </a:buClr>
              <a:defRPr/>
            </a:pPr>
            <a:r>
              <a:rPr lang="en-US" dirty="0">
                <a:solidFill>
                  <a:schemeClr val="accent6"/>
                </a:solidFill>
                <a:latin typeface="Arial" charset="0"/>
              </a:rPr>
              <a:t>Technical problems? </a:t>
            </a:r>
          </a:p>
          <a:p>
            <a:pPr marL="342900" indent="-342900">
              <a:spcBef>
                <a:spcPct val="20000"/>
              </a:spcBef>
              <a:buClr>
                <a:srgbClr val="59A6D0"/>
              </a:buClr>
              <a:defRPr/>
            </a:pPr>
            <a:r>
              <a:rPr lang="en-US" sz="2000" dirty="0">
                <a:solidFill>
                  <a:schemeClr val="tx2"/>
                </a:solidFill>
                <a:latin typeface="Arial" charset="0"/>
              </a:rPr>
              <a:t>		</a:t>
            </a:r>
            <a:r>
              <a:rPr lang="en-US" dirty="0">
                <a:solidFill>
                  <a:schemeClr val="tx2"/>
                </a:solidFill>
                <a:latin typeface="Arial" charset="0"/>
              </a:rPr>
              <a:t>Contact Monica: mbruckne@carleton.edu</a:t>
            </a:r>
          </a:p>
        </p:txBody>
      </p:sp>
      <p:sp>
        <p:nvSpPr>
          <p:cNvPr id="2052" name="Rectangle 3"/>
          <p:cNvSpPr>
            <a:spLocks noChangeArrowheads="1"/>
          </p:cNvSpPr>
          <p:nvPr/>
        </p:nvSpPr>
        <p:spPr bwMode="auto">
          <a:xfrm>
            <a:off x="1828800" y="4724400"/>
            <a:ext cx="7315200" cy="177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ctr">
              <a:spcBef>
                <a:spcPct val="20000"/>
              </a:spcBef>
              <a:buClr>
                <a:srgbClr val="59A6D0"/>
              </a:buClr>
            </a:pPr>
            <a:r>
              <a:rPr lang="en-US" dirty="0">
                <a:solidFill>
                  <a:srgbClr val="03003F"/>
                </a:solidFill>
              </a:rPr>
              <a:t>Program begins at: </a:t>
            </a:r>
            <a:r>
              <a:rPr lang="en-US" sz="2800" dirty="0">
                <a:solidFill>
                  <a:srgbClr val="000000"/>
                </a:solidFill>
              </a:rPr>
              <a:t/>
            </a:r>
            <a:br>
              <a:rPr lang="en-US" sz="2800" dirty="0">
                <a:solidFill>
                  <a:srgbClr val="000000"/>
                </a:solidFill>
              </a:rPr>
            </a:br>
            <a:r>
              <a:rPr lang="en-US" sz="1600" dirty="0" smtClean="0">
                <a:solidFill>
                  <a:srgbClr val="000000"/>
                </a:solidFill>
              </a:rPr>
              <a:t>2 pm </a:t>
            </a:r>
            <a:r>
              <a:rPr lang="en-US" sz="1600" dirty="0">
                <a:solidFill>
                  <a:srgbClr val="000000"/>
                </a:solidFill>
              </a:rPr>
              <a:t>Eastern | </a:t>
            </a:r>
            <a:r>
              <a:rPr lang="en-US" sz="1600" dirty="0" smtClean="0">
                <a:solidFill>
                  <a:srgbClr val="000000"/>
                </a:solidFill>
              </a:rPr>
              <a:t>1 pm </a:t>
            </a:r>
            <a:r>
              <a:rPr lang="en-US" sz="1600" dirty="0">
                <a:solidFill>
                  <a:srgbClr val="000000"/>
                </a:solidFill>
              </a:rPr>
              <a:t>Central | </a:t>
            </a:r>
            <a:r>
              <a:rPr lang="en-US" sz="1600" dirty="0" smtClean="0">
                <a:solidFill>
                  <a:srgbClr val="000000"/>
                </a:solidFill>
              </a:rPr>
              <a:t>12 pm </a:t>
            </a:r>
            <a:r>
              <a:rPr lang="en-US" sz="1600" dirty="0">
                <a:solidFill>
                  <a:srgbClr val="000000"/>
                </a:solidFill>
              </a:rPr>
              <a:t>Mountain | </a:t>
            </a:r>
            <a:r>
              <a:rPr lang="en-US" sz="1600" dirty="0" smtClean="0">
                <a:solidFill>
                  <a:srgbClr val="000000"/>
                </a:solidFill>
              </a:rPr>
              <a:t>11 am </a:t>
            </a:r>
            <a:r>
              <a:rPr lang="en-US" sz="1600" dirty="0">
                <a:solidFill>
                  <a:srgbClr val="000000"/>
                </a:solidFill>
              </a:rPr>
              <a:t>Pacific</a:t>
            </a:r>
            <a:endParaRPr lang="en-US" sz="1800" dirty="0">
              <a:solidFill>
                <a:srgbClr val="000000"/>
              </a:solidFill>
            </a:endParaRPr>
          </a:p>
          <a:p>
            <a:pPr marL="342900" indent="-342900" algn="ctr">
              <a:spcBef>
                <a:spcPct val="20000"/>
              </a:spcBef>
              <a:buClr>
                <a:srgbClr val="59A6D0"/>
              </a:buClr>
            </a:pPr>
            <a:endParaRPr lang="en-US" sz="2000" dirty="0">
              <a:solidFill>
                <a:srgbClr val="000000"/>
              </a:solidFill>
            </a:endParaRPr>
          </a:p>
          <a:p>
            <a:pPr marL="342900" indent="-342900" algn="ctr">
              <a:spcBef>
                <a:spcPct val="20000"/>
              </a:spcBef>
              <a:buClr>
                <a:srgbClr val="59A6D0"/>
              </a:buClr>
            </a:pPr>
            <a:r>
              <a:rPr lang="en-US" dirty="0">
                <a:solidFill>
                  <a:srgbClr val="03003F"/>
                </a:solidFill>
              </a:rPr>
              <a:t>You can find information about the event at</a:t>
            </a:r>
            <a:endParaRPr lang="en-US" sz="2000" dirty="0">
              <a:solidFill>
                <a:srgbClr val="03003F"/>
              </a:solidFill>
            </a:endParaRPr>
          </a:p>
          <a:p>
            <a:pPr marL="342900" indent="-342900" algn="ctr">
              <a:spcBef>
                <a:spcPct val="20000"/>
              </a:spcBef>
              <a:buClr>
                <a:srgbClr val="59A6D0"/>
              </a:buClr>
            </a:pPr>
            <a:r>
              <a:rPr lang="en-US" sz="1400" dirty="0">
                <a:solidFill>
                  <a:srgbClr val="000000"/>
                </a:solidFill>
              </a:rPr>
              <a:t>http://</a:t>
            </a:r>
            <a:r>
              <a:rPr lang="en-US" sz="1400" dirty="0" err="1">
                <a:solidFill>
                  <a:srgbClr val="000000"/>
                </a:solidFill>
              </a:rPr>
              <a:t>serc.carleton.edu</a:t>
            </a:r>
            <a:r>
              <a:rPr lang="en-US" sz="1400" dirty="0">
                <a:solidFill>
                  <a:srgbClr val="000000"/>
                </a:solidFill>
              </a:rPr>
              <a:t>/</a:t>
            </a:r>
            <a:r>
              <a:rPr lang="en-US" sz="1400" dirty="0" err="1">
                <a:solidFill>
                  <a:srgbClr val="000000"/>
                </a:solidFill>
              </a:rPr>
              <a:t>NAGTWorkshops</a:t>
            </a:r>
            <a:r>
              <a:rPr lang="en-US" sz="1400" dirty="0">
                <a:solidFill>
                  <a:srgbClr val="000000"/>
                </a:solidFill>
              </a:rPr>
              <a:t>/</a:t>
            </a:r>
            <a:r>
              <a:rPr lang="en-US" sz="1400" dirty="0" err="1">
                <a:solidFill>
                  <a:srgbClr val="000000"/>
                </a:solidFill>
              </a:rPr>
              <a:t>careerdev</a:t>
            </a:r>
            <a:r>
              <a:rPr lang="en-US" sz="1400" dirty="0">
                <a:solidFill>
                  <a:srgbClr val="000000"/>
                </a:solidFill>
              </a:rPr>
              <a:t>/AcademicCareer2012</a:t>
            </a:r>
            <a:r>
              <a:rPr lang="en-US" sz="1400" dirty="0" smtClean="0">
                <a:solidFill>
                  <a:srgbClr val="000000"/>
                </a:solidFill>
              </a:rPr>
              <a:t>/may_2012</a:t>
            </a:r>
            <a:r>
              <a:rPr lang="en-US" sz="1400" dirty="0">
                <a:solidFill>
                  <a:srgbClr val="000000"/>
                </a:solidFill>
              </a:rPr>
              <a:t>.html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Oval 5"/>
          <p:cNvSpPr>
            <a:spLocks noChangeArrowheads="1"/>
          </p:cNvSpPr>
          <p:nvPr/>
        </p:nvSpPr>
        <p:spPr bwMode="auto">
          <a:xfrm>
            <a:off x="2514600" y="685800"/>
            <a:ext cx="1905000" cy="838200"/>
          </a:xfrm>
          <a:prstGeom prst="ellipse">
            <a:avLst/>
          </a:prstGeom>
          <a:solidFill>
            <a:schemeClr val="accent1"/>
          </a:solidFill>
          <a:ln w="9525">
            <a:solidFill>
              <a:schemeClr val="tx1"/>
            </a:solidFill>
            <a:round/>
            <a:headEnd/>
            <a:tailEnd/>
          </a:ln>
          <a:effectLst/>
        </p:spPr>
        <p:txBody>
          <a:bodyPr wrap="none" anchor="ctr"/>
          <a:lstStyle/>
          <a:p>
            <a:endParaRPr lang="en-US">
              <a:solidFill>
                <a:srgbClr val="000000"/>
              </a:solidFill>
            </a:endParaRPr>
          </a:p>
        </p:txBody>
      </p:sp>
      <p:sp>
        <p:nvSpPr>
          <p:cNvPr id="2054" name="Text Box 6"/>
          <p:cNvSpPr txBox="1">
            <a:spLocks noChangeArrowheads="1"/>
          </p:cNvSpPr>
          <p:nvPr/>
        </p:nvSpPr>
        <p:spPr bwMode="auto">
          <a:xfrm>
            <a:off x="2743200" y="914400"/>
            <a:ext cx="1312115" cy="307777"/>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Project goals</a:t>
            </a:r>
            <a:endParaRPr lang="en-US" sz="1400" b="1" dirty="0">
              <a:solidFill>
                <a:srgbClr val="000000"/>
              </a:solidFill>
              <a:latin typeface="Arial" charset="0"/>
            </a:endParaRPr>
          </a:p>
        </p:txBody>
      </p:sp>
      <p:sp>
        <p:nvSpPr>
          <p:cNvPr id="2074" name="AutoShape 26"/>
          <p:cNvSpPr>
            <a:spLocks noChangeArrowheads="1"/>
          </p:cNvSpPr>
          <p:nvPr/>
        </p:nvSpPr>
        <p:spPr bwMode="auto">
          <a:xfrm>
            <a:off x="914400" y="1371600"/>
            <a:ext cx="1828800" cy="1447800"/>
          </a:xfrm>
          <a:prstGeom prst="diamond">
            <a:avLst/>
          </a:prstGeom>
          <a:solidFill>
            <a:schemeClr val="accent1"/>
          </a:solidFill>
          <a:ln w="12700">
            <a:solidFill>
              <a:schemeClr val="tx1"/>
            </a:solidFill>
            <a:miter lim="800000"/>
            <a:headEnd/>
            <a:tailEnd/>
          </a:ln>
          <a:effectLst/>
        </p:spPr>
        <p:txBody>
          <a:bodyPr wrap="none" anchor="ctr"/>
          <a:lstStyle/>
          <a:p>
            <a:endParaRPr lang="en-US">
              <a:solidFill>
                <a:srgbClr val="000000"/>
              </a:solidFill>
            </a:endParaRPr>
          </a:p>
        </p:txBody>
      </p:sp>
      <p:sp>
        <p:nvSpPr>
          <p:cNvPr id="2075" name="Text Box 27"/>
          <p:cNvSpPr txBox="1">
            <a:spLocks noChangeArrowheads="1"/>
          </p:cNvSpPr>
          <p:nvPr/>
        </p:nvSpPr>
        <p:spPr bwMode="auto">
          <a:xfrm>
            <a:off x="1219200" y="1828800"/>
            <a:ext cx="1102773" cy="523220"/>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Available</a:t>
            </a:r>
          </a:p>
          <a:p>
            <a:pPr eaLnBrk="1" hangingPunct="1"/>
            <a:r>
              <a:rPr lang="en-US" sz="1400" b="1" dirty="0" smtClean="0">
                <a:solidFill>
                  <a:srgbClr val="000000"/>
                </a:solidFill>
                <a:latin typeface="Arial" charset="0"/>
              </a:rPr>
              <a:t>Resources</a:t>
            </a:r>
            <a:endParaRPr lang="en-US" sz="1400" dirty="0">
              <a:solidFill>
                <a:srgbClr val="000000"/>
              </a:solidFill>
              <a:latin typeface="Arial" charset="0"/>
            </a:endParaRPr>
          </a:p>
        </p:txBody>
      </p:sp>
      <p:sp>
        <p:nvSpPr>
          <p:cNvPr id="2084" name="AutoShape 36"/>
          <p:cNvSpPr>
            <a:spLocks noChangeArrowheads="1"/>
          </p:cNvSpPr>
          <p:nvPr/>
        </p:nvSpPr>
        <p:spPr bwMode="auto">
          <a:xfrm>
            <a:off x="3657600" y="1524000"/>
            <a:ext cx="1828800" cy="1447800"/>
          </a:xfrm>
          <a:prstGeom prst="diamond">
            <a:avLst/>
          </a:prstGeom>
          <a:solidFill>
            <a:schemeClr val="accent1"/>
          </a:solidFill>
          <a:ln w="12700">
            <a:solidFill>
              <a:schemeClr val="tx1"/>
            </a:solidFill>
            <a:miter lim="800000"/>
            <a:headEnd/>
            <a:tailEnd/>
          </a:ln>
          <a:effectLst/>
        </p:spPr>
        <p:txBody>
          <a:bodyPr wrap="none" anchor="ctr"/>
          <a:lstStyle/>
          <a:p>
            <a:endParaRPr lang="en-US">
              <a:solidFill>
                <a:srgbClr val="000000"/>
              </a:solidFill>
            </a:endParaRPr>
          </a:p>
        </p:txBody>
      </p:sp>
      <p:sp>
        <p:nvSpPr>
          <p:cNvPr id="2085" name="Text Box 37"/>
          <p:cNvSpPr txBox="1">
            <a:spLocks noChangeArrowheads="1"/>
          </p:cNvSpPr>
          <p:nvPr/>
        </p:nvSpPr>
        <p:spPr bwMode="auto">
          <a:xfrm>
            <a:off x="4078827" y="1981200"/>
            <a:ext cx="1102773" cy="523220"/>
          </a:xfrm>
          <a:prstGeom prst="rect">
            <a:avLst/>
          </a:prstGeom>
          <a:noFill/>
          <a:ln w="9525">
            <a:noFill/>
            <a:miter lim="800000"/>
            <a:headEnd/>
            <a:tailEnd/>
          </a:ln>
          <a:effectLst/>
        </p:spPr>
        <p:txBody>
          <a:bodyPr wrap="none">
            <a:spAutoFit/>
          </a:bodyPr>
          <a:lstStyle/>
          <a:p>
            <a:pPr eaLnBrk="1" hangingPunct="1"/>
            <a:r>
              <a:rPr lang="en-US" sz="1400" b="1" dirty="0">
                <a:solidFill>
                  <a:srgbClr val="000000"/>
                </a:solidFill>
                <a:latin typeface="Arial" charset="0"/>
              </a:rPr>
              <a:t>Needed </a:t>
            </a:r>
            <a:endParaRPr lang="en-US" sz="1400" b="1" dirty="0" smtClean="0">
              <a:solidFill>
                <a:srgbClr val="000000"/>
              </a:solidFill>
              <a:latin typeface="Arial" charset="0"/>
            </a:endParaRPr>
          </a:p>
          <a:p>
            <a:pPr eaLnBrk="1" hangingPunct="1"/>
            <a:r>
              <a:rPr lang="en-US" sz="1400" b="1" dirty="0" smtClean="0">
                <a:solidFill>
                  <a:srgbClr val="000000"/>
                </a:solidFill>
                <a:latin typeface="Arial" charset="0"/>
              </a:rPr>
              <a:t>Resources</a:t>
            </a:r>
            <a:endParaRPr lang="en-US" sz="1400" dirty="0">
              <a:solidFill>
                <a:srgbClr val="000000"/>
              </a:solidFill>
              <a:latin typeface="Arial" charset="0"/>
            </a:endParaRPr>
          </a:p>
        </p:txBody>
      </p:sp>
      <p:sp>
        <p:nvSpPr>
          <p:cNvPr id="2086" name="Line 38"/>
          <p:cNvSpPr>
            <a:spLocks noChangeShapeType="1"/>
          </p:cNvSpPr>
          <p:nvPr/>
        </p:nvSpPr>
        <p:spPr bwMode="auto">
          <a:xfrm flipH="1">
            <a:off x="2590800" y="1524000"/>
            <a:ext cx="457200" cy="4572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87" name="Line 39"/>
          <p:cNvSpPr>
            <a:spLocks noChangeShapeType="1"/>
          </p:cNvSpPr>
          <p:nvPr/>
        </p:nvSpPr>
        <p:spPr bwMode="auto">
          <a:xfrm>
            <a:off x="3733800" y="1524000"/>
            <a:ext cx="457200" cy="3048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88" name="Text Box 40"/>
          <p:cNvSpPr txBox="1">
            <a:spLocks noChangeArrowheads="1"/>
          </p:cNvSpPr>
          <p:nvPr/>
        </p:nvSpPr>
        <p:spPr bwMode="auto">
          <a:xfrm>
            <a:off x="5410200" y="1295400"/>
            <a:ext cx="3505200" cy="523220"/>
          </a:xfrm>
          <a:prstGeom prst="rect">
            <a:avLst/>
          </a:prstGeom>
          <a:solidFill>
            <a:schemeClr val="accent1"/>
          </a:solidFill>
          <a:ln w="9525">
            <a:solidFill>
              <a:schemeClr val="tx1"/>
            </a:solidFill>
            <a:miter lim="800000"/>
            <a:headEnd/>
            <a:tailEnd/>
          </a:ln>
          <a:effectLst/>
        </p:spPr>
        <p:txBody>
          <a:bodyPr wrap="square">
            <a:spAutoFit/>
          </a:bodyPr>
          <a:lstStyle/>
          <a:p>
            <a:pPr eaLnBrk="1" hangingPunct="1">
              <a:spcBef>
                <a:spcPct val="50000"/>
              </a:spcBef>
            </a:pPr>
            <a:r>
              <a:rPr lang="en-US" sz="1400" b="1" dirty="0" smtClean="0">
                <a:solidFill>
                  <a:srgbClr val="000000"/>
                </a:solidFill>
                <a:latin typeface="Arial" charset="0"/>
              </a:rPr>
              <a:t>Plan to obtain </a:t>
            </a:r>
            <a:r>
              <a:rPr lang="en-US" sz="1400" b="1" dirty="0">
                <a:solidFill>
                  <a:srgbClr val="000000"/>
                </a:solidFill>
                <a:latin typeface="Arial" charset="0"/>
              </a:rPr>
              <a:t>facilities or </a:t>
            </a:r>
            <a:r>
              <a:rPr lang="en-US" sz="1400" b="1" dirty="0" smtClean="0">
                <a:solidFill>
                  <a:srgbClr val="000000"/>
                </a:solidFill>
                <a:latin typeface="Arial" charset="0"/>
              </a:rPr>
              <a:t>instruments or conduct field research</a:t>
            </a:r>
            <a:endParaRPr lang="en-US" sz="1400" b="1" dirty="0">
              <a:solidFill>
                <a:srgbClr val="000000"/>
              </a:solidFill>
              <a:latin typeface="Arial" charset="0"/>
            </a:endParaRPr>
          </a:p>
        </p:txBody>
      </p:sp>
      <p:sp>
        <p:nvSpPr>
          <p:cNvPr id="2089" name="Text Box 41"/>
          <p:cNvSpPr txBox="1">
            <a:spLocks noChangeArrowheads="1"/>
          </p:cNvSpPr>
          <p:nvPr/>
        </p:nvSpPr>
        <p:spPr bwMode="auto">
          <a:xfrm>
            <a:off x="0" y="533400"/>
            <a:ext cx="2314129" cy="461665"/>
          </a:xfrm>
          <a:prstGeom prst="rect">
            <a:avLst/>
          </a:prstGeom>
          <a:noFill/>
          <a:ln w="9525">
            <a:noFill/>
            <a:miter lim="800000"/>
            <a:headEnd/>
            <a:tailEnd/>
          </a:ln>
          <a:effectLst/>
        </p:spPr>
        <p:txBody>
          <a:bodyPr wrap="none">
            <a:spAutoFit/>
          </a:bodyPr>
          <a:lstStyle/>
          <a:p>
            <a:pPr eaLnBrk="1" hangingPunct="1"/>
            <a:r>
              <a:rPr lang="en-US" i="1" dirty="0" smtClean="0">
                <a:latin typeface="Arial" charset="0"/>
              </a:rPr>
              <a:t>Develop a plan</a:t>
            </a:r>
            <a:endParaRPr lang="en-US" i="1" dirty="0">
              <a:latin typeface="Arial" charset="0"/>
            </a:endParaRPr>
          </a:p>
        </p:txBody>
      </p:sp>
      <p:sp>
        <p:nvSpPr>
          <p:cNvPr id="2094" name="Text Box 46"/>
          <p:cNvSpPr txBox="1">
            <a:spLocks noChangeArrowheads="1"/>
          </p:cNvSpPr>
          <p:nvPr/>
        </p:nvSpPr>
        <p:spPr bwMode="auto">
          <a:xfrm>
            <a:off x="5334000" y="2590801"/>
            <a:ext cx="3810000" cy="307777"/>
          </a:xfrm>
          <a:prstGeom prst="rect">
            <a:avLst/>
          </a:prstGeom>
          <a:solidFill>
            <a:schemeClr val="accent1"/>
          </a:solidFill>
          <a:ln w="9525">
            <a:solidFill>
              <a:schemeClr val="tx1"/>
            </a:solidFill>
            <a:miter lim="800000"/>
            <a:headEnd/>
            <a:tailEnd/>
          </a:ln>
          <a:effectLst/>
        </p:spPr>
        <p:txBody>
          <a:bodyPr wrap="square">
            <a:spAutoFit/>
          </a:bodyPr>
          <a:lstStyle/>
          <a:p>
            <a:pPr eaLnBrk="1" hangingPunct="1"/>
            <a:r>
              <a:rPr lang="en-US" sz="1400" b="1" dirty="0" smtClean="0">
                <a:solidFill>
                  <a:srgbClr val="000000"/>
                </a:solidFill>
                <a:latin typeface="Arial" charset="0"/>
              </a:rPr>
              <a:t>Plan to recruit </a:t>
            </a:r>
            <a:r>
              <a:rPr lang="en-US" sz="1400" b="1" dirty="0">
                <a:solidFill>
                  <a:srgbClr val="000000"/>
                </a:solidFill>
                <a:latin typeface="Arial" charset="0"/>
              </a:rPr>
              <a:t>students </a:t>
            </a:r>
            <a:r>
              <a:rPr lang="en-US" sz="1400" b="1" dirty="0" smtClean="0">
                <a:solidFill>
                  <a:srgbClr val="000000"/>
                </a:solidFill>
                <a:latin typeface="Arial" charset="0"/>
              </a:rPr>
              <a:t>&amp; </a:t>
            </a:r>
            <a:r>
              <a:rPr lang="en-US" sz="1400" b="1" dirty="0">
                <a:solidFill>
                  <a:srgbClr val="000000"/>
                </a:solidFill>
                <a:latin typeface="Arial" charset="0"/>
              </a:rPr>
              <a:t>collaborators</a:t>
            </a:r>
          </a:p>
        </p:txBody>
      </p:sp>
      <p:sp>
        <p:nvSpPr>
          <p:cNvPr id="2095" name="Line 47"/>
          <p:cNvSpPr>
            <a:spLocks noChangeShapeType="1"/>
          </p:cNvSpPr>
          <p:nvPr/>
        </p:nvSpPr>
        <p:spPr bwMode="auto">
          <a:xfrm flipV="1">
            <a:off x="5410200" y="1905000"/>
            <a:ext cx="381000" cy="2286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96" name="Line 48"/>
          <p:cNvSpPr>
            <a:spLocks noChangeShapeType="1"/>
          </p:cNvSpPr>
          <p:nvPr/>
        </p:nvSpPr>
        <p:spPr bwMode="auto">
          <a:xfrm>
            <a:off x="5410200" y="2362200"/>
            <a:ext cx="304800" cy="1524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3" name="TextBox 2"/>
          <p:cNvSpPr txBox="1"/>
          <p:nvPr/>
        </p:nvSpPr>
        <p:spPr>
          <a:xfrm>
            <a:off x="0" y="0"/>
            <a:ext cx="5181600" cy="523220"/>
          </a:xfrm>
          <a:prstGeom prst="rect">
            <a:avLst/>
          </a:prstGeom>
          <a:noFill/>
        </p:spPr>
        <p:txBody>
          <a:bodyPr wrap="square" rtlCol="0">
            <a:spAutoFit/>
          </a:bodyPr>
          <a:lstStyle/>
          <a:p>
            <a:r>
              <a:rPr lang="en-US" sz="2800" dirty="0" smtClean="0">
                <a:solidFill>
                  <a:srgbClr val="182674"/>
                </a:solidFill>
              </a:rPr>
              <a:t>Be strategic with your research</a:t>
            </a:r>
            <a:endParaRPr lang="en-US" sz="2800" dirty="0">
              <a:solidFill>
                <a:srgbClr val="182674"/>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1" name="AutoShape 63"/>
          <p:cNvSpPr>
            <a:spLocks noChangeArrowheads="1"/>
          </p:cNvSpPr>
          <p:nvPr/>
        </p:nvSpPr>
        <p:spPr bwMode="auto">
          <a:xfrm>
            <a:off x="6858000" y="3810000"/>
            <a:ext cx="1981200" cy="609600"/>
          </a:xfrm>
          <a:prstGeom prst="flowChartAlternateProcess">
            <a:avLst/>
          </a:prstGeom>
          <a:solidFill>
            <a:srgbClr val="FFCC00"/>
          </a:solidFill>
          <a:ln w="9525">
            <a:solidFill>
              <a:schemeClr val="tx1"/>
            </a:solidFill>
            <a:miter lim="800000"/>
            <a:headEnd/>
            <a:tailEnd/>
          </a:ln>
          <a:effectLst/>
        </p:spPr>
        <p:txBody>
          <a:bodyPr wrap="none" anchor="ctr"/>
          <a:lstStyle/>
          <a:p>
            <a:endParaRPr lang="en-US">
              <a:solidFill>
                <a:srgbClr val="000000"/>
              </a:solidFill>
            </a:endParaRPr>
          </a:p>
        </p:txBody>
      </p:sp>
      <p:sp>
        <p:nvSpPr>
          <p:cNvPr id="2113" name="AutoShape 65"/>
          <p:cNvSpPr>
            <a:spLocks noChangeArrowheads="1"/>
          </p:cNvSpPr>
          <p:nvPr/>
        </p:nvSpPr>
        <p:spPr bwMode="auto">
          <a:xfrm>
            <a:off x="1219200" y="3810000"/>
            <a:ext cx="1905000" cy="1143000"/>
          </a:xfrm>
          <a:prstGeom prst="flowChartAlternateProcess">
            <a:avLst/>
          </a:prstGeom>
          <a:solidFill>
            <a:srgbClr val="FFCC00"/>
          </a:solidFill>
          <a:ln w="9525">
            <a:solidFill>
              <a:schemeClr val="tx1"/>
            </a:solidFill>
            <a:miter lim="800000"/>
            <a:headEnd/>
            <a:tailEnd/>
          </a:ln>
          <a:effectLst/>
        </p:spPr>
        <p:txBody>
          <a:bodyPr wrap="none" anchor="ctr"/>
          <a:lstStyle/>
          <a:p>
            <a:endParaRPr lang="en-US">
              <a:solidFill>
                <a:srgbClr val="000000"/>
              </a:solidFill>
            </a:endParaRPr>
          </a:p>
        </p:txBody>
      </p:sp>
      <p:sp>
        <p:nvSpPr>
          <p:cNvPr id="2112" name="AutoShape 64"/>
          <p:cNvSpPr>
            <a:spLocks noChangeArrowheads="1"/>
          </p:cNvSpPr>
          <p:nvPr/>
        </p:nvSpPr>
        <p:spPr bwMode="auto">
          <a:xfrm>
            <a:off x="3886200" y="3733800"/>
            <a:ext cx="2209800" cy="1295400"/>
          </a:xfrm>
          <a:prstGeom prst="flowChartAlternateProcess">
            <a:avLst/>
          </a:prstGeom>
          <a:solidFill>
            <a:srgbClr val="FFCC00"/>
          </a:solidFill>
          <a:ln w="9525">
            <a:solidFill>
              <a:schemeClr val="tx1"/>
            </a:solidFill>
            <a:miter lim="800000"/>
            <a:headEnd/>
            <a:tailEnd/>
          </a:ln>
          <a:effectLst/>
        </p:spPr>
        <p:txBody>
          <a:bodyPr wrap="none" anchor="ctr"/>
          <a:lstStyle/>
          <a:p>
            <a:endParaRPr lang="en-US">
              <a:solidFill>
                <a:srgbClr val="000000"/>
              </a:solidFill>
            </a:endParaRPr>
          </a:p>
        </p:txBody>
      </p:sp>
      <p:sp>
        <p:nvSpPr>
          <p:cNvPr id="2053" name="Oval 5"/>
          <p:cNvSpPr>
            <a:spLocks noChangeArrowheads="1"/>
          </p:cNvSpPr>
          <p:nvPr/>
        </p:nvSpPr>
        <p:spPr bwMode="auto">
          <a:xfrm>
            <a:off x="2514600" y="685800"/>
            <a:ext cx="1905000" cy="838200"/>
          </a:xfrm>
          <a:prstGeom prst="ellipse">
            <a:avLst/>
          </a:prstGeom>
          <a:solidFill>
            <a:schemeClr val="accent1"/>
          </a:solidFill>
          <a:ln w="9525">
            <a:solidFill>
              <a:schemeClr val="tx1"/>
            </a:solidFill>
            <a:round/>
            <a:headEnd/>
            <a:tailEnd/>
          </a:ln>
          <a:effectLst/>
        </p:spPr>
        <p:txBody>
          <a:bodyPr wrap="none" anchor="ctr"/>
          <a:lstStyle/>
          <a:p>
            <a:endParaRPr lang="en-US">
              <a:solidFill>
                <a:srgbClr val="000000"/>
              </a:solidFill>
            </a:endParaRPr>
          </a:p>
        </p:txBody>
      </p:sp>
      <p:sp>
        <p:nvSpPr>
          <p:cNvPr id="2054" name="Text Box 6"/>
          <p:cNvSpPr txBox="1">
            <a:spLocks noChangeArrowheads="1"/>
          </p:cNvSpPr>
          <p:nvPr/>
        </p:nvSpPr>
        <p:spPr bwMode="auto">
          <a:xfrm>
            <a:off x="2743200" y="914400"/>
            <a:ext cx="1312115" cy="307777"/>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Project goals</a:t>
            </a:r>
            <a:endParaRPr lang="en-US" sz="1400" b="1" dirty="0">
              <a:solidFill>
                <a:srgbClr val="000000"/>
              </a:solidFill>
              <a:latin typeface="Arial" charset="0"/>
            </a:endParaRPr>
          </a:p>
        </p:txBody>
      </p:sp>
      <p:sp>
        <p:nvSpPr>
          <p:cNvPr id="2074" name="AutoShape 26"/>
          <p:cNvSpPr>
            <a:spLocks noChangeArrowheads="1"/>
          </p:cNvSpPr>
          <p:nvPr/>
        </p:nvSpPr>
        <p:spPr bwMode="auto">
          <a:xfrm>
            <a:off x="914400" y="1371600"/>
            <a:ext cx="1828800" cy="1447800"/>
          </a:xfrm>
          <a:prstGeom prst="diamond">
            <a:avLst/>
          </a:prstGeom>
          <a:solidFill>
            <a:schemeClr val="accent1"/>
          </a:solidFill>
          <a:ln w="12700">
            <a:solidFill>
              <a:schemeClr val="tx1"/>
            </a:solidFill>
            <a:miter lim="800000"/>
            <a:headEnd/>
            <a:tailEnd/>
          </a:ln>
          <a:effectLst/>
        </p:spPr>
        <p:txBody>
          <a:bodyPr wrap="none" anchor="ctr"/>
          <a:lstStyle/>
          <a:p>
            <a:endParaRPr lang="en-US">
              <a:solidFill>
                <a:srgbClr val="000000"/>
              </a:solidFill>
            </a:endParaRPr>
          </a:p>
        </p:txBody>
      </p:sp>
      <p:sp>
        <p:nvSpPr>
          <p:cNvPr id="2075" name="Text Box 27"/>
          <p:cNvSpPr txBox="1">
            <a:spLocks noChangeArrowheads="1"/>
          </p:cNvSpPr>
          <p:nvPr/>
        </p:nvSpPr>
        <p:spPr bwMode="auto">
          <a:xfrm>
            <a:off x="1219200" y="1828800"/>
            <a:ext cx="1102773" cy="523220"/>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Available</a:t>
            </a:r>
          </a:p>
          <a:p>
            <a:pPr eaLnBrk="1" hangingPunct="1"/>
            <a:r>
              <a:rPr lang="en-US" sz="1400" b="1" dirty="0" smtClean="0">
                <a:solidFill>
                  <a:srgbClr val="000000"/>
                </a:solidFill>
                <a:latin typeface="Arial" charset="0"/>
              </a:rPr>
              <a:t>Resources</a:t>
            </a:r>
            <a:endParaRPr lang="en-US" sz="1400" dirty="0">
              <a:solidFill>
                <a:srgbClr val="000000"/>
              </a:solidFill>
              <a:latin typeface="Arial" charset="0"/>
            </a:endParaRPr>
          </a:p>
        </p:txBody>
      </p:sp>
      <p:sp>
        <p:nvSpPr>
          <p:cNvPr id="2084" name="AutoShape 36"/>
          <p:cNvSpPr>
            <a:spLocks noChangeArrowheads="1"/>
          </p:cNvSpPr>
          <p:nvPr/>
        </p:nvSpPr>
        <p:spPr bwMode="auto">
          <a:xfrm>
            <a:off x="3657600" y="1524000"/>
            <a:ext cx="1828800" cy="1447800"/>
          </a:xfrm>
          <a:prstGeom prst="diamond">
            <a:avLst/>
          </a:prstGeom>
          <a:solidFill>
            <a:schemeClr val="accent1"/>
          </a:solidFill>
          <a:ln w="12700">
            <a:solidFill>
              <a:schemeClr val="tx1"/>
            </a:solidFill>
            <a:miter lim="800000"/>
            <a:headEnd/>
            <a:tailEnd/>
          </a:ln>
          <a:effectLst/>
        </p:spPr>
        <p:txBody>
          <a:bodyPr wrap="none" anchor="ctr"/>
          <a:lstStyle/>
          <a:p>
            <a:endParaRPr lang="en-US">
              <a:solidFill>
                <a:srgbClr val="000000"/>
              </a:solidFill>
            </a:endParaRPr>
          </a:p>
        </p:txBody>
      </p:sp>
      <p:sp>
        <p:nvSpPr>
          <p:cNvPr id="2085" name="Text Box 37"/>
          <p:cNvSpPr txBox="1">
            <a:spLocks noChangeArrowheads="1"/>
          </p:cNvSpPr>
          <p:nvPr/>
        </p:nvSpPr>
        <p:spPr bwMode="auto">
          <a:xfrm>
            <a:off x="4078827" y="1981200"/>
            <a:ext cx="1102773" cy="523220"/>
          </a:xfrm>
          <a:prstGeom prst="rect">
            <a:avLst/>
          </a:prstGeom>
          <a:noFill/>
          <a:ln w="9525">
            <a:noFill/>
            <a:miter lim="800000"/>
            <a:headEnd/>
            <a:tailEnd/>
          </a:ln>
          <a:effectLst/>
        </p:spPr>
        <p:txBody>
          <a:bodyPr wrap="none">
            <a:spAutoFit/>
          </a:bodyPr>
          <a:lstStyle/>
          <a:p>
            <a:pPr eaLnBrk="1" hangingPunct="1"/>
            <a:r>
              <a:rPr lang="en-US" sz="1400" b="1" dirty="0">
                <a:solidFill>
                  <a:srgbClr val="000000"/>
                </a:solidFill>
                <a:latin typeface="Arial" charset="0"/>
              </a:rPr>
              <a:t>Needed </a:t>
            </a:r>
            <a:endParaRPr lang="en-US" sz="1400" b="1" dirty="0" smtClean="0">
              <a:solidFill>
                <a:srgbClr val="000000"/>
              </a:solidFill>
              <a:latin typeface="Arial" charset="0"/>
            </a:endParaRPr>
          </a:p>
          <a:p>
            <a:pPr eaLnBrk="1" hangingPunct="1"/>
            <a:r>
              <a:rPr lang="en-US" sz="1400" b="1" dirty="0" smtClean="0">
                <a:solidFill>
                  <a:srgbClr val="000000"/>
                </a:solidFill>
                <a:latin typeface="Arial" charset="0"/>
              </a:rPr>
              <a:t>Resources</a:t>
            </a:r>
            <a:endParaRPr lang="en-US" sz="1400" dirty="0">
              <a:solidFill>
                <a:srgbClr val="000000"/>
              </a:solidFill>
              <a:latin typeface="Arial" charset="0"/>
            </a:endParaRPr>
          </a:p>
        </p:txBody>
      </p:sp>
      <p:sp>
        <p:nvSpPr>
          <p:cNvPr id="2086" name="Line 38"/>
          <p:cNvSpPr>
            <a:spLocks noChangeShapeType="1"/>
          </p:cNvSpPr>
          <p:nvPr/>
        </p:nvSpPr>
        <p:spPr bwMode="auto">
          <a:xfrm flipH="1">
            <a:off x="2590800" y="1524000"/>
            <a:ext cx="457200" cy="4572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87" name="Line 39"/>
          <p:cNvSpPr>
            <a:spLocks noChangeShapeType="1"/>
          </p:cNvSpPr>
          <p:nvPr/>
        </p:nvSpPr>
        <p:spPr bwMode="auto">
          <a:xfrm>
            <a:off x="3733800" y="1524000"/>
            <a:ext cx="457200" cy="3048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88" name="Text Box 40"/>
          <p:cNvSpPr txBox="1">
            <a:spLocks noChangeArrowheads="1"/>
          </p:cNvSpPr>
          <p:nvPr/>
        </p:nvSpPr>
        <p:spPr bwMode="auto">
          <a:xfrm>
            <a:off x="5410200" y="1295400"/>
            <a:ext cx="3505200" cy="523220"/>
          </a:xfrm>
          <a:prstGeom prst="rect">
            <a:avLst/>
          </a:prstGeom>
          <a:solidFill>
            <a:schemeClr val="accent1"/>
          </a:solidFill>
          <a:ln w="9525">
            <a:solidFill>
              <a:schemeClr val="tx1"/>
            </a:solidFill>
            <a:miter lim="800000"/>
            <a:headEnd/>
            <a:tailEnd/>
          </a:ln>
          <a:effectLst/>
        </p:spPr>
        <p:txBody>
          <a:bodyPr wrap="square">
            <a:spAutoFit/>
          </a:bodyPr>
          <a:lstStyle/>
          <a:p>
            <a:pPr eaLnBrk="1" hangingPunct="1">
              <a:spcBef>
                <a:spcPct val="50000"/>
              </a:spcBef>
            </a:pPr>
            <a:r>
              <a:rPr lang="en-US" sz="1400" b="1" dirty="0" smtClean="0">
                <a:solidFill>
                  <a:srgbClr val="000000"/>
                </a:solidFill>
                <a:latin typeface="Arial" charset="0"/>
              </a:rPr>
              <a:t>Plan to obtain </a:t>
            </a:r>
            <a:r>
              <a:rPr lang="en-US" sz="1400" b="1" dirty="0">
                <a:solidFill>
                  <a:srgbClr val="000000"/>
                </a:solidFill>
                <a:latin typeface="Arial" charset="0"/>
              </a:rPr>
              <a:t>facilities or </a:t>
            </a:r>
            <a:r>
              <a:rPr lang="en-US" sz="1400" b="1" dirty="0" smtClean="0">
                <a:solidFill>
                  <a:srgbClr val="000000"/>
                </a:solidFill>
                <a:latin typeface="Arial" charset="0"/>
              </a:rPr>
              <a:t>instruments or conduct field research</a:t>
            </a:r>
            <a:endParaRPr lang="en-US" sz="1400" b="1" dirty="0">
              <a:solidFill>
                <a:srgbClr val="000000"/>
              </a:solidFill>
              <a:latin typeface="Arial" charset="0"/>
            </a:endParaRPr>
          </a:p>
        </p:txBody>
      </p:sp>
      <p:sp>
        <p:nvSpPr>
          <p:cNvPr id="2089" name="Text Box 41"/>
          <p:cNvSpPr txBox="1">
            <a:spLocks noChangeArrowheads="1"/>
          </p:cNvSpPr>
          <p:nvPr/>
        </p:nvSpPr>
        <p:spPr bwMode="auto">
          <a:xfrm>
            <a:off x="0" y="533400"/>
            <a:ext cx="2314129" cy="461665"/>
          </a:xfrm>
          <a:prstGeom prst="rect">
            <a:avLst/>
          </a:prstGeom>
          <a:noFill/>
          <a:ln w="9525">
            <a:noFill/>
            <a:miter lim="800000"/>
            <a:headEnd/>
            <a:tailEnd/>
          </a:ln>
          <a:effectLst/>
        </p:spPr>
        <p:txBody>
          <a:bodyPr wrap="none">
            <a:spAutoFit/>
          </a:bodyPr>
          <a:lstStyle/>
          <a:p>
            <a:pPr eaLnBrk="1" hangingPunct="1"/>
            <a:r>
              <a:rPr lang="en-US" i="1" dirty="0" smtClean="0">
                <a:latin typeface="Arial" charset="0"/>
              </a:rPr>
              <a:t>Develop a plan</a:t>
            </a:r>
            <a:endParaRPr lang="en-US" i="1" dirty="0">
              <a:latin typeface="Arial" charset="0"/>
            </a:endParaRPr>
          </a:p>
        </p:txBody>
      </p:sp>
      <p:sp>
        <p:nvSpPr>
          <p:cNvPr id="2090" name="Text Box 42"/>
          <p:cNvSpPr txBox="1">
            <a:spLocks noChangeArrowheads="1"/>
          </p:cNvSpPr>
          <p:nvPr/>
        </p:nvSpPr>
        <p:spPr bwMode="auto">
          <a:xfrm>
            <a:off x="12700" y="3200400"/>
            <a:ext cx="3049307" cy="461665"/>
          </a:xfrm>
          <a:prstGeom prst="rect">
            <a:avLst/>
          </a:prstGeom>
          <a:noFill/>
          <a:ln w="9525">
            <a:noFill/>
            <a:miter lim="800000"/>
            <a:headEnd/>
            <a:tailEnd/>
          </a:ln>
          <a:effectLst/>
        </p:spPr>
        <p:txBody>
          <a:bodyPr wrap="none">
            <a:spAutoFit/>
          </a:bodyPr>
          <a:lstStyle/>
          <a:p>
            <a:pPr eaLnBrk="1" hangingPunct="1"/>
            <a:r>
              <a:rPr lang="en-US" i="1" dirty="0" smtClean="0">
                <a:solidFill>
                  <a:srgbClr val="7E259E"/>
                </a:solidFill>
                <a:latin typeface="Arial" charset="0"/>
              </a:rPr>
              <a:t>Implement your plan</a:t>
            </a:r>
            <a:endParaRPr lang="en-US" i="1" dirty="0">
              <a:solidFill>
                <a:srgbClr val="7E259E"/>
              </a:solidFill>
              <a:latin typeface="Arial" charset="0"/>
            </a:endParaRPr>
          </a:p>
        </p:txBody>
      </p:sp>
      <p:sp>
        <p:nvSpPr>
          <p:cNvPr id="2094" name="Text Box 46"/>
          <p:cNvSpPr txBox="1">
            <a:spLocks noChangeArrowheads="1"/>
          </p:cNvSpPr>
          <p:nvPr/>
        </p:nvSpPr>
        <p:spPr bwMode="auto">
          <a:xfrm>
            <a:off x="5334000" y="2590801"/>
            <a:ext cx="3810000" cy="307777"/>
          </a:xfrm>
          <a:prstGeom prst="rect">
            <a:avLst/>
          </a:prstGeom>
          <a:solidFill>
            <a:schemeClr val="accent1"/>
          </a:solidFill>
          <a:ln w="9525">
            <a:solidFill>
              <a:schemeClr val="tx1"/>
            </a:solidFill>
            <a:miter lim="800000"/>
            <a:headEnd/>
            <a:tailEnd/>
          </a:ln>
          <a:effectLst/>
        </p:spPr>
        <p:txBody>
          <a:bodyPr wrap="square">
            <a:spAutoFit/>
          </a:bodyPr>
          <a:lstStyle/>
          <a:p>
            <a:pPr eaLnBrk="1" hangingPunct="1"/>
            <a:r>
              <a:rPr lang="en-US" sz="1400" b="1" dirty="0" smtClean="0">
                <a:solidFill>
                  <a:srgbClr val="000000"/>
                </a:solidFill>
                <a:latin typeface="Arial" charset="0"/>
              </a:rPr>
              <a:t>Plan to recruit </a:t>
            </a:r>
            <a:r>
              <a:rPr lang="en-US" sz="1400" b="1" dirty="0">
                <a:solidFill>
                  <a:srgbClr val="000000"/>
                </a:solidFill>
                <a:latin typeface="Arial" charset="0"/>
              </a:rPr>
              <a:t>students </a:t>
            </a:r>
            <a:r>
              <a:rPr lang="en-US" sz="1400" b="1" dirty="0" smtClean="0">
                <a:solidFill>
                  <a:srgbClr val="000000"/>
                </a:solidFill>
                <a:latin typeface="Arial" charset="0"/>
              </a:rPr>
              <a:t>&amp; </a:t>
            </a:r>
            <a:r>
              <a:rPr lang="en-US" sz="1400" b="1" dirty="0">
                <a:solidFill>
                  <a:srgbClr val="000000"/>
                </a:solidFill>
                <a:latin typeface="Arial" charset="0"/>
              </a:rPr>
              <a:t>collaborators</a:t>
            </a:r>
          </a:p>
        </p:txBody>
      </p:sp>
      <p:sp>
        <p:nvSpPr>
          <p:cNvPr id="2095" name="Line 47"/>
          <p:cNvSpPr>
            <a:spLocks noChangeShapeType="1"/>
          </p:cNvSpPr>
          <p:nvPr/>
        </p:nvSpPr>
        <p:spPr bwMode="auto">
          <a:xfrm flipV="1">
            <a:off x="5410200" y="1905000"/>
            <a:ext cx="381000" cy="2286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96" name="Line 48"/>
          <p:cNvSpPr>
            <a:spLocks noChangeShapeType="1"/>
          </p:cNvSpPr>
          <p:nvPr/>
        </p:nvSpPr>
        <p:spPr bwMode="auto">
          <a:xfrm>
            <a:off x="5410200" y="2362200"/>
            <a:ext cx="304800" cy="1524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97" name="Text Box 49"/>
          <p:cNvSpPr txBox="1">
            <a:spLocks noChangeArrowheads="1"/>
          </p:cNvSpPr>
          <p:nvPr/>
        </p:nvSpPr>
        <p:spPr bwMode="auto">
          <a:xfrm>
            <a:off x="6934200" y="3959423"/>
            <a:ext cx="1770950" cy="307777"/>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Conduct Research</a:t>
            </a:r>
            <a:endParaRPr lang="en-US" sz="1400" b="1" dirty="0">
              <a:solidFill>
                <a:srgbClr val="000000"/>
              </a:solidFill>
              <a:latin typeface="Arial" charset="0"/>
            </a:endParaRPr>
          </a:p>
        </p:txBody>
      </p:sp>
      <p:sp>
        <p:nvSpPr>
          <p:cNvPr id="2100" name="Text Box 52"/>
          <p:cNvSpPr txBox="1">
            <a:spLocks noChangeArrowheads="1"/>
          </p:cNvSpPr>
          <p:nvPr/>
        </p:nvSpPr>
        <p:spPr bwMode="auto">
          <a:xfrm>
            <a:off x="3886200" y="3810000"/>
            <a:ext cx="1661107" cy="1169551"/>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Begin </a:t>
            </a:r>
            <a:r>
              <a:rPr lang="en-US" sz="1400" b="1" dirty="0">
                <a:solidFill>
                  <a:srgbClr val="000000"/>
                </a:solidFill>
                <a:latin typeface="Arial" charset="0"/>
              </a:rPr>
              <a:t>f</a:t>
            </a:r>
            <a:r>
              <a:rPr lang="en-US" sz="1400" b="1" dirty="0" smtClean="0">
                <a:solidFill>
                  <a:srgbClr val="000000"/>
                </a:solidFill>
                <a:latin typeface="Arial" charset="0"/>
              </a:rPr>
              <a:t>ield </a:t>
            </a:r>
            <a:r>
              <a:rPr lang="en-US" sz="1400" b="1" dirty="0">
                <a:solidFill>
                  <a:srgbClr val="000000"/>
                </a:solidFill>
                <a:latin typeface="Arial" charset="0"/>
              </a:rPr>
              <a:t>w</a:t>
            </a:r>
            <a:r>
              <a:rPr lang="en-US" sz="1400" b="1" dirty="0" smtClean="0">
                <a:solidFill>
                  <a:srgbClr val="000000"/>
                </a:solidFill>
                <a:latin typeface="Arial" charset="0"/>
              </a:rPr>
              <a:t>ork </a:t>
            </a:r>
          </a:p>
          <a:p>
            <a:pPr eaLnBrk="1" hangingPunct="1"/>
            <a:endParaRPr lang="en-US" sz="1400" b="1" dirty="0">
              <a:solidFill>
                <a:srgbClr val="000000"/>
              </a:solidFill>
              <a:latin typeface="Arial" charset="0"/>
            </a:endParaRPr>
          </a:p>
          <a:p>
            <a:pPr eaLnBrk="1" hangingPunct="1"/>
            <a:r>
              <a:rPr lang="en-US" sz="1400" b="1" dirty="0" smtClean="0">
                <a:solidFill>
                  <a:srgbClr val="000000"/>
                </a:solidFill>
                <a:latin typeface="Arial" charset="0"/>
              </a:rPr>
              <a:t>And/or</a:t>
            </a:r>
            <a:endParaRPr lang="en-US" sz="1400" b="1" dirty="0">
              <a:solidFill>
                <a:srgbClr val="000000"/>
              </a:solidFill>
              <a:latin typeface="Arial" charset="0"/>
            </a:endParaRPr>
          </a:p>
          <a:p>
            <a:pPr eaLnBrk="1" hangingPunct="1"/>
            <a:endParaRPr lang="en-US" sz="1400" b="1" dirty="0" smtClean="0">
              <a:solidFill>
                <a:srgbClr val="000000"/>
              </a:solidFill>
              <a:latin typeface="Arial" charset="0"/>
            </a:endParaRPr>
          </a:p>
          <a:p>
            <a:pPr eaLnBrk="1" hangingPunct="1"/>
            <a:r>
              <a:rPr lang="en-US" sz="1400" b="1" dirty="0" smtClean="0">
                <a:solidFill>
                  <a:srgbClr val="000000"/>
                </a:solidFill>
                <a:latin typeface="Arial" charset="0"/>
              </a:rPr>
              <a:t>Set </a:t>
            </a:r>
            <a:r>
              <a:rPr lang="en-US" sz="1400" b="1" dirty="0">
                <a:solidFill>
                  <a:srgbClr val="000000"/>
                </a:solidFill>
                <a:latin typeface="Arial" charset="0"/>
              </a:rPr>
              <a:t>u</a:t>
            </a:r>
            <a:r>
              <a:rPr lang="en-US" sz="1400" b="1" dirty="0" smtClean="0">
                <a:solidFill>
                  <a:srgbClr val="000000"/>
                </a:solidFill>
                <a:latin typeface="Arial" charset="0"/>
              </a:rPr>
              <a:t>p </a:t>
            </a:r>
            <a:r>
              <a:rPr lang="en-US" sz="1400" b="1" dirty="0">
                <a:solidFill>
                  <a:srgbClr val="000000"/>
                </a:solidFill>
                <a:latin typeface="Arial" charset="0"/>
              </a:rPr>
              <a:t>l</a:t>
            </a:r>
            <a:r>
              <a:rPr lang="en-US" sz="1400" b="1" dirty="0" smtClean="0">
                <a:solidFill>
                  <a:srgbClr val="000000"/>
                </a:solidFill>
                <a:latin typeface="Arial" charset="0"/>
              </a:rPr>
              <a:t>aboratory</a:t>
            </a:r>
            <a:endParaRPr lang="en-US" sz="1400" b="1" dirty="0">
              <a:solidFill>
                <a:srgbClr val="000000"/>
              </a:solidFill>
              <a:latin typeface="Arial" charset="0"/>
            </a:endParaRPr>
          </a:p>
        </p:txBody>
      </p:sp>
      <p:sp>
        <p:nvSpPr>
          <p:cNvPr id="2101" name="Text Box 53"/>
          <p:cNvSpPr txBox="1">
            <a:spLocks noChangeArrowheads="1"/>
          </p:cNvSpPr>
          <p:nvPr/>
        </p:nvSpPr>
        <p:spPr bwMode="auto">
          <a:xfrm>
            <a:off x="1295400" y="3886200"/>
            <a:ext cx="1751226" cy="954107"/>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Write &amp; submit</a:t>
            </a:r>
          </a:p>
          <a:p>
            <a:pPr eaLnBrk="1" hangingPunct="1"/>
            <a:r>
              <a:rPr lang="en-US" sz="1400" b="1" dirty="0" smtClean="0">
                <a:solidFill>
                  <a:srgbClr val="000000"/>
                </a:solidFill>
                <a:latin typeface="Arial" charset="0"/>
              </a:rPr>
              <a:t>proposals</a:t>
            </a:r>
          </a:p>
          <a:p>
            <a:pPr eaLnBrk="1" hangingPunct="1"/>
            <a:endParaRPr lang="en-US" sz="1400" b="1" dirty="0">
              <a:solidFill>
                <a:srgbClr val="000000"/>
              </a:solidFill>
              <a:latin typeface="Arial" charset="0"/>
            </a:endParaRPr>
          </a:p>
          <a:p>
            <a:pPr eaLnBrk="1" hangingPunct="1"/>
            <a:r>
              <a:rPr lang="en-US" sz="1400" b="1" dirty="0" smtClean="0">
                <a:solidFill>
                  <a:srgbClr val="000000"/>
                </a:solidFill>
                <a:latin typeface="Arial" charset="0"/>
              </a:rPr>
              <a:t>Revise &amp; resubmit</a:t>
            </a:r>
            <a:endParaRPr lang="en-US" sz="1400" b="1" dirty="0">
              <a:solidFill>
                <a:srgbClr val="000000"/>
              </a:solidFill>
              <a:latin typeface="Arial" charset="0"/>
            </a:endParaRPr>
          </a:p>
        </p:txBody>
      </p:sp>
      <p:sp>
        <p:nvSpPr>
          <p:cNvPr id="2114" name="AutoShape 66"/>
          <p:cNvSpPr>
            <a:spLocks noChangeArrowheads="1"/>
          </p:cNvSpPr>
          <p:nvPr/>
        </p:nvSpPr>
        <p:spPr bwMode="auto">
          <a:xfrm flipH="1">
            <a:off x="6172200" y="3962400"/>
            <a:ext cx="609600" cy="304800"/>
          </a:xfrm>
          <a:prstGeom prst="leftArrow">
            <a:avLst>
              <a:gd name="adj1" fmla="val 50000"/>
              <a:gd name="adj2" fmla="val 50000"/>
            </a:avLst>
          </a:prstGeom>
          <a:solidFill>
            <a:schemeClr val="tx1"/>
          </a:solidFill>
          <a:ln w="9525">
            <a:solidFill>
              <a:schemeClr val="tx1"/>
            </a:solidFill>
            <a:miter lim="800000"/>
            <a:headEnd/>
            <a:tailEnd/>
          </a:ln>
          <a:effectLst/>
        </p:spPr>
        <p:txBody>
          <a:bodyPr wrap="none" anchor="ctr"/>
          <a:lstStyle/>
          <a:p>
            <a:endParaRPr lang="en-US">
              <a:solidFill>
                <a:srgbClr val="000000"/>
              </a:solidFill>
            </a:endParaRPr>
          </a:p>
        </p:txBody>
      </p:sp>
      <p:sp>
        <p:nvSpPr>
          <p:cNvPr id="50" name="AutoShape 66"/>
          <p:cNvSpPr>
            <a:spLocks noChangeArrowheads="1"/>
          </p:cNvSpPr>
          <p:nvPr/>
        </p:nvSpPr>
        <p:spPr bwMode="auto">
          <a:xfrm flipH="1">
            <a:off x="3200400" y="4114800"/>
            <a:ext cx="609600" cy="304800"/>
          </a:xfrm>
          <a:prstGeom prst="leftArrow">
            <a:avLst>
              <a:gd name="adj1" fmla="val 50000"/>
              <a:gd name="adj2" fmla="val 50000"/>
            </a:avLst>
          </a:prstGeom>
          <a:solidFill>
            <a:schemeClr val="tx1"/>
          </a:solidFill>
          <a:ln w="9525">
            <a:solidFill>
              <a:schemeClr val="tx1"/>
            </a:solidFill>
            <a:miter lim="800000"/>
            <a:headEnd/>
            <a:tailEnd/>
          </a:ln>
          <a:effectLst/>
        </p:spPr>
        <p:txBody>
          <a:bodyPr wrap="none" anchor="ctr"/>
          <a:lstStyle/>
          <a:p>
            <a:endParaRPr lang="en-US">
              <a:solidFill>
                <a:srgbClr val="000000"/>
              </a:solidFill>
            </a:endParaRPr>
          </a:p>
        </p:txBody>
      </p:sp>
      <p:sp>
        <p:nvSpPr>
          <p:cNvPr id="3" name="TextBox 2"/>
          <p:cNvSpPr txBox="1"/>
          <p:nvPr/>
        </p:nvSpPr>
        <p:spPr>
          <a:xfrm>
            <a:off x="0" y="0"/>
            <a:ext cx="5181600" cy="523220"/>
          </a:xfrm>
          <a:prstGeom prst="rect">
            <a:avLst/>
          </a:prstGeom>
          <a:noFill/>
        </p:spPr>
        <p:txBody>
          <a:bodyPr wrap="square" rtlCol="0">
            <a:spAutoFit/>
          </a:bodyPr>
          <a:lstStyle/>
          <a:p>
            <a:r>
              <a:rPr lang="en-US" sz="2800" dirty="0" smtClean="0">
                <a:solidFill>
                  <a:schemeClr val="accent2">
                    <a:lumMod val="75000"/>
                  </a:schemeClr>
                </a:solidFill>
              </a:rPr>
              <a:t>Be strategic with your research</a:t>
            </a:r>
            <a:endParaRPr lang="en-US" sz="2800" dirty="0">
              <a:solidFill>
                <a:schemeClr val="accent2">
                  <a:lumMod val="75000"/>
                </a:schemeClr>
              </a:solidFill>
            </a:endParaRPr>
          </a:p>
        </p:txBody>
      </p:sp>
      <p:sp>
        <p:nvSpPr>
          <p:cNvPr id="2" name="TextBox 1"/>
          <p:cNvSpPr txBox="1"/>
          <p:nvPr/>
        </p:nvSpPr>
        <p:spPr>
          <a:xfrm>
            <a:off x="1143000" y="5105400"/>
            <a:ext cx="2115255" cy="584776"/>
          </a:xfrm>
          <a:prstGeom prst="rect">
            <a:avLst/>
          </a:prstGeom>
          <a:noFill/>
        </p:spPr>
        <p:txBody>
          <a:bodyPr wrap="none" rtlCol="0">
            <a:spAutoFit/>
          </a:bodyPr>
          <a:lstStyle/>
          <a:p>
            <a:r>
              <a:rPr lang="en-US" sz="1600" i="1" dirty="0" smtClean="0">
                <a:solidFill>
                  <a:schemeClr val="tx2"/>
                </a:solidFill>
              </a:rPr>
              <a:t>Recruit collaborators </a:t>
            </a:r>
          </a:p>
          <a:p>
            <a:r>
              <a:rPr lang="en-US" sz="1600" i="1" dirty="0" smtClean="0">
                <a:solidFill>
                  <a:schemeClr val="tx2"/>
                </a:solidFill>
              </a:rPr>
              <a:t>as needed</a:t>
            </a:r>
            <a:endParaRPr lang="en-US" sz="1600" i="1" dirty="0">
              <a:solidFill>
                <a:schemeClr val="tx2"/>
              </a:solidFill>
            </a:endParaRPr>
          </a:p>
        </p:txBody>
      </p:sp>
      <p:sp>
        <p:nvSpPr>
          <p:cNvPr id="43" name="TextBox 42"/>
          <p:cNvSpPr txBox="1"/>
          <p:nvPr/>
        </p:nvSpPr>
        <p:spPr>
          <a:xfrm>
            <a:off x="3886200" y="5181600"/>
            <a:ext cx="1716208" cy="338554"/>
          </a:xfrm>
          <a:prstGeom prst="rect">
            <a:avLst/>
          </a:prstGeom>
          <a:noFill/>
        </p:spPr>
        <p:txBody>
          <a:bodyPr wrap="none" rtlCol="0">
            <a:spAutoFit/>
          </a:bodyPr>
          <a:lstStyle/>
          <a:p>
            <a:r>
              <a:rPr lang="en-US" sz="1600" i="1" dirty="0" smtClean="0">
                <a:solidFill>
                  <a:schemeClr val="tx2"/>
                </a:solidFill>
              </a:rPr>
              <a:t>Recruit students</a:t>
            </a:r>
            <a:endParaRPr lang="en-US" sz="1600" i="1" dirty="0">
              <a:solidFill>
                <a:schemeClr val="tx2"/>
              </a:solidFill>
            </a:endParaRPr>
          </a:p>
        </p:txBody>
      </p:sp>
    </p:spTree>
    <p:extLst>
      <p:ext uri="{BB962C8B-B14F-4D97-AF65-F5344CB8AC3E}">
        <p14:creationId xmlns="" xmlns:p14="http://schemas.microsoft.com/office/powerpoint/2010/main" val="759703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1" name="AutoShape 63"/>
          <p:cNvSpPr>
            <a:spLocks noChangeArrowheads="1"/>
          </p:cNvSpPr>
          <p:nvPr/>
        </p:nvSpPr>
        <p:spPr bwMode="auto">
          <a:xfrm>
            <a:off x="6858000" y="3810000"/>
            <a:ext cx="1981200" cy="609600"/>
          </a:xfrm>
          <a:prstGeom prst="flowChartAlternateProcess">
            <a:avLst/>
          </a:prstGeom>
          <a:solidFill>
            <a:srgbClr val="FFCC00"/>
          </a:solidFill>
          <a:ln w="9525">
            <a:solidFill>
              <a:schemeClr val="tx1"/>
            </a:solidFill>
            <a:miter lim="800000"/>
            <a:headEnd/>
            <a:tailEnd/>
          </a:ln>
          <a:effectLst/>
        </p:spPr>
        <p:txBody>
          <a:bodyPr wrap="none" anchor="ctr"/>
          <a:lstStyle/>
          <a:p>
            <a:endParaRPr lang="en-US">
              <a:solidFill>
                <a:srgbClr val="000000"/>
              </a:solidFill>
            </a:endParaRPr>
          </a:p>
        </p:txBody>
      </p:sp>
      <p:sp>
        <p:nvSpPr>
          <p:cNvPr id="2113" name="AutoShape 65"/>
          <p:cNvSpPr>
            <a:spLocks noChangeArrowheads="1"/>
          </p:cNvSpPr>
          <p:nvPr/>
        </p:nvSpPr>
        <p:spPr bwMode="auto">
          <a:xfrm>
            <a:off x="1219200" y="3810000"/>
            <a:ext cx="1905000" cy="609600"/>
          </a:xfrm>
          <a:prstGeom prst="flowChartAlternateProcess">
            <a:avLst/>
          </a:prstGeom>
          <a:solidFill>
            <a:srgbClr val="FFCC00"/>
          </a:solidFill>
          <a:ln w="9525">
            <a:solidFill>
              <a:schemeClr val="tx1"/>
            </a:solidFill>
            <a:miter lim="800000"/>
            <a:headEnd/>
            <a:tailEnd/>
          </a:ln>
          <a:effectLst/>
        </p:spPr>
        <p:txBody>
          <a:bodyPr wrap="none" anchor="ctr"/>
          <a:lstStyle/>
          <a:p>
            <a:endParaRPr lang="en-US">
              <a:solidFill>
                <a:srgbClr val="000000"/>
              </a:solidFill>
            </a:endParaRPr>
          </a:p>
        </p:txBody>
      </p:sp>
      <p:sp>
        <p:nvSpPr>
          <p:cNvPr id="2112" name="AutoShape 64"/>
          <p:cNvSpPr>
            <a:spLocks noChangeArrowheads="1"/>
          </p:cNvSpPr>
          <p:nvPr/>
        </p:nvSpPr>
        <p:spPr bwMode="auto">
          <a:xfrm>
            <a:off x="3886200" y="3733800"/>
            <a:ext cx="2209800" cy="685800"/>
          </a:xfrm>
          <a:prstGeom prst="flowChartAlternateProcess">
            <a:avLst/>
          </a:prstGeom>
          <a:solidFill>
            <a:srgbClr val="FFCC00"/>
          </a:solidFill>
          <a:ln w="9525">
            <a:solidFill>
              <a:schemeClr val="tx1"/>
            </a:solidFill>
            <a:miter lim="800000"/>
            <a:headEnd/>
            <a:tailEnd/>
          </a:ln>
          <a:effectLst/>
        </p:spPr>
        <p:txBody>
          <a:bodyPr wrap="none" anchor="ctr"/>
          <a:lstStyle/>
          <a:p>
            <a:endParaRPr lang="en-US">
              <a:solidFill>
                <a:srgbClr val="000000"/>
              </a:solidFill>
            </a:endParaRPr>
          </a:p>
        </p:txBody>
      </p:sp>
      <p:sp>
        <p:nvSpPr>
          <p:cNvPr id="2118" name="AutoShape 70"/>
          <p:cNvSpPr>
            <a:spLocks noChangeArrowheads="1"/>
          </p:cNvSpPr>
          <p:nvPr/>
        </p:nvSpPr>
        <p:spPr bwMode="auto">
          <a:xfrm>
            <a:off x="3608387" y="5105400"/>
            <a:ext cx="1752600" cy="457200"/>
          </a:xfrm>
          <a:prstGeom prst="wedgeRoundRectCallout">
            <a:avLst>
              <a:gd name="adj1" fmla="val -77356"/>
              <a:gd name="adj2" fmla="val 127083"/>
              <a:gd name="adj3" fmla="val 16667"/>
            </a:avLst>
          </a:prstGeom>
          <a:solidFill>
            <a:srgbClr val="FF99CC"/>
          </a:solidFill>
          <a:ln w="9525">
            <a:solidFill>
              <a:schemeClr val="tx1"/>
            </a:solidFill>
            <a:miter lim="800000"/>
            <a:headEnd/>
            <a:tailEnd/>
          </a:ln>
          <a:effectLst/>
        </p:spPr>
        <p:txBody>
          <a:bodyPr/>
          <a:lstStyle/>
          <a:p>
            <a:pPr algn="ctr" eaLnBrk="1" hangingPunct="1"/>
            <a:endParaRPr lang="en-US">
              <a:solidFill>
                <a:srgbClr val="000000"/>
              </a:solidFill>
              <a:latin typeface="Arial" charset="0"/>
            </a:endParaRPr>
          </a:p>
        </p:txBody>
      </p:sp>
      <p:sp>
        <p:nvSpPr>
          <p:cNvPr id="2116" name="AutoShape 68"/>
          <p:cNvSpPr>
            <a:spLocks noChangeArrowheads="1"/>
          </p:cNvSpPr>
          <p:nvPr/>
        </p:nvSpPr>
        <p:spPr bwMode="auto">
          <a:xfrm>
            <a:off x="5867400" y="4724400"/>
            <a:ext cx="1981200" cy="914400"/>
          </a:xfrm>
          <a:prstGeom prst="horizontalScroll">
            <a:avLst>
              <a:gd name="adj" fmla="val 12500"/>
            </a:avLst>
          </a:prstGeom>
          <a:solidFill>
            <a:srgbClr val="FF99CC"/>
          </a:solidFill>
          <a:ln w="9525">
            <a:solidFill>
              <a:schemeClr val="tx1"/>
            </a:solidFill>
            <a:round/>
            <a:headEnd/>
            <a:tailEnd/>
          </a:ln>
          <a:effectLst/>
        </p:spPr>
        <p:txBody>
          <a:bodyPr wrap="none" anchor="ctr"/>
          <a:lstStyle/>
          <a:p>
            <a:endParaRPr lang="en-US">
              <a:solidFill>
                <a:srgbClr val="000000"/>
              </a:solidFill>
            </a:endParaRPr>
          </a:p>
        </p:txBody>
      </p:sp>
      <p:sp>
        <p:nvSpPr>
          <p:cNvPr id="2117" name="AutoShape 69"/>
          <p:cNvSpPr>
            <a:spLocks noChangeArrowheads="1"/>
          </p:cNvSpPr>
          <p:nvPr/>
        </p:nvSpPr>
        <p:spPr bwMode="auto">
          <a:xfrm>
            <a:off x="941387" y="5029200"/>
            <a:ext cx="2590800" cy="1524000"/>
          </a:xfrm>
          <a:prstGeom prst="irregularSeal2">
            <a:avLst/>
          </a:prstGeom>
          <a:solidFill>
            <a:srgbClr val="FF99CC"/>
          </a:solidFill>
          <a:ln w="9525">
            <a:solidFill>
              <a:schemeClr val="tx1"/>
            </a:solidFill>
            <a:miter lim="800000"/>
            <a:headEnd/>
            <a:tailEnd/>
          </a:ln>
          <a:effectLst/>
        </p:spPr>
        <p:txBody>
          <a:bodyPr wrap="none" anchor="ctr"/>
          <a:lstStyle/>
          <a:p>
            <a:endParaRPr lang="en-US">
              <a:solidFill>
                <a:srgbClr val="000000"/>
              </a:solidFill>
            </a:endParaRPr>
          </a:p>
        </p:txBody>
      </p:sp>
      <p:sp>
        <p:nvSpPr>
          <p:cNvPr id="2053" name="Oval 5"/>
          <p:cNvSpPr>
            <a:spLocks noChangeArrowheads="1"/>
          </p:cNvSpPr>
          <p:nvPr/>
        </p:nvSpPr>
        <p:spPr bwMode="auto">
          <a:xfrm>
            <a:off x="2514600" y="685800"/>
            <a:ext cx="1905000" cy="838200"/>
          </a:xfrm>
          <a:prstGeom prst="ellipse">
            <a:avLst/>
          </a:prstGeom>
          <a:solidFill>
            <a:schemeClr val="accent1"/>
          </a:solidFill>
          <a:ln w="9525">
            <a:solidFill>
              <a:schemeClr val="tx1"/>
            </a:solidFill>
            <a:round/>
            <a:headEnd/>
            <a:tailEnd/>
          </a:ln>
          <a:effectLst/>
        </p:spPr>
        <p:txBody>
          <a:bodyPr wrap="none" anchor="ctr"/>
          <a:lstStyle/>
          <a:p>
            <a:endParaRPr lang="en-US">
              <a:solidFill>
                <a:srgbClr val="000000"/>
              </a:solidFill>
            </a:endParaRPr>
          </a:p>
        </p:txBody>
      </p:sp>
      <p:sp>
        <p:nvSpPr>
          <p:cNvPr id="2054" name="Text Box 6"/>
          <p:cNvSpPr txBox="1">
            <a:spLocks noChangeArrowheads="1"/>
          </p:cNvSpPr>
          <p:nvPr/>
        </p:nvSpPr>
        <p:spPr bwMode="auto">
          <a:xfrm>
            <a:off x="2743200" y="914400"/>
            <a:ext cx="1312115" cy="307777"/>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Project goals</a:t>
            </a:r>
            <a:endParaRPr lang="en-US" sz="1400" b="1" dirty="0">
              <a:solidFill>
                <a:srgbClr val="000000"/>
              </a:solidFill>
              <a:latin typeface="Arial" charset="0"/>
            </a:endParaRPr>
          </a:p>
        </p:txBody>
      </p:sp>
      <p:sp>
        <p:nvSpPr>
          <p:cNvPr id="2074" name="AutoShape 26"/>
          <p:cNvSpPr>
            <a:spLocks noChangeArrowheads="1"/>
          </p:cNvSpPr>
          <p:nvPr/>
        </p:nvSpPr>
        <p:spPr bwMode="auto">
          <a:xfrm>
            <a:off x="914400" y="1371600"/>
            <a:ext cx="1828800" cy="1447800"/>
          </a:xfrm>
          <a:prstGeom prst="diamond">
            <a:avLst/>
          </a:prstGeom>
          <a:solidFill>
            <a:schemeClr val="accent1"/>
          </a:solidFill>
          <a:ln w="12700">
            <a:solidFill>
              <a:schemeClr val="tx1"/>
            </a:solidFill>
            <a:miter lim="800000"/>
            <a:headEnd/>
            <a:tailEnd/>
          </a:ln>
          <a:effectLst/>
        </p:spPr>
        <p:txBody>
          <a:bodyPr wrap="none" anchor="ctr"/>
          <a:lstStyle/>
          <a:p>
            <a:endParaRPr lang="en-US">
              <a:solidFill>
                <a:srgbClr val="000000"/>
              </a:solidFill>
            </a:endParaRPr>
          </a:p>
        </p:txBody>
      </p:sp>
      <p:sp>
        <p:nvSpPr>
          <p:cNvPr id="2075" name="Text Box 27"/>
          <p:cNvSpPr txBox="1">
            <a:spLocks noChangeArrowheads="1"/>
          </p:cNvSpPr>
          <p:nvPr/>
        </p:nvSpPr>
        <p:spPr bwMode="auto">
          <a:xfrm>
            <a:off x="1219200" y="1828800"/>
            <a:ext cx="1102773" cy="523220"/>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Available</a:t>
            </a:r>
          </a:p>
          <a:p>
            <a:pPr eaLnBrk="1" hangingPunct="1"/>
            <a:r>
              <a:rPr lang="en-US" sz="1400" b="1" dirty="0" smtClean="0">
                <a:solidFill>
                  <a:srgbClr val="000000"/>
                </a:solidFill>
                <a:latin typeface="Arial" charset="0"/>
              </a:rPr>
              <a:t>Resources</a:t>
            </a:r>
            <a:endParaRPr lang="en-US" sz="1400" dirty="0">
              <a:solidFill>
                <a:srgbClr val="000000"/>
              </a:solidFill>
              <a:latin typeface="Arial" charset="0"/>
            </a:endParaRPr>
          </a:p>
        </p:txBody>
      </p:sp>
      <p:sp>
        <p:nvSpPr>
          <p:cNvPr id="2084" name="AutoShape 36"/>
          <p:cNvSpPr>
            <a:spLocks noChangeArrowheads="1"/>
          </p:cNvSpPr>
          <p:nvPr/>
        </p:nvSpPr>
        <p:spPr bwMode="auto">
          <a:xfrm>
            <a:off x="3657600" y="1524000"/>
            <a:ext cx="1828800" cy="1447800"/>
          </a:xfrm>
          <a:prstGeom prst="diamond">
            <a:avLst/>
          </a:prstGeom>
          <a:solidFill>
            <a:schemeClr val="accent1"/>
          </a:solidFill>
          <a:ln w="12700">
            <a:solidFill>
              <a:schemeClr val="tx1"/>
            </a:solidFill>
            <a:miter lim="800000"/>
            <a:headEnd/>
            <a:tailEnd/>
          </a:ln>
          <a:effectLst/>
        </p:spPr>
        <p:txBody>
          <a:bodyPr wrap="none" anchor="ctr"/>
          <a:lstStyle/>
          <a:p>
            <a:endParaRPr lang="en-US">
              <a:solidFill>
                <a:srgbClr val="000000"/>
              </a:solidFill>
            </a:endParaRPr>
          </a:p>
        </p:txBody>
      </p:sp>
      <p:sp>
        <p:nvSpPr>
          <p:cNvPr id="2085" name="Text Box 37"/>
          <p:cNvSpPr txBox="1">
            <a:spLocks noChangeArrowheads="1"/>
          </p:cNvSpPr>
          <p:nvPr/>
        </p:nvSpPr>
        <p:spPr bwMode="auto">
          <a:xfrm>
            <a:off x="4078827" y="1981200"/>
            <a:ext cx="1102773" cy="523220"/>
          </a:xfrm>
          <a:prstGeom prst="rect">
            <a:avLst/>
          </a:prstGeom>
          <a:noFill/>
          <a:ln w="9525">
            <a:noFill/>
            <a:miter lim="800000"/>
            <a:headEnd/>
            <a:tailEnd/>
          </a:ln>
          <a:effectLst/>
        </p:spPr>
        <p:txBody>
          <a:bodyPr wrap="none">
            <a:spAutoFit/>
          </a:bodyPr>
          <a:lstStyle/>
          <a:p>
            <a:pPr eaLnBrk="1" hangingPunct="1"/>
            <a:r>
              <a:rPr lang="en-US" sz="1400" b="1" dirty="0">
                <a:solidFill>
                  <a:srgbClr val="000000"/>
                </a:solidFill>
                <a:latin typeface="Arial" charset="0"/>
              </a:rPr>
              <a:t>Needed </a:t>
            </a:r>
            <a:endParaRPr lang="en-US" sz="1400" b="1" dirty="0" smtClean="0">
              <a:solidFill>
                <a:srgbClr val="000000"/>
              </a:solidFill>
              <a:latin typeface="Arial" charset="0"/>
            </a:endParaRPr>
          </a:p>
          <a:p>
            <a:pPr eaLnBrk="1" hangingPunct="1"/>
            <a:r>
              <a:rPr lang="en-US" sz="1400" b="1" dirty="0" smtClean="0">
                <a:solidFill>
                  <a:srgbClr val="000000"/>
                </a:solidFill>
                <a:latin typeface="Arial" charset="0"/>
              </a:rPr>
              <a:t>Resources</a:t>
            </a:r>
            <a:endParaRPr lang="en-US" sz="1400" dirty="0">
              <a:solidFill>
                <a:srgbClr val="000000"/>
              </a:solidFill>
              <a:latin typeface="Arial" charset="0"/>
            </a:endParaRPr>
          </a:p>
        </p:txBody>
      </p:sp>
      <p:sp>
        <p:nvSpPr>
          <p:cNvPr id="2086" name="Line 38"/>
          <p:cNvSpPr>
            <a:spLocks noChangeShapeType="1"/>
          </p:cNvSpPr>
          <p:nvPr/>
        </p:nvSpPr>
        <p:spPr bwMode="auto">
          <a:xfrm flipH="1">
            <a:off x="2590800" y="1524000"/>
            <a:ext cx="457200" cy="4572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87" name="Line 39"/>
          <p:cNvSpPr>
            <a:spLocks noChangeShapeType="1"/>
          </p:cNvSpPr>
          <p:nvPr/>
        </p:nvSpPr>
        <p:spPr bwMode="auto">
          <a:xfrm>
            <a:off x="3733800" y="1524000"/>
            <a:ext cx="457200" cy="3048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88" name="Text Box 40"/>
          <p:cNvSpPr txBox="1">
            <a:spLocks noChangeArrowheads="1"/>
          </p:cNvSpPr>
          <p:nvPr/>
        </p:nvSpPr>
        <p:spPr bwMode="auto">
          <a:xfrm>
            <a:off x="5410200" y="1295400"/>
            <a:ext cx="3505200" cy="523220"/>
          </a:xfrm>
          <a:prstGeom prst="rect">
            <a:avLst/>
          </a:prstGeom>
          <a:solidFill>
            <a:schemeClr val="accent1"/>
          </a:solidFill>
          <a:ln w="9525">
            <a:solidFill>
              <a:schemeClr val="tx1"/>
            </a:solidFill>
            <a:miter lim="800000"/>
            <a:headEnd/>
            <a:tailEnd/>
          </a:ln>
          <a:effectLst/>
        </p:spPr>
        <p:txBody>
          <a:bodyPr wrap="square">
            <a:spAutoFit/>
          </a:bodyPr>
          <a:lstStyle/>
          <a:p>
            <a:pPr eaLnBrk="1" hangingPunct="1">
              <a:spcBef>
                <a:spcPct val="50000"/>
              </a:spcBef>
            </a:pPr>
            <a:r>
              <a:rPr lang="en-US" sz="1400" b="1" dirty="0" smtClean="0">
                <a:solidFill>
                  <a:srgbClr val="000000"/>
                </a:solidFill>
                <a:latin typeface="Arial" charset="0"/>
              </a:rPr>
              <a:t>Plan to obtain </a:t>
            </a:r>
            <a:r>
              <a:rPr lang="en-US" sz="1400" b="1" dirty="0">
                <a:solidFill>
                  <a:srgbClr val="000000"/>
                </a:solidFill>
                <a:latin typeface="Arial" charset="0"/>
              </a:rPr>
              <a:t>facilities or </a:t>
            </a:r>
            <a:r>
              <a:rPr lang="en-US" sz="1400" b="1" dirty="0" smtClean="0">
                <a:solidFill>
                  <a:srgbClr val="000000"/>
                </a:solidFill>
                <a:latin typeface="Arial" charset="0"/>
              </a:rPr>
              <a:t>instruments or conduct field research</a:t>
            </a:r>
            <a:endParaRPr lang="en-US" sz="1400" b="1" dirty="0">
              <a:solidFill>
                <a:srgbClr val="000000"/>
              </a:solidFill>
              <a:latin typeface="Arial" charset="0"/>
            </a:endParaRPr>
          </a:p>
        </p:txBody>
      </p:sp>
      <p:sp>
        <p:nvSpPr>
          <p:cNvPr id="2089" name="Text Box 41"/>
          <p:cNvSpPr txBox="1">
            <a:spLocks noChangeArrowheads="1"/>
          </p:cNvSpPr>
          <p:nvPr/>
        </p:nvSpPr>
        <p:spPr bwMode="auto">
          <a:xfrm>
            <a:off x="0" y="533400"/>
            <a:ext cx="2314129" cy="461665"/>
          </a:xfrm>
          <a:prstGeom prst="rect">
            <a:avLst/>
          </a:prstGeom>
          <a:noFill/>
          <a:ln w="9525">
            <a:noFill/>
            <a:miter lim="800000"/>
            <a:headEnd/>
            <a:tailEnd/>
          </a:ln>
          <a:effectLst/>
        </p:spPr>
        <p:txBody>
          <a:bodyPr wrap="none">
            <a:spAutoFit/>
          </a:bodyPr>
          <a:lstStyle/>
          <a:p>
            <a:pPr eaLnBrk="1" hangingPunct="1"/>
            <a:r>
              <a:rPr lang="en-US" i="1" dirty="0" smtClean="0">
                <a:latin typeface="Arial" charset="0"/>
              </a:rPr>
              <a:t>Develop a plan</a:t>
            </a:r>
            <a:endParaRPr lang="en-US" i="1" dirty="0">
              <a:latin typeface="Arial" charset="0"/>
            </a:endParaRPr>
          </a:p>
        </p:txBody>
      </p:sp>
      <p:sp>
        <p:nvSpPr>
          <p:cNvPr id="2090" name="Text Box 42"/>
          <p:cNvSpPr txBox="1">
            <a:spLocks noChangeArrowheads="1"/>
          </p:cNvSpPr>
          <p:nvPr/>
        </p:nvSpPr>
        <p:spPr bwMode="auto">
          <a:xfrm>
            <a:off x="12700" y="3200400"/>
            <a:ext cx="3049307" cy="461665"/>
          </a:xfrm>
          <a:prstGeom prst="rect">
            <a:avLst/>
          </a:prstGeom>
          <a:noFill/>
          <a:ln w="9525">
            <a:noFill/>
            <a:miter lim="800000"/>
            <a:headEnd/>
            <a:tailEnd/>
          </a:ln>
          <a:effectLst/>
        </p:spPr>
        <p:txBody>
          <a:bodyPr wrap="none">
            <a:spAutoFit/>
          </a:bodyPr>
          <a:lstStyle/>
          <a:p>
            <a:pPr eaLnBrk="1" hangingPunct="1"/>
            <a:r>
              <a:rPr lang="en-US" i="1" dirty="0" smtClean="0">
                <a:solidFill>
                  <a:srgbClr val="7E259E"/>
                </a:solidFill>
                <a:latin typeface="Arial" charset="0"/>
              </a:rPr>
              <a:t>Implement your plan</a:t>
            </a:r>
            <a:endParaRPr lang="en-US" i="1" dirty="0">
              <a:solidFill>
                <a:srgbClr val="7E259E"/>
              </a:solidFill>
              <a:latin typeface="Arial" charset="0"/>
            </a:endParaRPr>
          </a:p>
        </p:txBody>
      </p:sp>
      <p:sp>
        <p:nvSpPr>
          <p:cNvPr id="2091" name="Text Box 43"/>
          <p:cNvSpPr txBox="1">
            <a:spLocks noChangeArrowheads="1"/>
          </p:cNvSpPr>
          <p:nvPr/>
        </p:nvSpPr>
        <p:spPr bwMode="auto">
          <a:xfrm>
            <a:off x="0" y="4572000"/>
            <a:ext cx="3810000" cy="461665"/>
          </a:xfrm>
          <a:prstGeom prst="rect">
            <a:avLst/>
          </a:prstGeom>
          <a:noFill/>
          <a:ln w="9525">
            <a:noFill/>
            <a:miter lim="800000"/>
            <a:headEnd/>
            <a:tailEnd/>
          </a:ln>
          <a:effectLst/>
        </p:spPr>
        <p:txBody>
          <a:bodyPr wrap="square">
            <a:spAutoFit/>
          </a:bodyPr>
          <a:lstStyle/>
          <a:p>
            <a:pPr eaLnBrk="1" hangingPunct="1"/>
            <a:r>
              <a:rPr lang="en-US" i="1" dirty="0" smtClean="0">
                <a:solidFill>
                  <a:srgbClr val="7E259E"/>
                </a:solidFill>
                <a:latin typeface="Arial" charset="0"/>
              </a:rPr>
              <a:t>Disseminate the results</a:t>
            </a:r>
            <a:endParaRPr lang="en-US" i="1" dirty="0">
              <a:solidFill>
                <a:srgbClr val="7E259E"/>
              </a:solidFill>
              <a:latin typeface="Arial" charset="0"/>
            </a:endParaRPr>
          </a:p>
        </p:txBody>
      </p:sp>
      <p:sp>
        <p:nvSpPr>
          <p:cNvPr id="2094" name="Text Box 46"/>
          <p:cNvSpPr txBox="1">
            <a:spLocks noChangeArrowheads="1"/>
          </p:cNvSpPr>
          <p:nvPr/>
        </p:nvSpPr>
        <p:spPr bwMode="auto">
          <a:xfrm>
            <a:off x="5334000" y="2590801"/>
            <a:ext cx="3810000" cy="307777"/>
          </a:xfrm>
          <a:prstGeom prst="rect">
            <a:avLst/>
          </a:prstGeom>
          <a:solidFill>
            <a:schemeClr val="accent1"/>
          </a:solidFill>
          <a:ln w="9525">
            <a:solidFill>
              <a:schemeClr val="tx1"/>
            </a:solidFill>
            <a:miter lim="800000"/>
            <a:headEnd/>
            <a:tailEnd/>
          </a:ln>
          <a:effectLst/>
        </p:spPr>
        <p:txBody>
          <a:bodyPr wrap="square">
            <a:spAutoFit/>
          </a:bodyPr>
          <a:lstStyle/>
          <a:p>
            <a:pPr eaLnBrk="1" hangingPunct="1"/>
            <a:r>
              <a:rPr lang="en-US" sz="1400" b="1" dirty="0" smtClean="0">
                <a:solidFill>
                  <a:srgbClr val="000000"/>
                </a:solidFill>
                <a:latin typeface="Arial" charset="0"/>
              </a:rPr>
              <a:t>Plan to recruit </a:t>
            </a:r>
            <a:r>
              <a:rPr lang="en-US" sz="1400" b="1" dirty="0">
                <a:solidFill>
                  <a:srgbClr val="000000"/>
                </a:solidFill>
                <a:latin typeface="Arial" charset="0"/>
              </a:rPr>
              <a:t>students </a:t>
            </a:r>
            <a:r>
              <a:rPr lang="en-US" sz="1400" b="1" dirty="0" smtClean="0">
                <a:solidFill>
                  <a:srgbClr val="000000"/>
                </a:solidFill>
                <a:latin typeface="Arial" charset="0"/>
              </a:rPr>
              <a:t>&amp; </a:t>
            </a:r>
            <a:r>
              <a:rPr lang="en-US" sz="1400" b="1" dirty="0">
                <a:solidFill>
                  <a:srgbClr val="000000"/>
                </a:solidFill>
                <a:latin typeface="Arial" charset="0"/>
              </a:rPr>
              <a:t>collaborators</a:t>
            </a:r>
          </a:p>
        </p:txBody>
      </p:sp>
      <p:sp>
        <p:nvSpPr>
          <p:cNvPr id="2095" name="Line 47"/>
          <p:cNvSpPr>
            <a:spLocks noChangeShapeType="1"/>
          </p:cNvSpPr>
          <p:nvPr/>
        </p:nvSpPr>
        <p:spPr bwMode="auto">
          <a:xfrm flipV="1">
            <a:off x="5410200" y="1905000"/>
            <a:ext cx="381000" cy="2286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96" name="Line 48"/>
          <p:cNvSpPr>
            <a:spLocks noChangeShapeType="1"/>
          </p:cNvSpPr>
          <p:nvPr/>
        </p:nvSpPr>
        <p:spPr bwMode="auto">
          <a:xfrm>
            <a:off x="5410200" y="2362200"/>
            <a:ext cx="304800" cy="1524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097" name="Text Box 49"/>
          <p:cNvSpPr txBox="1">
            <a:spLocks noChangeArrowheads="1"/>
          </p:cNvSpPr>
          <p:nvPr/>
        </p:nvSpPr>
        <p:spPr bwMode="auto">
          <a:xfrm>
            <a:off x="6934200" y="3959423"/>
            <a:ext cx="1770950" cy="307777"/>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Conduct Research</a:t>
            </a:r>
            <a:endParaRPr lang="en-US" sz="1400" b="1" dirty="0">
              <a:solidFill>
                <a:srgbClr val="000000"/>
              </a:solidFill>
              <a:latin typeface="Arial" charset="0"/>
            </a:endParaRPr>
          </a:p>
        </p:txBody>
      </p:sp>
      <p:sp>
        <p:nvSpPr>
          <p:cNvPr id="2100" name="Text Box 52"/>
          <p:cNvSpPr txBox="1">
            <a:spLocks noChangeArrowheads="1"/>
          </p:cNvSpPr>
          <p:nvPr/>
        </p:nvSpPr>
        <p:spPr bwMode="auto">
          <a:xfrm>
            <a:off x="3886200" y="3810000"/>
            <a:ext cx="1813317" cy="523220"/>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Begin </a:t>
            </a:r>
            <a:r>
              <a:rPr lang="en-US" sz="1400" b="1" dirty="0">
                <a:solidFill>
                  <a:srgbClr val="000000"/>
                </a:solidFill>
                <a:latin typeface="Arial" charset="0"/>
              </a:rPr>
              <a:t>f</a:t>
            </a:r>
            <a:r>
              <a:rPr lang="en-US" sz="1400" b="1" dirty="0" smtClean="0">
                <a:solidFill>
                  <a:srgbClr val="000000"/>
                </a:solidFill>
                <a:latin typeface="Arial" charset="0"/>
              </a:rPr>
              <a:t>ield </a:t>
            </a:r>
            <a:r>
              <a:rPr lang="en-US" sz="1400" b="1" dirty="0">
                <a:solidFill>
                  <a:srgbClr val="000000"/>
                </a:solidFill>
                <a:latin typeface="Arial" charset="0"/>
              </a:rPr>
              <a:t>w</a:t>
            </a:r>
            <a:r>
              <a:rPr lang="en-US" sz="1400" b="1" dirty="0" smtClean="0">
                <a:solidFill>
                  <a:srgbClr val="000000"/>
                </a:solidFill>
                <a:latin typeface="Arial" charset="0"/>
              </a:rPr>
              <a:t>ork </a:t>
            </a:r>
            <a:r>
              <a:rPr lang="en-US" sz="1400" b="1" dirty="0">
                <a:solidFill>
                  <a:srgbClr val="000000"/>
                </a:solidFill>
                <a:latin typeface="Arial" charset="0"/>
              </a:rPr>
              <a:t>or</a:t>
            </a:r>
          </a:p>
          <a:p>
            <a:pPr eaLnBrk="1" hangingPunct="1"/>
            <a:r>
              <a:rPr lang="en-US" sz="1400" b="1" dirty="0" smtClean="0">
                <a:solidFill>
                  <a:srgbClr val="000000"/>
                </a:solidFill>
                <a:latin typeface="Arial" charset="0"/>
              </a:rPr>
              <a:t>Set </a:t>
            </a:r>
            <a:r>
              <a:rPr lang="en-US" sz="1400" b="1" dirty="0">
                <a:solidFill>
                  <a:srgbClr val="000000"/>
                </a:solidFill>
                <a:latin typeface="Arial" charset="0"/>
              </a:rPr>
              <a:t>u</a:t>
            </a:r>
            <a:r>
              <a:rPr lang="en-US" sz="1400" b="1" dirty="0" smtClean="0">
                <a:solidFill>
                  <a:srgbClr val="000000"/>
                </a:solidFill>
                <a:latin typeface="Arial" charset="0"/>
              </a:rPr>
              <a:t>p </a:t>
            </a:r>
            <a:r>
              <a:rPr lang="en-US" sz="1400" b="1" dirty="0">
                <a:solidFill>
                  <a:srgbClr val="000000"/>
                </a:solidFill>
                <a:latin typeface="Arial" charset="0"/>
              </a:rPr>
              <a:t>l</a:t>
            </a:r>
            <a:r>
              <a:rPr lang="en-US" sz="1400" b="1" dirty="0" smtClean="0">
                <a:solidFill>
                  <a:srgbClr val="000000"/>
                </a:solidFill>
                <a:latin typeface="Arial" charset="0"/>
              </a:rPr>
              <a:t>aboratory</a:t>
            </a:r>
            <a:endParaRPr lang="en-US" sz="1400" b="1" dirty="0">
              <a:solidFill>
                <a:srgbClr val="000000"/>
              </a:solidFill>
              <a:latin typeface="Arial" charset="0"/>
            </a:endParaRPr>
          </a:p>
        </p:txBody>
      </p:sp>
      <p:sp>
        <p:nvSpPr>
          <p:cNvPr id="2101" name="Text Box 53"/>
          <p:cNvSpPr txBox="1">
            <a:spLocks noChangeArrowheads="1"/>
          </p:cNvSpPr>
          <p:nvPr/>
        </p:nvSpPr>
        <p:spPr bwMode="auto">
          <a:xfrm>
            <a:off x="1371600" y="3962400"/>
            <a:ext cx="1538114" cy="307777"/>
          </a:xfrm>
          <a:prstGeom prst="rect">
            <a:avLst/>
          </a:prstGeom>
          <a:noFill/>
          <a:ln w="9525">
            <a:noFill/>
            <a:miter lim="800000"/>
            <a:headEnd/>
            <a:tailEnd/>
          </a:ln>
          <a:effectLst/>
        </p:spPr>
        <p:txBody>
          <a:bodyPr wrap="none">
            <a:spAutoFit/>
          </a:bodyPr>
          <a:lstStyle/>
          <a:p>
            <a:pPr eaLnBrk="1" hangingPunct="1"/>
            <a:r>
              <a:rPr lang="en-US" sz="1400" b="1" dirty="0" smtClean="0">
                <a:solidFill>
                  <a:srgbClr val="000000"/>
                </a:solidFill>
                <a:latin typeface="Arial" charset="0"/>
              </a:rPr>
              <a:t>Write proposals</a:t>
            </a:r>
            <a:endParaRPr lang="en-US" sz="1400" b="1" dirty="0">
              <a:solidFill>
                <a:srgbClr val="000000"/>
              </a:solidFill>
              <a:latin typeface="Arial" charset="0"/>
            </a:endParaRPr>
          </a:p>
        </p:txBody>
      </p:sp>
      <p:sp>
        <p:nvSpPr>
          <p:cNvPr id="2102" name="Text Box 54"/>
          <p:cNvSpPr txBox="1">
            <a:spLocks noChangeArrowheads="1"/>
          </p:cNvSpPr>
          <p:nvPr/>
        </p:nvSpPr>
        <p:spPr bwMode="auto">
          <a:xfrm>
            <a:off x="1524000" y="5562600"/>
            <a:ext cx="1371990" cy="738664"/>
          </a:xfrm>
          <a:prstGeom prst="rect">
            <a:avLst/>
          </a:prstGeom>
          <a:noFill/>
          <a:ln w="9525">
            <a:noFill/>
            <a:miter lim="800000"/>
            <a:headEnd/>
            <a:tailEnd/>
          </a:ln>
          <a:effectLst/>
        </p:spPr>
        <p:txBody>
          <a:bodyPr wrap="none">
            <a:spAutoFit/>
          </a:bodyPr>
          <a:lstStyle/>
          <a:p>
            <a:pPr eaLnBrk="1" hangingPunct="1"/>
            <a:r>
              <a:rPr lang="en-US" sz="1400" b="1" dirty="0">
                <a:solidFill>
                  <a:srgbClr val="000000"/>
                </a:solidFill>
                <a:latin typeface="Arial" charset="0"/>
              </a:rPr>
              <a:t>Initial </a:t>
            </a:r>
            <a:endParaRPr lang="en-US" sz="1400" b="1" dirty="0" smtClean="0">
              <a:solidFill>
                <a:srgbClr val="000000"/>
              </a:solidFill>
              <a:latin typeface="Arial" charset="0"/>
            </a:endParaRPr>
          </a:p>
          <a:p>
            <a:pPr eaLnBrk="1" hangingPunct="1"/>
            <a:r>
              <a:rPr lang="en-US" sz="1400" b="1" dirty="0" smtClean="0">
                <a:solidFill>
                  <a:srgbClr val="000000"/>
                </a:solidFill>
                <a:latin typeface="Arial" charset="0"/>
              </a:rPr>
              <a:t>Presentations</a:t>
            </a:r>
            <a:endParaRPr lang="en-US" sz="1400" b="1" dirty="0">
              <a:solidFill>
                <a:srgbClr val="000000"/>
              </a:solidFill>
              <a:latin typeface="Arial" charset="0"/>
            </a:endParaRPr>
          </a:p>
          <a:p>
            <a:pPr eaLnBrk="1" hangingPunct="1"/>
            <a:r>
              <a:rPr lang="en-US" sz="1400" b="1" dirty="0">
                <a:solidFill>
                  <a:srgbClr val="000000"/>
                </a:solidFill>
                <a:latin typeface="Arial" charset="0"/>
              </a:rPr>
              <a:t>	</a:t>
            </a:r>
          </a:p>
        </p:txBody>
      </p:sp>
      <p:sp>
        <p:nvSpPr>
          <p:cNvPr id="2103" name="Text Box 55"/>
          <p:cNvSpPr txBox="1">
            <a:spLocks noChangeArrowheads="1"/>
          </p:cNvSpPr>
          <p:nvPr/>
        </p:nvSpPr>
        <p:spPr bwMode="auto">
          <a:xfrm>
            <a:off x="3276600" y="6019800"/>
            <a:ext cx="1611226" cy="307777"/>
          </a:xfrm>
          <a:prstGeom prst="rect">
            <a:avLst/>
          </a:prstGeom>
          <a:noFill/>
          <a:ln w="9525">
            <a:noFill/>
            <a:miter lim="800000"/>
            <a:headEnd/>
            <a:tailEnd/>
          </a:ln>
          <a:effectLst/>
        </p:spPr>
        <p:txBody>
          <a:bodyPr wrap="none">
            <a:spAutoFit/>
          </a:bodyPr>
          <a:lstStyle/>
          <a:p>
            <a:pPr eaLnBrk="1" hangingPunct="1"/>
            <a:r>
              <a:rPr lang="en-US" sz="1400" b="1" dirty="0">
                <a:solidFill>
                  <a:srgbClr val="000000"/>
                </a:solidFill>
                <a:latin typeface="Arial" charset="0"/>
              </a:rPr>
              <a:t>Student Projects</a:t>
            </a:r>
          </a:p>
        </p:txBody>
      </p:sp>
      <p:sp>
        <p:nvSpPr>
          <p:cNvPr id="2104" name="Text Box 56"/>
          <p:cNvSpPr txBox="1">
            <a:spLocks noChangeArrowheads="1"/>
          </p:cNvSpPr>
          <p:nvPr/>
        </p:nvSpPr>
        <p:spPr bwMode="auto">
          <a:xfrm>
            <a:off x="5970587" y="4953000"/>
            <a:ext cx="1900518" cy="307777"/>
          </a:xfrm>
          <a:prstGeom prst="rect">
            <a:avLst/>
          </a:prstGeom>
          <a:noFill/>
          <a:ln w="9525">
            <a:noFill/>
            <a:miter lim="800000"/>
            <a:headEnd/>
            <a:tailEnd/>
          </a:ln>
          <a:effectLst/>
        </p:spPr>
        <p:txBody>
          <a:bodyPr wrap="none">
            <a:spAutoFit/>
          </a:bodyPr>
          <a:lstStyle/>
          <a:p>
            <a:pPr eaLnBrk="1" hangingPunct="1"/>
            <a:r>
              <a:rPr lang="en-US" sz="1400" b="1" dirty="0">
                <a:solidFill>
                  <a:srgbClr val="000000"/>
                </a:solidFill>
                <a:latin typeface="Arial" charset="0"/>
              </a:rPr>
              <a:t>Formal Publications</a:t>
            </a:r>
          </a:p>
        </p:txBody>
      </p:sp>
      <p:sp>
        <p:nvSpPr>
          <p:cNvPr id="2105" name="Text Box 57"/>
          <p:cNvSpPr txBox="1">
            <a:spLocks noChangeArrowheads="1"/>
          </p:cNvSpPr>
          <p:nvPr/>
        </p:nvSpPr>
        <p:spPr bwMode="auto">
          <a:xfrm>
            <a:off x="3989387" y="5181600"/>
            <a:ext cx="1219200" cy="304800"/>
          </a:xfrm>
          <a:prstGeom prst="rect">
            <a:avLst/>
          </a:prstGeom>
          <a:noFill/>
          <a:ln w="9525">
            <a:noFill/>
            <a:miter lim="800000"/>
            <a:headEnd/>
            <a:tailEnd/>
          </a:ln>
          <a:effectLst/>
        </p:spPr>
        <p:txBody>
          <a:bodyPr>
            <a:spAutoFit/>
          </a:bodyPr>
          <a:lstStyle/>
          <a:p>
            <a:pPr eaLnBrk="1" hangingPunct="1"/>
            <a:r>
              <a:rPr lang="en-US" sz="1400" b="1">
                <a:solidFill>
                  <a:srgbClr val="000000"/>
                </a:solidFill>
                <a:latin typeface="Arial" charset="0"/>
              </a:rPr>
              <a:t>Web Sites</a:t>
            </a:r>
          </a:p>
        </p:txBody>
      </p:sp>
      <p:sp>
        <p:nvSpPr>
          <p:cNvPr id="2114" name="AutoShape 66"/>
          <p:cNvSpPr>
            <a:spLocks noChangeArrowheads="1"/>
          </p:cNvSpPr>
          <p:nvPr/>
        </p:nvSpPr>
        <p:spPr bwMode="auto">
          <a:xfrm flipH="1">
            <a:off x="6172200" y="3962400"/>
            <a:ext cx="609600" cy="304800"/>
          </a:xfrm>
          <a:prstGeom prst="leftArrow">
            <a:avLst>
              <a:gd name="adj1" fmla="val 50000"/>
              <a:gd name="adj2" fmla="val 50000"/>
            </a:avLst>
          </a:prstGeom>
          <a:solidFill>
            <a:schemeClr val="tx1"/>
          </a:solidFill>
          <a:ln w="9525">
            <a:solidFill>
              <a:schemeClr val="tx1"/>
            </a:solidFill>
            <a:miter lim="800000"/>
            <a:headEnd/>
            <a:tailEnd/>
          </a:ln>
          <a:effectLst/>
        </p:spPr>
        <p:txBody>
          <a:bodyPr wrap="none" anchor="ctr"/>
          <a:lstStyle/>
          <a:p>
            <a:endParaRPr lang="en-US">
              <a:solidFill>
                <a:srgbClr val="000000"/>
              </a:solidFill>
            </a:endParaRPr>
          </a:p>
        </p:txBody>
      </p:sp>
      <p:sp>
        <p:nvSpPr>
          <p:cNvPr id="2119" name="Text Box 71"/>
          <p:cNvSpPr txBox="1">
            <a:spLocks noChangeArrowheads="1"/>
          </p:cNvSpPr>
          <p:nvPr/>
        </p:nvSpPr>
        <p:spPr bwMode="auto">
          <a:xfrm>
            <a:off x="5010150" y="6335713"/>
            <a:ext cx="1950223" cy="307777"/>
          </a:xfrm>
          <a:prstGeom prst="rect">
            <a:avLst/>
          </a:prstGeom>
          <a:noFill/>
          <a:ln w="9525">
            <a:noFill/>
            <a:miter lim="800000"/>
            <a:headEnd/>
            <a:tailEnd/>
          </a:ln>
          <a:effectLst/>
        </p:spPr>
        <p:txBody>
          <a:bodyPr wrap="none">
            <a:spAutoFit/>
          </a:bodyPr>
          <a:lstStyle/>
          <a:p>
            <a:pPr eaLnBrk="1" hangingPunct="1"/>
            <a:r>
              <a:rPr lang="en-US" sz="1400" b="1" dirty="0">
                <a:solidFill>
                  <a:srgbClr val="000000"/>
                </a:solidFill>
                <a:latin typeface="Arial" charset="0"/>
              </a:rPr>
              <a:t>Independent Studies</a:t>
            </a:r>
          </a:p>
        </p:txBody>
      </p:sp>
      <p:sp>
        <p:nvSpPr>
          <p:cNvPr id="2120" name="Text Box 72"/>
          <p:cNvSpPr txBox="1">
            <a:spLocks noChangeArrowheads="1"/>
          </p:cNvSpPr>
          <p:nvPr/>
        </p:nvSpPr>
        <p:spPr bwMode="auto">
          <a:xfrm>
            <a:off x="5030787" y="6096000"/>
            <a:ext cx="2080142" cy="307777"/>
          </a:xfrm>
          <a:prstGeom prst="rect">
            <a:avLst/>
          </a:prstGeom>
          <a:noFill/>
          <a:ln w="9525">
            <a:noFill/>
            <a:miter lim="800000"/>
            <a:headEnd/>
            <a:tailEnd/>
          </a:ln>
          <a:effectLst/>
        </p:spPr>
        <p:txBody>
          <a:bodyPr wrap="none">
            <a:spAutoFit/>
          </a:bodyPr>
          <a:lstStyle/>
          <a:p>
            <a:pPr eaLnBrk="1" hangingPunct="1"/>
            <a:r>
              <a:rPr lang="en-US" sz="1400" b="1" dirty="0">
                <a:solidFill>
                  <a:srgbClr val="000000"/>
                </a:solidFill>
                <a:latin typeface="Arial" charset="0"/>
              </a:rPr>
              <a:t>Honors &amp; M.S. Theses</a:t>
            </a:r>
          </a:p>
        </p:txBody>
      </p:sp>
      <p:sp>
        <p:nvSpPr>
          <p:cNvPr id="2121" name="Text Box 73"/>
          <p:cNvSpPr txBox="1">
            <a:spLocks noChangeArrowheads="1"/>
          </p:cNvSpPr>
          <p:nvPr/>
        </p:nvSpPr>
        <p:spPr bwMode="auto">
          <a:xfrm>
            <a:off x="5048250" y="5791200"/>
            <a:ext cx="1830825" cy="307777"/>
          </a:xfrm>
          <a:prstGeom prst="rect">
            <a:avLst/>
          </a:prstGeom>
          <a:noFill/>
          <a:ln w="9525">
            <a:noFill/>
            <a:miter lim="800000"/>
            <a:headEnd/>
            <a:tailEnd/>
          </a:ln>
          <a:effectLst/>
        </p:spPr>
        <p:txBody>
          <a:bodyPr wrap="none">
            <a:spAutoFit/>
          </a:bodyPr>
          <a:lstStyle/>
          <a:p>
            <a:pPr eaLnBrk="1" hangingPunct="1"/>
            <a:r>
              <a:rPr lang="en-US" sz="1400" b="1" dirty="0">
                <a:solidFill>
                  <a:srgbClr val="000000"/>
                </a:solidFill>
                <a:latin typeface="Arial" charset="0"/>
              </a:rPr>
              <a:t>Ph.D. Dissertations</a:t>
            </a:r>
          </a:p>
        </p:txBody>
      </p:sp>
      <p:sp>
        <p:nvSpPr>
          <p:cNvPr id="2122" name="Line 74"/>
          <p:cNvSpPr>
            <a:spLocks noChangeShapeType="1"/>
          </p:cNvSpPr>
          <p:nvPr/>
        </p:nvSpPr>
        <p:spPr bwMode="auto">
          <a:xfrm>
            <a:off x="4751387" y="6324600"/>
            <a:ext cx="304800" cy="2286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123" name="Line 75"/>
          <p:cNvSpPr>
            <a:spLocks noChangeShapeType="1"/>
          </p:cNvSpPr>
          <p:nvPr/>
        </p:nvSpPr>
        <p:spPr bwMode="auto">
          <a:xfrm>
            <a:off x="4827587" y="6172200"/>
            <a:ext cx="228600" cy="762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124" name="Line 76"/>
          <p:cNvSpPr>
            <a:spLocks noChangeShapeType="1"/>
          </p:cNvSpPr>
          <p:nvPr/>
        </p:nvSpPr>
        <p:spPr bwMode="auto">
          <a:xfrm flipV="1">
            <a:off x="4827587" y="5943600"/>
            <a:ext cx="228600" cy="1524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125" name="Line 77"/>
          <p:cNvSpPr>
            <a:spLocks noChangeShapeType="1"/>
          </p:cNvSpPr>
          <p:nvPr/>
        </p:nvSpPr>
        <p:spPr bwMode="auto">
          <a:xfrm flipV="1">
            <a:off x="6656387" y="5638800"/>
            <a:ext cx="381000" cy="30480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2126" name="Line 78"/>
          <p:cNvSpPr>
            <a:spLocks noChangeShapeType="1"/>
          </p:cNvSpPr>
          <p:nvPr/>
        </p:nvSpPr>
        <p:spPr bwMode="auto">
          <a:xfrm flipV="1">
            <a:off x="6884987" y="5715000"/>
            <a:ext cx="609600" cy="533400"/>
          </a:xfrm>
          <a:prstGeom prst="line">
            <a:avLst/>
          </a:prstGeom>
          <a:noFill/>
          <a:ln w="34925">
            <a:solidFill>
              <a:schemeClr val="tx1"/>
            </a:solidFill>
            <a:prstDash val="sysDot"/>
            <a:round/>
            <a:headEnd/>
            <a:tailEnd type="triangle" w="med" len="med"/>
          </a:ln>
          <a:effectLst/>
        </p:spPr>
        <p:txBody>
          <a:bodyPr/>
          <a:lstStyle/>
          <a:p>
            <a:endParaRPr lang="en-US">
              <a:solidFill>
                <a:srgbClr val="000000"/>
              </a:solidFill>
            </a:endParaRPr>
          </a:p>
        </p:txBody>
      </p:sp>
      <p:cxnSp>
        <p:nvCxnSpPr>
          <p:cNvPr id="2128" name="AutoShape 80"/>
          <p:cNvCxnSpPr>
            <a:cxnSpLocks noChangeShapeType="1"/>
          </p:cNvCxnSpPr>
          <p:nvPr/>
        </p:nvCxnSpPr>
        <p:spPr bwMode="auto">
          <a:xfrm rot="5400000" flipH="1" flipV="1">
            <a:off x="3657600" y="3913187"/>
            <a:ext cx="1100138" cy="3789363"/>
          </a:xfrm>
          <a:prstGeom prst="curvedConnector4">
            <a:avLst>
              <a:gd name="adj1" fmla="val 30157"/>
              <a:gd name="adj2" fmla="val 81315"/>
            </a:avLst>
          </a:prstGeom>
          <a:noFill/>
          <a:ln w="9525">
            <a:solidFill>
              <a:schemeClr val="tx1"/>
            </a:solidFill>
            <a:round/>
            <a:headEnd/>
            <a:tailEnd type="triangle" w="med" len="med"/>
          </a:ln>
          <a:effectLst/>
        </p:spPr>
      </p:cxnSp>
      <p:sp>
        <p:nvSpPr>
          <p:cNvPr id="50" name="AutoShape 66"/>
          <p:cNvSpPr>
            <a:spLocks noChangeArrowheads="1"/>
          </p:cNvSpPr>
          <p:nvPr/>
        </p:nvSpPr>
        <p:spPr bwMode="auto">
          <a:xfrm flipH="1">
            <a:off x="3200400" y="3962400"/>
            <a:ext cx="609600" cy="304800"/>
          </a:xfrm>
          <a:prstGeom prst="leftArrow">
            <a:avLst>
              <a:gd name="adj1" fmla="val 50000"/>
              <a:gd name="adj2" fmla="val 50000"/>
            </a:avLst>
          </a:prstGeom>
          <a:solidFill>
            <a:schemeClr val="tx1"/>
          </a:solidFill>
          <a:ln w="9525">
            <a:solidFill>
              <a:schemeClr val="tx1"/>
            </a:solidFill>
            <a:miter lim="800000"/>
            <a:headEnd/>
            <a:tailEnd/>
          </a:ln>
          <a:effectLst/>
        </p:spPr>
        <p:txBody>
          <a:bodyPr wrap="none" anchor="ctr"/>
          <a:lstStyle/>
          <a:p>
            <a:endParaRPr lang="en-US">
              <a:solidFill>
                <a:srgbClr val="000000"/>
              </a:solidFill>
            </a:endParaRPr>
          </a:p>
        </p:txBody>
      </p:sp>
      <p:sp>
        <p:nvSpPr>
          <p:cNvPr id="3" name="TextBox 2"/>
          <p:cNvSpPr txBox="1"/>
          <p:nvPr/>
        </p:nvSpPr>
        <p:spPr>
          <a:xfrm>
            <a:off x="0" y="0"/>
            <a:ext cx="5181600" cy="523220"/>
          </a:xfrm>
          <a:prstGeom prst="rect">
            <a:avLst/>
          </a:prstGeom>
          <a:noFill/>
        </p:spPr>
        <p:txBody>
          <a:bodyPr wrap="square" rtlCol="0">
            <a:spAutoFit/>
          </a:bodyPr>
          <a:lstStyle/>
          <a:p>
            <a:r>
              <a:rPr lang="en-US" sz="2800" dirty="0" smtClean="0">
                <a:solidFill>
                  <a:schemeClr val="accent2">
                    <a:lumMod val="75000"/>
                  </a:schemeClr>
                </a:solidFill>
              </a:rPr>
              <a:t>Be strategic with your research</a:t>
            </a:r>
            <a:endParaRPr lang="en-US" sz="2800" dirty="0">
              <a:solidFill>
                <a:schemeClr val="accent2">
                  <a:lumMod val="75000"/>
                </a:schemeClr>
              </a:solidFill>
            </a:endParaRPr>
          </a:p>
        </p:txBody>
      </p:sp>
    </p:spTree>
    <p:extLst>
      <p:ext uri="{BB962C8B-B14F-4D97-AF65-F5344CB8AC3E}">
        <p14:creationId xmlns="" xmlns:p14="http://schemas.microsoft.com/office/powerpoint/2010/main" val="1231652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838200"/>
            <a:ext cx="8877300" cy="5181600"/>
          </a:xfrm>
        </p:spPr>
        <p:txBody>
          <a:bodyPr/>
          <a:lstStyle/>
          <a:p>
            <a:pPr>
              <a:buNone/>
            </a:pPr>
            <a:r>
              <a:rPr lang="en-US" sz="2400" b="1" dirty="0" smtClean="0">
                <a:solidFill>
                  <a:schemeClr val="tx1"/>
                </a:solidFill>
                <a:effectLst/>
              </a:rPr>
              <a:t>Consider goals</a:t>
            </a:r>
          </a:p>
          <a:p>
            <a:pPr>
              <a:buNone/>
            </a:pPr>
            <a:r>
              <a:rPr lang="en-US" sz="2000" i="1" dirty="0" smtClean="0">
                <a:solidFill>
                  <a:schemeClr val="tx2"/>
                </a:solidFill>
                <a:effectLst/>
              </a:rPr>
              <a:t>Research:</a:t>
            </a:r>
            <a:r>
              <a:rPr lang="en-US" sz="2000" dirty="0" smtClean="0">
                <a:solidFill>
                  <a:schemeClr val="tx2"/>
                </a:solidFill>
                <a:effectLst/>
              </a:rPr>
              <a:t> Use mineral microstructures to interpret </a:t>
            </a:r>
          </a:p>
          <a:p>
            <a:pPr>
              <a:buNone/>
            </a:pPr>
            <a:r>
              <a:rPr lang="en-US" sz="2000" dirty="0" smtClean="0">
                <a:solidFill>
                  <a:schemeClr val="tx2"/>
                </a:solidFill>
              </a:rPr>
              <a:t>		</a:t>
            </a:r>
            <a:r>
              <a:rPr lang="en-US" sz="2000" dirty="0">
                <a:solidFill>
                  <a:schemeClr val="tx2"/>
                </a:solidFill>
              </a:rPr>
              <a:t> </a:t>
            </a:r>
            <a:r>
              <a:rPr lang="en-US" sz="2000" dirty="0" smtClean="0">
                <a:solidFill>
                  <a:schemeClr val="tx2"/>
                </a:solidFill>
              </a:rPr>
              <a:t>    </a:t>
            </a:r>
            <a:r>
              <a:rPr lang="en-US" sz="2000" dirty="0" smtClean="0">
                <a:solidFill>
                  <a:schemeClr val="tx2"/>
                </a:solidFill>
                <a:effectLst/>
              </a:rPr>
              <a:t>solid earth processes</a:t>
            </a:r>
          </a:p>
          <a:p>
            <a:pPr>
              <a:buNone/>
            </a:pPr>
            <a:r>
              <a:rPr lang="en-US" sz="2000" i="1" dirty="0" smtClean="0">
                <a:solidFill>
                  <a:schemeClr val="tx2"/>
                </a:solidFill>
              </a:rPr>
              <a:t>Teaching:</a:t>
            </a:r>
            <a:r>
              <a:rPr lang="en-US" sz="2000" dirty="0" smtClean="0">
                <a:solidFill>
                  <a:schemeClr val="tx2"/>
                </a:solidFill>
              </a:rPr>
              <a:t> </a:t>
            </a:r>
            <a:r>
              <a:rPr lang="en-US" sz="2000" dirty="0" smtClean="0">
                <a:solidFill>
                  <a:schemeClr val="tx2"/>
                </a:solidFill>
                <a:effectLst/>
              </a:rPr>
              <a:t>Establish laboratory </a:t>
            </a:r>
            <a:r>
              <a:rPr lang="en-US" sz="2000" dirty="0" smtClean="0">
                <a:solidFill>
                  <a:schemeClr val="tx2"/>
                </a:solidFill>
              </a:rPr>
              <a:t>used by undergraduates</a:t>
            </a:r>
            <a:endParaRPr lang="en-US" sz="2000" dirty="0" smtClean="0">
              <a:solidFill>
                <a:schemeClr val="tx2"/>
              </a:solidFill>
              <a:effectLst/>
            </a:endParaRPr>
          </a:p>
          <a:p>
            <a:pPr>
              <a:buNone/>
            </a:pPr>
            <a:r>
              <a:rPr lang="en-US" sz="2000" i="1" dirty="0" smtClean="0">
                <a:solidFill>
                  <a:schemeClr val="tx2"/>
                </a:solidFill>
                <a:effectLst/>
              </a:rPr>
              <a:t>Personal:</a:t>
            </a:r>
            <a:r>
              <a:rPr lang="en-US" sz="2000" dirty="0" smtClean="0">
                <a:solidFill>
                  <a:schemeClr val="tx2"/>
                </a:solidFill>
                <a:effectLst/>
              </a:rPr>
              <a:t> Develop collaborations &amp; reduce travel</a:t>
            </a:r>
          </a:p>
          <a:p>
            <a:pPr>
              <a:buNone/>
            </a:pPr>
            <a:r>
              <a:rPr lang="en-US" sz="2000" b="1" dirty="0" smtClean="0">
                <a:solidFill>
                  <a:schemeClr val="tx1"/>
                </a:solidFill>
                <a:effectLst/>
              </a:rPr>
              <a:t>		</a:t>
            </a:r>
            <a:r>
              <a:rPr lang="en-US" sz="2400" b="1" dirty="0" smtClean="0">
                <a:solidFill>
                  <a:schemeClr val="tx1"/>
                </a:solidFill>
                <a:effectLst/>
              </a:rPr>
              <a:t>Write proposals to acquire instrumentation</a:t>
            </a:r>
          </a:p>
          <a:p>
            <a:pPr>
              <a:buNone/>
            </a:pPr>
            <a:r>
              <a:rPr lang="en-US" sz="2000" dirty="0">
                <a:solidFill>
                  <a:schemeClr val="tx2"/>
                </a:solidFill>
                <a:effectLst/>
              </a:rPr>
              <a:t>	</a:t>
            </a:r>
            <a:r>
              <a:rPr lang="en-US" sz="2000" dirty="0" smtClean="0">
                <a:solidFill>
                  <a:schemeClr val="tx2"/>
                </a:solidFill>
                <a:effectLst/>
              </a:rPr>
              <a:t>	Submit NSF proposal for SEM-EDS </a:t>
            </a:r>
          </a:p>
          <a:p>
            <a:pPr>
              <a:buNone/>
            </a:pPr>
            <a:r>
              <a:rPr lang="en-US" sz="2000" dirty="0">
                <a:solidFill>
                  <a:schemeClr val="tx2"/>
                </a:solidFill>
                <a:effectLst/>
              </a:rPr>
              <a:t>	</a:t>
            </a:r>
            <a:r>
              <a:rPr lang="en-US" sz="2000" dirty="0" smtClean="0">
                <a:solidFill>
                  <a:schemeClr val="tx2"/>
                </a:solidFill>
                <a:effectLst/>
              </a:rPr>
              <a:t>	Submit NSF proposal for EBSD </a:t>
            </a:r>
            <a:endParaRPr lang="en-US" sz="2000" dirty="0">
              <a:solidFill>
                <a:schemeClr val="tx2"/>
              </a:solidFill>
            </a:endParaRPr>
          </a:p>
          <a:p>
            <a:pPr>
              <a:buNone/>
            </a:pPr>
            <a:r>
              <a:rPr lang="en-US" sz="2000" dirty="0" smtClean="0">
                <a:solidFill>
                  <a:schemeClr val="tx2"/>
                </a:solidFill>
                <a:effectLst/>
              </a:rPr>
              <a:t>			</a:t>
            </a:r>
            <a:r>
              <a:rPr lang="en-US" sz="2000" i="1" dirty="0" smtClean="0">
                <a:solidFill>
                  <a:schemeClr val="tx2"/>
                </a:solidFill>
                <a:effectLst/>
              </a:rPr>
              <a:t>first proposal declined, used sabbatical to gain 	</a:t>
            </a:r>
          </a:p>
          <a:p>
            <a:pPr>
              <a:buNone/>
            </a:pPr>
            <a:r>
              <a:rPr lang="en-US" sz="2000" i="1" dirty="0" smtClean="0">
                <a:solidFill>
                  <a:schemeClr val="tx2"/>
                </a:solidFill>
              </a:rPr>
              <a:t>			</a:t>
            </a:r>
            <a:r>
              <a:rPr lang="en-US" sz="2000" i="1" dirty="0" smtClean="0">
                <a:solidFill>
                  <a:schemeClr val="tx2"/>
                </a:solidFill>
                <a:effectLst/>
              </a:rPr>
              <a:t>experience and resubmit for funding </a:t>
            </a:r>
            <a:r>
              <a:rPr lang="en-US" sz="2000" dirty="0">
                <a:solidFill>
                  <a:schemeClr val="tx2"/>
                </a:solidFill>
                <a:effectLst/>
              </a:rPr>
              <a:t>	</a:t>
            </a:r>
            <a:endParaRPr lang="en-US" sz="2000" dirty="0" smtClean="0">
              <a:solidFill>
                <a:schemeClr val="tx2"/>
              </a:solidFill>
              <a:effectLst/>
            </a:endParaRPr>
          </a:p>
          <a:p>
            <a:pPr>
              <a:buNone/>
            </a:pPr>
            <a:r>
              <a:rPr lang="en-US" sz="2000" b="1" dirty="0" smtClean="0">
                <a:solidFill>
                  <a:schemeClr val="tx1"/>
                </a:solidFill>
                <a:effectLst/>
              </a:rPr>
              <a:t>				</a:t>
            </a:r>
            <a:r>
              <a:rPr lang="en-US" sz="2400" b="1" dirty="0" smtClean="0">
                <a:solidFill>
                  <a:schemeClr val="tx1"/>
                </a:solidFill>
                <a:effectLst/>
              </a:rPr>
              <a:t>Set up lab and conduct research</a:t>
            </a:r>
          </a:p>
          <a:p>
            <a:pPr>
              <a:buNone/>
            </a:pPr>
            <a:r>
              <a:rPr lang="en-US" sz="2000" dirty="0" smtClean="0">
                <a:solidFill>
                  <a:schemeClr val="tx2"/>
                </a:solidFill>
                <a:effectLst/>
              </a:rPr>
              <a:t>				Undergraduate research &amp; course use</a:t>
            </a:r>
          </a:p>
          <a:p>
            <a:pPr>
              <a:buNone/>
            </a:pPr>
            <a:r>
              <a:rPr lang="en-US" sz="2000" dirty="0">
                <a:solidFill>
                  <a:schemeClr val="tx2"/>
                </a:solidFill>
              </a:rPr>
              <a:t>	</a:t>
            </a:r>
            <a:r>
              <a:rPr lang="en-US" sz="2000" dirty="0" smtClean="0">
                <a:solidFill>
                  <a:schemeClr val="tx2"/>
                </a:solidFill>
              </a:rPr>
              <a:t>			Collaborative projects</a:t>
            </a:r>
          </a:p>
          <a:p>
            <a:pPr>
              <a:buNone/>
            </a:pPr>
            <a:r>
              <a:rPr lang="en-US" sz="2000" dirty="0">
                <a:solidFill>
                  <a:schemeClr val="tx2"/>
                </a:solidFill>
                <a:effectLst/>
              </a:rPr>
              <a:t>	</a:t>
            </a:r>
            <a:r>
              <a:rPr lang="en-US" sz="2000" dirty="0" smtClean="0">
                <a:solidFill>
                  <a:schemeClr val="tx2"/>
                </a:solidFill>
                <a:effectLst/>
              </a:rPr>
              <a:t>			</a:t>
            </a:r>
            <a:r>
              <a:rPr lang="en-US" sz="2000" dirty="0">
                <a:solidFill>
                  <a:schemeClr val="tx2"/>
                </a:solidFill>
              </a:rPr>
              <a:t>F</a:t>
            </a:r>
            <a:r>
              <a:rPr lang="en-US" sz="2000" dirty="0" smtClean="0">
                <a:solidFill>
                  <a:schemeClr val="tx2"/>
                </a:solidFill>
                <a:effectLst/>
              </a:rPr>
              <a:t>unding </a:t>
            </a:r>
            <a:r>
              <a:rPr lang="en-US" sz="2000" dirty="0" smtClean="0">
                <a:solidFill>
                  <a:schemeClr val="tx2"/>
                </a:solidFill>
              </a:rPr>
              <a:t>through </a:t>
            </a:r>
            <a:r>
              <a:rPr lang="en-US" sz="2000" dirty="0" smtClean="0">
                <a:solidFill>
                  <a:schemeClr val="tx2"/>
                </a:solidFill>
                <a:effectLst/>
              </a:rPr>
              <a:t>small internal </a:t>
            </a:r>
            <a:r>
              <a:rPr lang="en-US" sz="2000" dirty="0" smtClean="0">
                <a:solidFill>
                  <a:schemeClr val="tx2"/>
                </a:solidFill>
              </a:rPr>
              <a:t>&amp;</a:t>
            </a:r>
            <a:r>
              <a:rPr lang="en-US" sz="2000" dirty="0" smtClean="0">
                <a:solidFill>
                  <a:schemeClr val="tx2"/>
                </a:solidFill>
                <a:effectLst/>
              </a:rPr>
              <a:t> external grants</a:t>
            </a:r>
          </a:p>
          <a:p>
            <a:pPr>
              <a:buNone/>
            </a:pPr>
            <a:r>
              <a:rPr lang="en-US" sz="2000" dirty="0">
                <a:solidFill>
                  <a:schemeClr val="tx2"/>
                </a:solidFill>
              </a:rPr>
              <a:t>	</a:t>
            </a:r>
            <a:r>
              <a:rPr lang="en-US" sz="2000" dirty="0" smtClean="0">
                <a:solidFill>
                  <a:schemeClr val="tx2"/>
                </a:solidFill>
              </a:rPr>
              <a:t>			Publish with undergraduates &amp; collaborators</a:t>
            </a:r>
            <a:r>
              <a:rPr lang="en-US" sz="2000" dirty="0" smtClean="0">
                <a:solidFill>
                  <a:schemeClr val="tx2"/>
                </a:solidFill>
                <a:effectLst/>
              </a:rPr>
              <a:t>  </a:t>
            </a:r>
          </a:p>
        </p:txBody>
      </p:sp>
      <p:sp>
        <p:nvSpPr>
          <p:cNvPr id="5" name="Rectangle 4"/>
          <p:cNvSpPr/>
          <p:nvPr/>
        </p:nvSpPr>
        <p:spPr>
          <a:xfrm>
            <a:off x="152400" y="76200"/>
            <a:ext cx="6845143" cy="584776"/>
          </a:xfrm>
          <a:prstGeom prst="rect">
            <a:avLst/>
          </a:prstGeom>
        </p:spPr>
        <p:txBody>
          <a:bodyPr wrap="none">
            <a:spAutoFit/>
          </a:bodyPr>
          <a:lstStyle/>
          <a:p>
            <a:r>
              <a:rPr lang="en-US" sz="3200" dirty="0" smtClean="0">
                <a:solidFill>
                  <a:srgbClr val="182674"/>
                </a:solidFill>
              </a:rPr>
              <a:t>Example of a strategic research plan</a:t>
            </a:r>
          </a:p>
        </p:txBody>
      </p:sp>
      <p:cxnSp>
        <p:nvCxnSpPr>
          <p:cNvPr id="6" name="Straight Connector 13"/>
          <p:cNvCxnSpPr>
            <a:cxnSpLocks noChangeShapeType="1"/>
          </p:cNvCxnSpPr>
          <p:nvPr/>
        </p:nvCxnSpPr>
        <p:spPr bwMode="auto">
          <a:xfrm>
            <a:off x="0" y="762000"/>
            <a:ext cx="9144000" cy="863"/>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pic>
        <p:nvPicPr>
          <p:cNvPr id="8" name="Picture 5"/>
          <p:cNvPicPr>
            <a:picLocks noChangeAspect="1" noChangeArrowheads="1"/>
          </p:cNvPicPr>
          <p:nvPr/>
        </p:nvPicPr>
        <p:blipFill>
          <a:blip r:embed="rId3"/>
          <a:srcRect/>
          <a:stretch>
            <a:fillRect/>
          </a:stretch>
        </p:blipFill>
        <p:spPr bwMode="auto">
          <a:xfrm>
            <a:off x="372762" y="4897016"/>
            <a:ext cx="2294238" cy="1732384"/>
          </a:xfrm>
          <a:prstGeom prst="rect">
            <a:avLst/>
          </a:prstGeom>
          <a:noFill/>
          <a:ln w="9525">
            <a:noFill/>
            <a:miter lim="800000"/>
            <a:headEnd/>
            <a:tailEnd/>
          </a:ln>
          <a:effectLst/>
        </p:spPr>
      </p:pic>
      <p:pic>
        <p:nvPicPr>
          <p:cNvPr id="10" name="Picture 9" descr="Z:\Kyanite-Kokchetav project\AGUposter\Fig6-Ky081805.jpg"/>
          <p:cNvPicPr/>
          <p:nvPr/>
        </p:nvPicPr>
        <p:blipFill>
          <a:blip r:embed="rId4" cstate="print"/>
          <a:srcRect r="40192" b="5315"/>
          <a:stretch>
            <a:fillRect/>
          </a:stretch>
        </p:blipFill>
        <p:spPr bwMode="auto">
          <a:xfrm>
            <a:off x="7593711" y="838200"/>
            <a:ext cx="1397889" cy="3404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52400"/>
            <a:ext cx="6244017" cy="584775"/>
          </a:xfrm>
          <a:prstGeom prst="rect">
            <a:avLst/>
          </a:prstGeom>
        </p:spPr>
        <p:txBody>
          <a:bodyPr wrap="none">
            <a:spAutoFit/>
          </a:bodyPr>
          <a:lstStyle/>
          <a:p>
            <a:r>
              <a:rPr lang="en-US" sz="3200" dirty="0" smtClean="0">
                <a:solidFill>
                  <a:srgbClr val="182674"/>
                </a:solidFill>
              </a:rPr>
              <a:t>Initiating a New Research Project</a:t>
            </a:r>
          </a:p>
        </p:txBody>
      </p:sp>
      <p:cxnSp>
        <p:nvCxnSpPr>
          <p:cNvPr id="3" name="Straight Connector 13"/>
          <p:cNvCxnSpPr>
            <a:cxnSpLocks noChangeShapeType="1"/>
          </p:cNvCxnSpPr>
          <p:nvPr/>
        </p:nvCxnSpPr>
        <p:spPr bwMode="auto">
          <a:xfrm>
            <a:off x="1828800" y="877163"/>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4" name="Rectangle 3"/>
          <p:cNvSpPr/>
          <p:nvPr/>
        </p:nvSpPr>
        <p:spPr>
          <a:xfrm>
            <a:off x="2057400" y="1295400"/>
            <a:ext cx="6705600" cy="3046988"/>
          </a:xfrm>
          <a:prstGeom prst="rect">
            <a:avLst/>
          </a:prstGeom>
        </p:spPr>
        <p:txBody>
          <a:bodyPr wrap="square">
            <a:spAutoFit/>
          </a:bodyPr>
          <a:lstStyle/>
          <a:p>
            <a:pPr lvl="0">
              <a:spcAft>
                <a:spcPts val="600"/>
              </a:spcAft>
            </a:pPr>
            <a:r>
              <a:rPr lang="en-US" i="1" dirty="0" smtClean="0"/>
              <a:t>Q. “What </a:t>
            </a:r>
            <a:r>
              <a:rPr lang="en-US" i="1" dirty="0"/>
              <a:t>are some strategies to establish and grow/diversify a research program, particularly in a new area or field?    Is it more effective to initially focus on research projects at a smaller scale and/or scope and allow the program to branch out over time, or to establish the program on broad concepts and narrow down as the research progresses</a:t>
            </a:r>
            <a:r>
              <a:rPr lang="en-US" i="1" dirty="0" smtClean="0"/>
              <a:t>?”</a:t>
            </a:r>
            <a:endParaRPr lang="en-US" i="1" dirty="0"/>
          </a:p>
        </p:txBody>
      </p:sp>
    </p:spTree>
    <p:extLst>
      <p:ext uri="{BB962C8B-B14F-4D97-AF65-F5344CB8AC3E}">
        <p14:creationId xmlns="" xmlns:p14="http://schemas.microsoft.com/office/powerpoint/2010/main" val="1986358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371600"/>
            <a:ext cx="6705600" cy="3046988"/>
          </a:xfrm>
          <a:prstGeom prst="rect">
            <a:avLst/>
          </a:prstGeom>
        </p:spPr>
        <p:txBody>
          <a:bodyPr wrap="square">
            <a:spAutoFit/>
          </a:bodyPr>
          <a:lstStyle/>
          <a:p>
            <a:pPr lvl="0">
              <a:spcAft>
                <a:spcPts val="600"/>
              </a:spcAft>
            </a:pPr>
            <a:r>
              <a:rPr lang="en-US" i="1" dirty="0" smtClean="0"/>
              <a:t>Q. “What </a:t>
            </a:r>
            <a:r>
              <a:rPr lang="en-US" i="1" dirty="0"/>
              <a:t>are some strategies to establish and grow/diversify a research program, particularly in a new area or field?    Is it more effective to initially focus on research projects at a smaller scale and/or scope and allow the program to branch out over time, or to establish the program on broad concepts and narrow down as the research progresses</a:t>
            </a:r>
            <a:r>
              <a:rPr lang="en-US" i="1" dirty="0" smtClean="0"/>
              <a:t>?”</a:t>
            </a:r>
            <a:endParaRPr lang="en-US" i="1" dirty="0"/>
          </a:p>
        </p:txBody>
      </p:sp>
      <p:sp>
        <p:nvSpPr>
          <p:cNvPr id="7" name="Rectangle 6"/>
          <p:cNvSpPr/>
          <p:nvPr/>
        </p:nvSpPr>
        <p:spPr>
          <a:xfrm>
            <a:off x="2066925" y="4775537"/>
            <a:ext cx="6048375" cy="830997"/>
          </a:xfrm>
          <a:prstGeom prst="rect">
            <a:avLst/>
          </a:prstGeom>
        </p:spPr>
        <p:txBody>
          <a:bodyPr wrap="square">
            <a:spAutoFit/>
          </a:bodyPr>
          <a:lstStyle/>
          <a:p>
            <a:r>
              <a:rPr lang="en-US" i="1" dirty="0" smtClean="0"/>
              <a:t>Q.  “When </a:t>
            </a:r>
            <a:r>
              <a:rPr lang="en-US" i="1" dirty="0"/>
              <a:t>should I decide to begin a new research </a:t>
            </a:r>
            <a:r>
              <a:rPr lang="en-US" i="1" dirty="0" smtClean="0"/>
              <a:t>topic?”</a:t>
            </a:r>
            <a:endParaRPr lang="en-US" sz="3600" dirty="0"/>
          </a:p>
        </p:txBody>
      </p:sp>
      <p:sp>
        <p:nvSpPr>
          <p:cNvPr id="6" name="Rectangle 5"/>
          <p:cNvSpPr/>
          <p:nvPr/>
        </p:nvSpPr>
        <p:spPr>
          <a:xfrm>
            <a:off x="1981200" y="152400"/>
            <a:ext cx="6244017" cy="584775"/>
          </a:xfrm>
          <a:prstGeom prst="rect">
            <a:avLst/>
          </a:prstGeom>
        </p:spPr>
        <p:txBody>
          <a:bodyPr wrap="none">
            <a:spAutoFit/>
          </a:bodyPr>
          <a:lstStyle/>
          <a:p>
            <a:r>
              <a:rPr lang="en-US" sz="3200" dirty="0" smtClean="0">
                <a:solidFill>
                  <a:srgbClr val="182674"/>
                </a:solidFill>
              </a:rPr>
              <a:t>Initiating a New Research Project</a:t>
            </a:r>
          </a:p>
        </p:txBody>
      </p:sp>
      <p:cxnSp>
        <p:nvCxnSpPr>
          <p:cNvPr id="8" name="Straight Connector 13"/>
          <p:cNvCxnSpPr>
            <a:cxnSpLocks noChangeShapeType="1"/>
          </p:cNvCxnSpPr>
          <p:nvPr/>
        </p:nvCxnSpPr>
        <p:spPr bwMode="auto">
          <a:xfrm>
            <a:off x="1828800" y="877163"/>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1268279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295400"/>
            <a:ext cx="6705600" cy="1323439"/>
          </a:xfrm>
          <a:prstGeom prst="rect">
            <a:avLst/>
          </a:prstGeom>
        </p:spPr>
        <p:txBody>
          <a:bodyPr wrap="square">
            <a:spAutoFit/>
          </a:bodyPr>
          <a:lstStyle/>
          <a:p>
            <a:pPr lvl="0">
              <a:spcAft>
                <a:spcPts val="600"/>
              </a:spcAft>
            </a:pPr>
            <a:r>
              <a:rPr lang="en-US" sz="1600" i="1" dirty="0" smtClean="0"/>
              <a:t>Q. “What </a:t>
            </a:r>
            <a:r>
              <a:rPr lang="en-US" sz="1600" i="1" dirty="0"/>
              <a:t>are some strategies to establish and grow/diversify a research program, particularly in a new area or field?    Is it more effective to initially focus on research projects at a smaller scale and/or scope and allow the program to branch out over time, or to establish the program on broad concepts and narrow down as the research progresses</a:t>
            </a:r>
            <a:r>
              <a:rPr lang="en-US" sz="1600" i="1" dirty="0" smtClean="0"/>
              <a:t>?”</a:t>
            </a:r>
            <a:endParaRPr lang="en-US" sz="1600" i="1" dirty="0"/>
          </a:p>
        </p:txBody>
      </p:sp>
      <p:sp>
        <p:nvSpPr>
          <p:cNvPr id="6" name="Rectangle 5"/>
          <p:cNvSpPr/>
          <p:nvPr/>
        </p:nvSpPr>
        <p:spPr>
          <a:xfrm>
            <a:off x="2133600" y="4191000"/>
            <a:ext cx="6267450" cy="830997"/>
          </a:xfrm>
          <a:prstGeom prst="rect">
            <a:avLst/>
          </a:prstGeom>
        </p:spPr>
        <p:txBody>
          <a:bodyPr wrap="square">
            <a:spAutoFit/>
          </a:bodyPr>
          <a:lstStyle/>
          <a:p>
            <a:pPr>
              <a:spcAft>
                <a:spcPts val="600"/>
              </a:spcAft>
            </a:pPr>
            <a:r>
              <a:rPr lang="en-US" dirty="0" smtClean="0">
                <a:solidFill>
                  <a:schemeClr val="tx2"/>
                </a:solidFill>
              </a:rPr>
              <a:t>Funding a large, first-time project can be difficult. Try to get some initial results…</a:t>
            </a:r>
          </a:p>
        </p:txBody>
      </p:sp>
      <p:sp>
        <p:nvSpPr>
          <p:cNvPr id="7" name="Rectangle 6"/>
          <p:cNvSpPr/>
          <p:nvPr/>
        </p:nvSpPr>
        <p:spPr>
          <a:xfrm>
            <a:off x="2066925" y="3012044"/>
            <a:ext cx="6048375" cy="461665"/>
          </a:xfrm>
          <a:prstGeom prst="rect">
            <a:avLst/>
          </a:prstGeom>
        </p:spPr>
        <p:txBody>
          <a:bodyPr wrap="square">
            <a:spAutoFit/>
          </a:bodyPr>
          <a:lstStyle/>
          <a:p>
            <a:r>
              <a:rPr lang="en-US" sz="1600" i="1" dirty="0" smtClean="0"/>
              <a:t>Q:  :”When </a:t>
            </a:r>
            <a:r>
              <a:rPr lang="en-US" sz="1600" i="1" dirty="0"/>
              <a:t>should I decide to begin a new research topic</a:t>
            </a:r>
            <a:r>
              <a:rPr lang="en-US" sz="1600" i="1" dirty="0" smtClean="0"/>
              <a:t>?</a:t>
            </a:r>
            <a:r>
              <a:rPr lang="en-US" dirty="0" smtClean="0"/>
              <a:t>”</a:t>
            </a:r>
            <a:endParaRPr lang="en-US" dirty="0"/>
          </a:p>
        </p:txBody>
      </p:sp>
      <p:sp>
        <p:nvSpPr>
          <p:cNvPr id="8" name="Rectangle 7"/>
          <p:cNvSpPr/>
          <p:nvPr/>
        </p:nvSpPr>
        <p:spPr>
          <a:xfrm>
            <a:off x="1981200" y="152400"/>
            <a:ext cx="6244017" cy="584775"/>
          </a:xfrm>
          <a:prstGeom prst="rect">
            <a:avLst/>
          </a:prstGeom>
        </p:spPr>
        <p:txBody>
          <a:bodyPr wrap="none">
            <a:spAutoFit/>
          </a:bodyPr>
          <a:lstStyle/>
          <a:p>
            <a:r>
              <a:rPr lang="en-US" sz="3200" dirty="0" smtClean="0">
                <a:solidFill>
                  <a:srgbClr val="182674"/>
                </a:solidFill>
              </a:rPr>
              <a:t>Initiating a New Research Project</a:t>
            </a:r>
          </a:p>
        </p:txBody>
      </p:sp>
      <p:cxnSp>
        <p:nvCxnSpPr>
          <p:cNvPr id="9" name="Straight Connector 13"/>
          <p:cNvCxnSpPr>
            <a:cxnSpLocks noChangeShapeType="1"/>
          </p:cNvCxnSpPr>
          <p:nvPr/>
        </p:nvCxnSpPr>
        <p:spPr bwMode="auto">
          <a:xfrm>
            <a:off x="1828800" y="877163"/>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2388043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295400"/>
            <a:ext cx="6705600" cy="1323439"/>
          </a:xfrm>
          <a:prstGeom prst="rect">
            <a:avLst/>
          </a:prstGeom>
        </p:spPr>
        <p:txBody>
          <a:bodyPr wrap="square">
            <a:spAutoFit/>
          </a:bodyPr>
          <a:lstStyle/>
          <a:p>
            <a:pPr lvl="0">
              <a:spcAft>
                <a:spcPts val="600"/>
              </a:spcAft>
            </a:pPr>
            <a:r>
              <a:rPr lang="en-US" sz="1600" i="1" dirty="0" smtClean="0"/>
              <a:t>Q. “What </a:t>
            </a:r>
            <a:r>
              <a:rPr lang="en-US" sz="1600" i="1" dirty="0"/>
              <a:t>are some strategies to establish and grow/diversify a research program, particularly in a new area or field?    Is it more effective to initially focus on research projects at a smaller scale and/or scope and allow the program to branch out over time, or to establish the program on broad concepts and narrow down as the research progresses</a:t>
            </a:r>
            <a:r>
              <a:rPr lang="en-US" sz="1600" i="1" dirty="0" smtClean="0"/>
              <a:t>?”</a:t>
            </a:r>
            <a:endParaRPr lang="en-US" sz="1600" i="1" dirty="0"/>
          </a:p>
        </p:txBody>
      </p:sp>
      <p:sp>
        <p:nvSpPr>
          <p:cNvPr id="5" name="Rectangle 4"/>
          <p:cNvSpPr/>
          <p:nvPr/>
        </p:nvSpPr>
        <p:spPr>
          <a:xfrm>
            <a:off x="2590800" y="3962400"/>
            <a:ext cx="3238500" cy="1354217"/>
          </a:xfrm>
          <a:prstGeom prst="rect">
            <a:avLst/>
          </a:prstGeom>
        </p:spPr>
        <p:txBody>
          <a:bodyPr wrap="square">
            <a:spAutoFit/>
          </a:bodyPr>
          <a:lstStyle/>
          <a:p>
            <a:pPr>
              <a:spcAft>
                <a:spcPts val="600"/>
              </a:spcAft>
            </a:pPr>
            <a:r>
              <a:rPr lang="en-US" dirty="0" smtClean="0">
                <a:solidFill>
                  <a:schemeClr val="tx2"/>
                </a:solidFill>
              </a:rPr>
              <a:t>Pilot Project</a:t>
            </a:r>
          </a:p>
          <a:p>
            <a:pPr>
              <a:spcAft>
                <a:spcPts val="600"/>
              </a:spcAft>
            </a:pPr>
            <a:r>
              <a:rPr lang="en-US" dirty="0" smtClean="0">
                <a:solidFill>
                  <a:schemeClr val="tx2"/>
                </a:solidFill>
              </a:rPr>
              <a:t>Collaboration</a:t>
            </a:r>
          </a:p>
          <a:p>
            <a:pPr>
              <a:spcAft>
                <a:spcPts val="600"/>
              </a:spcAft>
            </a:pPr>
            <a:r>
              <a:rPr lang="en-US" dirty="0" smtClean="0">
                <a:solidFill>
                  <a:schemeClr val="tx2"/>
                </a:solidFill>
              </a:rPr>
              <a:t>Student project</a:t>
            </a:r>
          </a:p>
        </p:txBody>
      </p:sp>
      <p:sp>
        <p:nvSpPr>
          <p:cNvPr id="6" name="Rectangle 5"/>
          <p:cNvSpPr/>
          <p:nvPr/>
        </p:nvSpPr>
        <p:spPr>
          <a:xfrm>
            <a:off x="2066925" y="2895600"/>
            <a:ext cx="6267450" cy="830997"/>
          </a:xfrm>
          <a:prstGeom prst="rect">
            <a:avLst/>
          </a:prstGeom>
        </p:spPr>
        <p:txBody>
          <a:bodyPr wrap="square">
            <a:spAutoFit/>
          </a:bodyPr>
          <a:lstStyle/>
          <a:p>
            <a:pPr>
              <a:spcAft>
                <a:spcPts val="600"/>
              </a:spcAft>
            </a:pPr>
            <a:r>
              <a:rPr lang="en-US" dirty="0" smtClean="0">
                <a:solidFill>
                  <a:schemeClr val="tx2"/>
                </a:solidFill>
              </a:rPr>
              <a:t>Funding a large, first-time project can be difficult. Try to get some initial results…</a:t>
            </a:r>
          </a:p>
        </p:txBody>
      </p:sp>
      <p:sp>
        <p:nvSpPr>
          <p:cNvPr id="7" name="Rectangle 6"/>
          <p:cNvSpPr/>
          <p:nvPr/>
        </p:nvSpPr>
        <p:spPr>
          <a:xfrm>
            <a:off x="1981200" y="152400"/>
            <a:ext cx="6244017" cy="584775"/>
          </a:xfrm>
          <a:prstGeom prst="rect">
            <a:avLst/>
          </a:prstGeom>
        </p:spPr>
        <p:txBody>
          <a:bodyPr wrap="none">
            <a:spAutoFit/>
          </a:bodyPr>
          <a:lstStyle/>
          <a:p>
            <a:r>
              <a:rPr lang="en-US" sz="3200" dirty="0" smtClean="0">
                <a:solidFill>
                  <a:srgbClr val="182674"/>
                </a:solidFill>
              </a:rPr>
              <a:t>Initiating a New Research Project</a:t>
            </a:r>
          </a:p>
        </p:txBody>
      </p:sp>
      <p:cxnSp>
        <p:nvCxnSpPr>
          <p:cNvPr id="8" name="Straight Connector 13"/>
          <p:cNvCxnSpPr>
            <a:cxnSpLocks noChangeShapeType="1"/>
          </p:cNvCxnSpPr>
          <p:nvPr/>
        </p:nvCxnSpPr>
        <p:spPr bwMode="auto">
          <a:xfrm>
            <a:off x="1828800" y="877163"/>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3575627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295400"/>
            <a:ext cx="6705600" cy="1323439"/>
          </a:xfrm>
          <a:prstGeom prst="rect">
            <a:avLst/>
          </a:prstGeom>
        </p:spPr>
        <p:txBody>
          <a:bodyPr wrap="square">
            <a:spAutoFit/>
          </a:bodyPr>
          <a:lstStyle/>
          <a:p>
            <a:pPr lvl="0">
              <a:spcAft>
                <a:spcPts val="600"/>
              </a:spcAft>
            </a:pPr>
            <a:r>
              <a:rPr lang="en-US" sz="1600" i="1" dirty="0" smtClean="0"/>
              <a:t>Q. “What </a:t>
            </a:r>
            <a:r>
              <a:rPr lang="en-US" sz="1600" i="1" dirty="0"/>
              <a:t>are some strategies to establish and grow/diversify a research program, particularly in a new area or field?    Is it more effective to initially focus on research projects at a smaller scale and/or scope and allow the program to branch out over time, or to establish the program on broad concepts and narrow down as the research progresses</a:t>
            </a:r>
            <a:r>
              <a:rPr lang="en-US" sz="1600" i="1" dirty="0" smtClean="0"/>
              <a:t>?”</a:t>
            </a:r>
            <a:endParaRPr lang="en-US" sz="1600" i="1" dirty="0"/>
          </a:p>
        </p:txBody>
      </p:sp>
      <p:sp>
        <p:nvSpPr>
          <p:cNvPr id="5" name="Rectangle 4"/>
          <p:cNvSpPr/>
          <p:nvPr/>
        </p:nvSpPr>
        <p:spPr>
          <a:xfrm>
            <a:off x="2590800" y="3962400"/>
            <a:ext cx="3238500" cy="1354217"/>
          </a:xfrm>
          <a:prstGeom prst="rect">
            <a:avLst/>
          </a:prstGeom>
        </p:spPr>
        <p:txBody>
          <a:bodyPr wrap="square">
            <a:spAutoFit/>
          </a:bodyPr>
          <a:lstStyle/>
          <a:p>
            <a:pPr>
              <a:spcAft>
                <a:spcPts val="600"/>
              </a:spcAft>
            </a:pPr>
            <a:r>
              <a:rPr lang="en-US" dirty="0" smtClean="0">
                <a:solidFill>
                  <a:schemeClr val="tx1">
                    <a:lumMod val="50000"/>
                  </a:schemeClr>
                </a:solidFill>
              </a:rPr>
              <a:t>Pilot Project</a:t>
            </a:r>
          </a:p>
          <a:p>
            <a:pPr>
              <a:spcAft>
                <a:spcPts val="600"/>
              </a:spcAft>
            </a:pPr>
            <a:r>
              <a:rPr lang="en-US" dirty="0" smtClean="0">
                <a:solidFill>
                  <a:schemeClr val="tx1">
                    <a:lumMod val="50000"/>
                  </a:schemeClr>
                </a:solidFill>
              </a:rPr>
              <a:t>Collaboration</a:t>
            </a:r>
          </a:p>
          <a:p>
            <a:pPr>
              <a:spcAft>
                <a:spcPts val="600"/>
              </a:spcAft>
            </a:pPr>
            <a:r>
              <a:rPr lang="en-US" dirty="0" smtClean="0">
                <a:solidFill>
                  <a:schemeClr val="tx1">
                    <a:lumMod val="50000"/>
                  </a:schemeClr>
                </a:solidFill>
              </a:rPr>
              <a:t>Student project</a:t>
            </a:r>
          </a:p>
        </p:txBody>
      </p:sp>
      <p:sp>
        <p:nvSpPr>
          <p:cNvPr id="6" name="Rectangle 5"/>
          <p:cNvSpPr/>
          <p:nvPr/>
        </p:nvSpPr>
        <p:spPr>
          <a:xfrm>
            <a:off x="2066925" y="2895600"/>
            <a:ext cx="6267450" cy="830997"/>
          </a:xfrm>
          <a:prstGeom prst="rect">
            <a:avLst/>
          </a:prstGeom>
        </p:spPr>
        <p:txBody>
          <a:bodyPr wrap="square">
            <a:spAutoFit/>
          </a:bodyPr>
          <a:lstStyle/>
          <a:p>
            <a:pPr>
              <a:spcAft>
                <a:spcPts val="600"/>
              </a:spcAft>
            </a:pPr>
            <a:r>
              <a:rPr lang="en-US" dirty="0" smtClean="0">
                <a:solidFill>
                  <a:schemeClr val="tx1">
                    <a:lumMod val="50000"/>
                  </a:schemeClr>
                </a:solidFill>
              </a:rPr>
              <a:t>Funding a large, first-time project can be difficult. Try to get some initial results…</a:t>
            </a:r>
          </a:p>
        </p:txBody>
      </p:sp>
      <p:sp>
        <p:nvSpPr>
          <p:cNvPr id="7" name="Rectangle 6"/>
          <p:cNvSpPr/>
          <p:nvPr/>
        </p:nvSpPr>
        <p:spPr>
          <a:xfrm>
            <a:off x="2238374" y="5562600"/>
            <a:ext cx="6753225" cy="523220"/>
          </a:xfrm>
          <a:prstGeom prst="rect">
            <a:avLst/>
          </a:prstGeom>
        </p:spPr>
        <p:txBody>
          <a:bodyPr wrap="square">
            <a:spAutoFit/>
          </a:bodyPr>
          <a:lstStyle/>
          <a:p>
            <a:pPr>
              <a:spcAft>
                <a:spcPts val="600"/>
              </a:spcAft>
            </a:pPr>
            <a:r>
              <a:rPr lang="en-US" sz="2800" i="1" dirty="0" smtClean="0">
                <a:solidFill>
                  <a:srgbClr val="008000"/>
                </a:solidFill>
              </a:rPr>
              <a:t>An exciting initial result goes a long way!</a:t>
            </a:r>
          </a:p>
        </p:txBody>
      </p:sp>
      <p:sp>
        <p:nvSpPr>
          <p:cNvPr id="8" name="Rectangle 7"/>
          <p:cNvSpPr/>
          <p:nvPr/>
        </p:nvSpPr>
        <p:spPr>
          <a:xfrm>
            <a:off x="1981200" y="152400"/>
            <a:ext cx="6244017" cy="584775"/>
          </a:xfrm>
          <a:prstGeom prst="rect">
            <a:avLst/>
          </a:prstGeom>
        </p:spPr>
        <p:txBody>
          <a:bodyPr wrap="none">
            <a:spAutoFit/>
          </a:bodyPr>
          <a:lstStyle/>
          <a:p>
            <a:r>
              <a:rPr lang="en-US" sz="3200" dirty="0" smtClean="0">
                <a:solidFill>
                  <a:srgbClr val="182674"/>
                </a:solidFill>
              </a:rPr>
              <a:t>Initiating a New Research Project</a:t>
            </a:r>
          </a:p>
        </p:txBody>
      </p:sp>
      <p:cxnSp>
        <p:nvCxnSpPr>
          <p:cNvPr id="9" name="Straight Connector 13"/>
          <p:cNvCxnSpPr>
            <a:cxnSpLocks noChangeShapeType="1"/>
          </p:cNvCxnSpPr>
          <p:nvPr/>
        </p:nvCxnSpPr>
        <p:spPr bwMode="auto">
          <a:xfrm>
            <a:off x="1828800" y="877163"/>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3575627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950" y="76200"/>
            <a:ext cx="6324600" cy="646331"/>
          </a:xfrm>
          <a:prstGeom prst="rect">
            <a:avLst/>
          </a:prstGeom>
        </p:spPr>
        <p:txBody>
          <a:bodyPr wrap="square">
            <a:spAutoFit/>
          </a:bodyPr>
          <a:lstStyle/>
          <a:p>
            <a:r>
              <a:rPr lang="en-US" sz="3600" dirty="0" smtClean="0">
                <a:solidFill>
                  <a:srgbClr val="182674"/>
                </a:solidFill>
              </a:rPr>
              <a:t>Funding Your Research</a:t>
            </a:r>
          </a:p>
        </p:txBody>
      </p:sp>
      <p:cxnSp>
        <p:nvCxnSpPr>
          <p:cNvPr id="4" name="Straight Connector 13"/>
          <p:cNvCxnSpPr>
            <a:cxnSpLocks noChangeShapeType="1"/>
          </p:cNvCxnSpPr>
          <p:nvPr/>
        </p:nvCxnSpPr>
        <p:spPr bwMode="auto">
          <a:xfrm>
            <a:off x="1866900" y="8382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5" name="Rectangle 4"/>
          <p:cNvSpPr/>
          <p:nvPr/>
        </p:nvSpPr>
        <p:spPr>
          <a:xfrm>
            <a:off x="1905000" y="1524000"/>
            <a:ext cx="7086600" cy="2400657"/>
          </a:xfrm>
          <a:prstGeom prst="rect">
            <a:avLst/>
          </a:prstGeom>
        </p:spPr>
        <p:txBody>
          <a:bodyPr wrap="square">
            <a:spAutoFit/>
          </a:bodyPr>
          <a:lstStyle/>
          <a:p>
            <a:pPr lvl="0">
              <a:spcAft>
                <a:spcPts val="600"/>
              </a:spcAft>
            </a:pPr>
            <a:r>
              <a:rPr lang="en-US" sz="2800" i="1" dirty="0" smtClean="0"/>
              <a:t>Q.  “How </a:t>
            </a:r>
            <a:r>
              <a:rPr lang="en-US" sz="2800" i="1" dirty="0"/>
              <a:t>do you make sure there is a long-term funding source</a:t>
            </a:r>
            <a:r>
              <a:rPr lang="en-US" sz="2800" i="1" dirty="0" smtClean="0"/>
              <a:t>?”</a:t>
            </a:r>
          </a:p>
          <a:p>
            <a:pPr lvl="0">
              <a:spcAft>
                <a:spcPts val="600"/>
              </a:spcAft>
            </a:pPr>
            <a:endParaRPr lang="en-US" sz="2800" i="1" dirty="0"/>
          </a:p>
          <a:p>
            <a:pPr lvl="0">
              <a:spcAft>
                <a:spcPts val="600"/>
              </a:spcAft>
            </a:pPr>
            <a:r>
              <a:rPr lang="en-US" sz="2800" i="1" dirty="0" smtClean="0"/>
              <a:t>Q. “Where </a:t>
            </a:r>
            <a:r>
              <a:rPr lang="en-US" sz="2800" i="1" dirty="0"/>
              <a:t>do you find funding for 2-year colleges</a:t>
            </a:r>
            <a:r>
              <a:rPr lang="en-US" sz="2800" i="1" dirty="0" smtClean="0"/>
              <a:t>?”</a:t>
            </a:r>
            <a:endParaRPr lang="en-US" sz="2800" i="1" dirty="0"/>
          </a:p>
        </p:txBody>
      </p:sp>
    </p:spTree>
    <p:extLst>
      <p:ext uri="{BB962C8B-B14F-4D97-AF65-F5344CB8AC3E}">
        <p14:creationId xmlns="" xmlns:p14="http://schemas.microsoft.com/office/powerpoint/2010/main" val="4111833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05000" y="76200"/>
            <a:ext cx="7010400" cy="914400"/>
          </a:xfrm>
        </p:spPr>
        <p:txBody>
          <a:bodyPr/>
          <a:lstStyle/>
          <a:p>
            <a:pPr algn="ctr"/>
            <a:r>
              <a:rPr lang="en-US" sz="2800" b="1" smtClean="0">
                <a:solidFill>
                  <a:srgbClr val="800000"/>
                </a:solidFill>
              </a:rPr>
              <a:t>Pursuing an Academic Career</a:t>
            </a:r>
            <a:r>
              <a:rPr lang="en-US" sz="3600" smtClean="0">
                <a:solidFill>
                  <a:srgbClr val="800000"/>
                </a:solidFill>
              </a:rPr>
              <a:t/>
            </a:r>
            <a:br>
              <a:rPr lang="en-US" sz="3600" smtClean="0">
                <a:solidFill>
                  <a:srgbClr val="800000"/>
                </a:solidFill>
              </a:rPr>
            </a:br>
            <a:r>
              <a:rPr lang="en-US" sz="2400" i="1" smtClean="0"/>
              <a:t>Series conveners and moderators</a:t>
            </a:r>
          </a:p>
        </p:txBody>
      </p:sp>
      <p:sp>
        <p:nvSpPr>
          <p:cNvPr id="3075" name="Text Placeholder 2"/>
          <p:cNvSpPr>
            <a:spLocks noGrp="1"/>
          </p:cNvSpPr>
          <p:nvPr>
            <p:ph type="body" idx="1"/>
          </p:nvPr>
        </p:nvSpPr>
        <p:spPr>
          <a:xfrm>
            <a:off x="3200400" y="1573213"/>
            <a:ext cx="4191000" cy="762000"/>
          </a:xfrm>
        </p:spPr>
        <p:txBody>
          <a:bodyPr/>
          <a:lstStyle/>
          <a:p>
            <a:r>
              <a:rPr lang="en-US" b="0" smtClean="0">
                <a:solidFill>
                  <a:schemeClr val="accent2"/>
                </a:solidFill>
              </a:rPr>
              <a:t>Prof. Rachel Beane</a:t>
            </a:r>
          </a:p>
          <a:p>
            <a:r>
              <a:rPr lang="en-US" b="0" smtClean="0">
                <a:solidFill>
                  <a:schemeClr val="accent2"/>
                </a:solidFill>
              </a:rPr>
              <a:t>Bowdoin College</a:t>
            </a:r>
          </a:p>
        </p:txBody>
      </p:sp>
      <p:pic>
        <p:nvPicPr>
          <p:cNvPr id="3077" name="Picture 7"/>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1200" y="1192212"/>
            <a:ext cx="1143000" cy="155098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 Placeholder 2"/>
          <p:cNvSpPr txBox="1">
            <a:spLocks/>
          </p:cNvSpPr>
          <p:nvPr/>
        </p:nvSpPr>
        <p:spPr bwMode="auto">
          <a:xfrm>
            <a:off x="3276600" y="5678488"/>
            <a:ext cx="5867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4" tIns="45707" rIns="91414" bIns="45707"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Clr>
                <a:srgbClr val="5D296D"/>
              </a:buClr>
              <a:buFont typeface="Wingdings" pitchFamily="2" charset="2"/>
              <a:buNone/>
            </a:pPr>
            <a:r>
              <a:rPr lang="en-US">
                <a:solidFill>
                  <a:schemeClr val="accent2"/>
                </a:solidFill>
              </a:rPr>
              <a:t>Monica Bruckner </a:t>
            </a:r>
          </a:p>
          <a:p>
            <a:pPr>
              <a:spcBef>
                <a:spcPct val="20000"/>
              </a:spcBef>
              <a:buClr>
                <a:srgbClr val="5D296D"/>
              </a:buClr>
              <a:buFont typeface="Wingdings" pitchFamily="2" charset="2"/>
              <a:buNone/>
            </a:pPr>
            <a:r>
              <a:rPr lang="en-US">
                <a:solidFill>
                  <a:schemeClr val="accent2"/>
                </a:solidFill>
              </a:rPr>
              <a:t>Science Education and Resource Center (SERC)</a:t>
            </a:r>
          </a:p>
        </p:txBody>
      </p:sp>
      <p:pic>
        <p:nvPicPr>
          <p:cNvPr id="819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81200" y="3048000"/>
            <a:ext cx="1184955" cy="14478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2"/>
          <p:cNvSpPr txBox="1">
            <a:spLocks/>
          </p:cNvSpPr>
          <p:nvPr/>
        </p:nvSpPr>
        <p:spPr bwMode="auto">
          <a:xfrm>
            <a:off x="3200400" y="3429000"/>
            <a:ext cx="5943600" cy="762000"/>
          </a:xfrm>
          <a:prstGeom prst="rect">
            <a:avLst/>
          </a:prstGeom>
          <a:noFill/>
          <a:ln w="9525">
            <a:noFill/>
            <a:miter lim="800000"/>
            <a:headEnd/>
            <a:tailEnd/>
          </a:ln>
        </p:spPr>
        <p:txBody>
          <a:bodyPr lIns="91414" tIns="45707" rIns="91414" bIns="45707" anchor="b"/>
          <a:lstStyle/>
          <a:p>
            <a:pPr>
              <a:spcBef>
                <a:spcPct val="20000"/>
              </a:spcBef>
              <a:buClr>
                <a:srgbClr val="380404"/>
              </a:buClr>
              <a:buFont typeface="Wingdings" pitchFamily="2" charset="2"/>
              <a:buNone/>
              <a:defRPr/>
            </a:pPr>
            <a:r>
              <a:rPr lang="en-US" kern="0" dirty="0">
                <a:solidFill>
                  <a:schemeClr val="accent2"/>
                </a:solidFill>
                <a:latin typeface="+mn-lt"/>
                <a:ea typeface="+mn-ea"/>
              </a:rPr>
              <a:t>Prof. Mike Williams</a:t>
            </a:r>
          </a:p>
          <a:p>
            <a:pPr>
              <a:spcBef>
                <a:spcPct val="20000"/>
              </a:spcBef>
              <a:buClr>
                <a:srgbClr val="380404"/>
              </a:buClr>
              <a:buFont typeface="Wingdings" pitchFamily="2" charset="2"/>
              <a:buNone/>
              <a:defRPr/>
            </a:pPr>
            <a:r>
              <a:rPr lang="en-US" kern="0" dirty="0">
                <a:solidFill>
                  <a:schemeClr val="accent2"/>
                </a:solidFill>
                <a:latin typeface="+mn-lt"/>
                <a:ea typeface="+mn-ea"/>
              </a:rPr>
              <a:t>University of Massachusetts, Amherst</a:t>
            </a:r>
          </a:p>
        </p:txBody>
      </p:sp>
      <p:pic>
        <p:nvPicPr>
          <p:cNvPr id="12"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l="8711" r="17242"/>
          <a:stretch>
            <a:fillRect/>
          </a:stretch>
        </p:blipFill>
        <p:spPr bwMode="auto">
          <a:xfrm>
            <a:off x="1981200" y="5181600"/>
            <a:ext cx="1143000" cy="141071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081" name="Straight Connector 13"/>
          <p:cNvCxnSpPr>
            <a:cxnSpLocks noChangeShapeType="1"/>
          </p:cNvCxnSpPr>
          <p:nvPr/>
        </p:nvCxnSpPr>
        <p:spPr bwMode="auto">
          <a:xfrm>
            <a:off x="1828800" y="990600"/>
            <a:ext cx="7239000" cy="0"/>
          </a:xfrm>
          <a:prstGeom prst="line">
            <a:avLst/>
          </a:prstGeom>
          <a:noFill/>
          <a:ln w="9525">
            <a:solidFill>
              <a:schemeClr val="tx2"/>
            </a:solidFill>
            <a:round/>
            <a:headEnd/>
            <a:tailEnd/>
          </a:ln>
          <a:extLst>
            <a:ext uri="{909E8E84-426E-40DD-AFC4-6F175D3DCCD1}">
              <a14:hiddenFill xmlns=""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1143000"/>
            <a:ext cx="6324600" cy="1446550"/>
          </a:xfrm>
          <a:prstGeom prst="rect">
            <a:avLst/>
          </a:prstGeom>
        </p:spPr>
        <p:txBody>
          <a:bodyPr wrap="square">
            <a:spAutoFit/>
          </a:bodyPr>
          <a:lstStyle/>
          <a:p>
            <a:r>
              <a:rPr lang="en-US" sz="2000" b="1" dirty="0" smtClean="0">
                <a:solidFill>
                  <a:schemeClr val="tx1">
                    <a:lumMod val="50000"/>
                  </a:schemeClr>
                </a:solidFill>
              </a:rPr>
              <a:t>Start Small</a:t>
            </a:r>
          </a:p>
          <a:p>
            <a:pPr marL="285750" indent="-285750">
              <a:buFont typeface="Arial" pitchFamily="34" charset="0"/>
              <a:buChar char="•"/>
              <a:tabLst>
                <a:tab pos="457200" algn="l"/>
              </a:tabLst>
            </a:pPr>
            <a:r>
              <a:rPr lang="en-US" sz="1800" dirty="0" smtClean="0">
                <a:solidFill>
                  <a:schemeClr val="tx1">
                    <a:lumMod val="50000"/>
                  </a:schemeClr>
                </a:solidFill>
              </a:rPr>
              <a:t> </a:t>
            </a:r>
            <a:r>
              <a:rPr lang="en-US" sz="1800" dirty="0">
                <a:solidFill>
                  <a:schemeClr val="tx1">
                    <a:lumMod val="50000"/>
                  </a:schemeClr>
                </a:solidFill>
              </a:rPr>
              <a:t>	</a:t>
            </a:r>
            <a:r>
              <a:rPr lang="en-US" sz="1800" dirty="0" smtClean="0">
                <a:solidFill>
                  <a:schemeClr val="tx1">
                    <a:lumMod val="50000"/>
                  </a:schemeClr>
                </a:solidFill>
              </a:rPr>
              <a:t>Internal grants at your institution</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 NSF SGER (“</a:t>
            </a:r>
            <a:r>
              <a:rPr lang="en-US" sz="1800" dirty="0" smtClean="0"/>
              <a:t>Small </a:t>
            </a:r>
            <a:r>
              <a:rPr lang="en-US" sz="1800" dirty="0"/>
              <a:t>Grants for Exploratory </a:t>
            </a:r>
            <a:r>
              <a:rPr lang="en-US" sz="1800" dirty="0" smtClean="0"/>
              <a:t>Research”)</a:t>
            </a:r>
            <a:endParaRPr lang="en-US" sz="1800" dirty="0" smtClean="0">
              <a:solidFill>
                <a:schemeClr val="tx1">
                  <a:lumMod val="50000"/>
                </a:schemeClr>
              </a:solidFill>
            </a:endParaRP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Small collaborative addition to another grant</a:t>
            </a:r>
            <a:endParaRPr lang="en-US" sz="1400" dirty="0" smtClean="0">
              <a:solidFill>
                <a:schemeClr val="tx1">
                  <a:lumMod val="50000"/>
                </a:schemeClr>
              </a:solidFill>
            </a:endParaRPr>
          </a:p>
          <a:p>
            <a:endParaRPr lang="en-US" sz="1400" dirty="0" smtClean="0">
              <a:solidFill>
                <a:schemeClr val="tx1">
                  <a:lumMod val="50000"/>
                </a:schemeClr>
              </a:solidFill>
            </a:endParaRPr>
          </a:p>
        </p:txBody>
      </p:sp>
      <p:sp>
        <p:nvSpPr>
          <p:cNvPr id="5" name="Rectangle 4"/>
          <p:cNvSpPr/>
          <p:nvPr/>
        </p:nvSpPr>
        <p:spPr>
          <a:xfrm>
            <a:off x="1885950" y="76200"/>
            <a:ext cx="6324600" cy="646331"/>
          </a:xfrm>
          <a:prstGeom prst="rect">
            <a:avLst/>
          </a:prstGeom>
        </p:spPr>
        <p:txBody>
          <a:bodyPr wrap="square">
            <a:spAutoFit/>
          </a:bodyPr>
          <a:lstStyle/>
          <a:p>
            <a:r>
              <a:rPr lang="en-US" sz="3600" dirty="0" smtClean="0">
                <a:solidFill>
                  <a:srgbClr val="182674"/>
                </a:solidFill>
              </a:rPr>
              <a:t>Funding Your Research</a:t>
            </a:r>
          </a:p>
        </p:txBody>
      </p:sp>
      <p:cxnSp>
        <p:nvCxnSpPr>
          <p:cNvPr id="6" name="Straight Connector 13"/>
          <p:cNvCxnSpPr>
            <a:cxnSpLocks noChangeShapeType="1"/>
          </p:cNvCxnSpPr>
          <p:nvPr/>
        </p:nvCxnSpPr>
        <p:spPr bwMode="auto">
          <a:xfrm>
            <a:off x="1866900" y="8382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399279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1143000"/>
            <a:ext cx="6324600" cy="3570208"/>
          </a:xfrm>
          <a:prstGeom prst="rect">
            <a:avLst/>
          </a:prstGeom>
        </p:spPr>
        <p:txBody>
          <a:bodyPr wrap="square">
            <a:spAutoFit/>
          </a:bodyPr>
          <a:lstStyle/>
          <a:p>
            <a:r>
              <a:rPr lang="en-US" sz="2000" b="1" dirty="0" smtClean="0">
                <a:solidFill>
                  <a:schemeClr val="tx1">
                    <a:lumMod val="50000"/>
                  </a:schemeClr>
                </a:solidFill>
              </a:rPr>
              <a:t>Start Small</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 Internal grants at your institution</a:t>
            </a:r>
          </a:p>
          <a:p>
            <a:pPr marL="285750" indent="-285750">
              <a:buFont typeface="Arial" pitchFamily="34" charset="0"/>
              <a:buChar char="•"/>
              <a:tabLst>
                <a:tab pos="457200" algn="l"/>
              </a:tabLst>
            </a:pPr>
            <a:r>
              <a:rPr lang="en-US" sz="1800" dirty="0" smtClean="0">
                <a:solidFill>
                  <a:schemeClr val="tx1">
                    <a:lumMod val="50000"/>
                  </a:schemeClr>
                </a:solidFill>
              </a:rPr>
              <a:t> </a:t>
            </a:r>
            <a:r>
              <a:rPr lang="en-US" sz="1800" dirty="0">
                <a:solidFill>
                  <a:schemeClr val="tx1">
                    <a:lumMod val="50000"/>
                  </a:schemeClr>
                </a:solidFill>
              </a:rPr>
              <a:t>	</a:t>
            </a:r>
            <a:r>
              <a:rPr lang="en-US" sz="1800" dirty="0" smtClean="0">
                <a:solidFill>
                  <a:schemeClr val="tx1">
                    <a:lumMod val="50000"/>
                  </a:schemeClr>
                </a:solidFill>
              </a:rPr>
              <a:t>NSF SGR</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 Small collaborative addition to another grant</a:t>
            </a:r>
            <a:endParaRPr lang="en-US" sz="1400" dirty="0" smtClean="0">
              <a:solidFill>
                <a:schemeClr val="tx1">
                  <a:lumMod val="50000"/>
                </a:schemeClr>
              </a:solidFill>
            </a:endParaRPr>
          </a:p>
          <a:p>
            <a:endParaRPr lang="en-US" sz="1400" dirty="0" smtClean="0">
              <a:solidFill>
                <a:schemeClr val="tx1">
                  <a:lumMod val="50000"/>
                </a:schemeClr>
              </a:solidFill>
            </a:endParaRPr>
          </a:p>
          <a:p>
            <a:r>
              <a:rPr lang="en-US" sz="2000" b="1" dirty="0" smtClean="0">
                <a:solidFill>
                  <a:schemeClr val="tx1">
                    <a:lumMod val="50000"/>
                  </a:schemeClr>
                </a:solidFill>
              </a:rPr>
              <a:t>Full-scale proposals</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 Plan ahead</a:t>
            </a:r>
          </a:p>
          <a:p>
            <a:pPr marL="285750" indent="-285750">
              <a:buFont typeface="Arial" pitchFamily="34" charset="0"/>
              <a:buChar char="•"/>
              <a:tabLst>
                <a:tab pos="457200" algn="l"/>
              </a:tabLst>
            </a:pPr>
            <a:r>
              <a:rPr lang="en-US" sz="1800" dirty="0" smtClean="0">
                <a:solidFill>
                  <a:schemeClr val="tx1">
                    <a:lumMod val="50000"/>
                  </a:schemeClr>
                </a:solidFill>
              </a:rPr>
              <a:t> </a:t>
            </a:r>
            <a:r>
              <a:rPr lang="en-US" sz="1800" dirty="0">
                <a:solidFill>
                  <a:schemeClr val="tx1">
                    <a:lumMod val="50000"/>
                  </a:schemeClr>
                </a:solidFill>
              </a:rPr>
              <a:t>	</a:t>
            </a:r>
            <a:r>
              <a:rPr lang="en-US" sz="1800" dirty="0" smtClean="0">
                <a:solidFill>
                  <a:schemeClr val="tx1">
                    <a:lumMod val="50000"/>
                  </a:schemeClr>
                </a:solidFill>
              </a:rPr>
              <a:t>Read the solicitation and proposal guide</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 Internal resources at your institution</a:t>
            </a:r>
          </a:p>
          <a:p>
            <a:pPr marL="285750" indent="-285750">
              <a:buFont typeface="Arial" pitchFamily="34" charset="0"/>
              <a:buChar char="•"/>
              <a:tabLst>
                <a:tab pos="457200" algn="l"/>
              </a:tabLst>
            </a:pPr>
            <a:r>
              <a:rPr lang="en-US" sz="1800" dirty="0" smtClean="0">
                <a:solidFill>
                  <a:schemeClr val="tx1">
                    <a:lumMod val="50000"/>
                  </a:schemeClr>
                </a:solidFill>
              </a:rPr>
              <a:t> </a:t>
            </a:r>
            <a:r>
              <a:rPr lang="en-US" sz="1800" dirty="0">
                <a:solidFill>
                  <a:schemeClr val="tx1">
                    <a:lumMod val="50000"/>
                  </a:schemeClr>
                </a:solidFill>
              </a:rPr>
              <a:t>	</a:t>
            </a:r>
            <a:r>
              <a:rPr lang="en-US" sz="1800" dirty="0" smtClean="0">
                <a:solidFill>
                  <a:schemeClr val="tx1">
                    <a:lumMod val="50000"/>
                  </a:schemeClr>
                </a:solidFill>
              </a:rPr>
              <a:t>Talk to (visit) NSF Program Directors</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 Collaboration!</a:t>
            </a:r>
          </a:p>
          <a:p>
            <a:pPr marL="285750" indent="-285750">
              <a:buFont typeface="Arial" pitchFamily="34" charset="0"/>
              <a:buChar char="•"/>
              <a:tabLst>
                <a:tab pos="457200" algn="l"/>
              </a:tabLst>
            </a:pPr>
            <a:r>
              <a:rPr lang="en-US" sz="1800" dirty="0" smtClean="0">
                <a:solidFill>
                  <a:schemeClr val="tx1">
                    <a:lumMod val="50000"/>
                  </a:schemeClr>
                </a:solidFill>
              </a:rPr>
              <a:t> 	Broader Impacts… Very Important!</a:t>
            </a:r>
            <a:endParaRPr lang="en-US" sz="1000" dirty="0">
              <a:solidFill>
                <a:schemeClr val="tx1">
                  <a:lumMod val="50000"/>
                </a:schemeClr>
              </a:solidFill>
            </a:endParaRPr>
          </a:p>
          <a:p>
            <a:pPr marL="171450" indent="-171450">
              <a:buFont typeface="Arial" pitchFamily="34" charset="0"/>
              <a:buChar char="•"/>
            </a:pPr>
            <a:endParaRPr lang="en-US" sz="1000" dirty="0" smtClean="0">
              <a:solidFill>
                <a:schemeClr val="tx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05400" y="2438400"/>
            <a:ext cx="3419475" cy="660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85950" y="76200"/>
            <a:ext cx="6324600" cy="646331"/>
          </a:xfrm>
          <a:prstGeom prst="rect">
            <a:avLst/>
          </a:prstGeom>
        </p:spPr>
        <p:txBody>
          <a:bodyPr wrap="square">
            <a:spAutoFit/>
          </a:bodyPr>
          <a:lstStyle/>
          <a:p>
            <a:r>
              <a:rPr lang="en-US" sz="3600" dirty="0" smtClean="0">
                <a:solidFill>
                  <a:srgbClr val="182674"/>
                </a:solidFill>
              </a:rPr>
              <a:t>Funding Your Research</a:t>
            </a:r>
          </a:p>
        </p:txBody>
      </p:sp>
      <p:cxnSp>
        <p:nvCxnSpPr>
          <p:cNvPr id="7" name="Straight Connector 13"/>
          <p:cNvCxnSpPr>
            <a:cxnSpLocks noChangeShapeType="1"/>
          </p:cNvCxnSpPr>
          <p:nvPr/>
        </p:nvCxnSpPr>
        <p:spPr bwMode="auto">
          <a:xfrm>
            <a:off x="1866900" y="8382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1540664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1143000"/>
            <a:ext cx="6324600" cy="5262979"/>
          </a:xfrm>
          <a:prstGeom prst="rect">
            <a:avLst/>
          </a:prstGeom>
        </p:spPr>
        <p:txBody>
          <a:bodyPr wrap="square">
            <a:spAutoFit/>
          </a:bodyPr>
          <a:lstStyle/>
          <a:p>
            <a:r>
              <a:rPr lang="en-US" sz="2000" b="1" dirty="0" smtClean="0">
                <a:solidFill>
                  <a:schemeClr val="tx1">
                    <a:lumMod val="50000"/>
                  </a:schemeClr>
                </a:solidFill>
              </a:rPr>
              <a:t>Start Small</a:t>
            </a:r>
          </a:p>
          <a:p>
            <a:pPr marL="285750" indent="-285750">
              <a:buFont typeface="Arial" pitchFamily="34" charset="0"/>
              <a:buChar char="•"/>
              <a:tabLst>
                <a:tab pos="457200" algn="l"/>
              </a:tabLst>
            </a:pPr>
            <a:r>
              <a:rPr lang="en-US" sz="1800" dirty="0" smtClean="0">
                <a:solidFill>
                  <a:schemeClr val="tx1">
                    <a:lumMod val="50000"/>
                  </a:schemeClr>
                </a:solidFill>
              </a:rPr>
              <a:t> </a:t>
            </a:r>
            <a:r>
              <a:rPr lang="en-US" sz="1800" dirty="0">
                <a:solidFill>
                  <a:schemeClr val="tx1">
                    <a:lumMod val="50000"/>
                  </a:schemeClr>
                </a:solidFill>
              </a:rPr>
              <a:t>	</a:t>
            </a:r>
            <a:r>
              <a:rPr lang="en-US" sz="1800" dirty="0" smtClean="0">
                <a:solidFill>
                  <a:schemeClr val="tx1">
                    <a:lumMod val="50000"/>
                  </a:schemeClr>
                </a:solidFill>
              </a:rPr>
              <a:t>Internal grants at your institution</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 NSF SGR</a:t>
            </a:r>
          </a:p>
          <a:p>
            <a:pPr marL="285750" indent="-285750">
              <a:buFont typeface="Arial" pitchFamily="34" charset="0"/>
              <a:buChar char="•"/>
              <a:tabLst>
                <a:tab pos="457200" algn="l"/>
              </a:tabLst>
            </a:pPr>
            <a:r>
              <a:rPr lang="en-US" sz="1800" dirty="0" smtClean="0">
                <a:solidFill>
                  <a:schemeClr val="tx1">
                    <a:lumMod val="50000"/>
                  </a:schemeClr>
                </a:solidFill>
              </a:rPr>
              <a:t> </a:t>
            </a:r>
            <a:r>
              <a:rPr lang="en-US" sz="1800" dirty="0">
                <a:solidFill>
                  <a:schemeClr val="tx1">
                    <a:lumMod val="50000"/>
                  </a:schemeClr>
                </a:solidFill>
              </a:rPr>
              <a:t>	</a:t>
            </a:r>
            <a:r>
              <a:rPr lang="en-US" sz="1800" dirty="0" smtClean="0">
                <a:solidFill>
                  <a:schemeClr val="tx1">
                    <a:lumMod val="50000"/>
                  </a:schemeClr>
                </a:solidFill>
              </a:rPr>
              <a:t>Small collaborative addition to another grant</a:t>
            </a:r>
            <a:endParaRPr lang="en-US" sz="1400" dirty="0" smtClean="0">
              <a:solidFill>
                <a:schemeClr val="tx1">
                  <a:lumMod val="50000"/>
                </a:schemeClr>
              </a:solidFill>
            </a:endParaRPr>
          </a:p>
          <a:p>
            <a:endParaRPr lang="en-US" sz="1400" dirty="0" smtClean="0">
              <a:solidFill>
                <a:schemeClr val="tx1">
                  <a:lumMod val="50000"/>
                </a:schemeClr>
              </a:solidFill>
            </a:endParaRPr>
          </a:p>
          <a:p>
            <a:r>
              <a:rPr lang="en-US" sz="2000" b="1" dirty="0" smtClean="0">
                <a:solidFill>
                  <a:schemeClr val="tx1">
                    <a:lumMod val="50000"/>
                  </a:schemeClr>
                </a:solidFill>
              </a:rPr>
              <a:t>Full-scale proposals</a:t>
            </a:r>
          </a:p>
          <a:p>
            <a:pPr marL="285750" indent="-285750">
              <a:buFont typeface="Arial" pitchFamily="34" charset="0"/>
              <a:buChar char="•"/>
              <a:tabLst>
                <a:tab pos="457200" algn="l"/>
              </a:tabLst>
            </a:pPr>
            <a:r>
              <a:rPr lang="en-US" sz="1800" dirty="0" smtClean="0">
                <a:solidFill>
                  <a:schemeClr val="tx1">
                    <a:lumMod val="50000"/>
                  </a:schemeClr>
                </a:solidFill>
              </a:rPr>
              <a:t> </a:t>
            </a:r>
            <a:r>
              <a:rPr lang="en-US" sz="1800" dirty="0">
                <a:solidFill>
                  <a:schemeClr val="tx1">
                    <a:lumMod val="50000"/>
                  </a:schemeClr>
                </a:solidFill>
              </a:rPr>
              <a:t>	</a:t>
            </a:r>
            <a:r>
              <a:rPr lang="en-US" sz="1800" dirty="0" smtClean="0">
                <a:solidFill>
                  <a:schemeClr val="tx1">
                    <a:lumMod val="50000"/>
                  </a:schemeClr>
                </a:solidFill>
              </a:rPr>
              <a:t>Plan ahead</a:t>
            </a:r>
          </a:p>
          <a:p>
            <a:pPr marL="285750" indent="-285750">
              <a:buFont typeface="Arial" pitchFamily="34" charset="0"/>
              <a:buChar char="•"/>
              <a:tabLst>
                <a:tab pos="457200" algn="l"/>
              </a:tabLst>
            </a:pPr>
            <a:r>
              <a:rPr lang="en-US" sz="1800" dirty="0" smtClean="0">
                <a:solidFill>
                  <a:schemeClr val="tx1">
                    <a:lumMod val="50000"/>
                  </a:schemeClr>
                </a:solidFill>
              </a:rPr>
              <a:t> </a:t>
            </a:r>
            <a:r>
              <a:rPr lang="en-US" sz="1800" dirty="0">
                <a:solidFill>
                  <a:schemeClr val="tx1">
                    <a:lumMod val="50000"/>
                  </a:schemeClr>
                </a:solidFill>
              </a:rPr>
              <a:t>	</a:t>
            </a:r>
            <a:r>
              <a:rPr lang="en-US" sz="1800" dirty="0" smtClean="0">
                <a:solidFill>
                  <a:schemeClr val="tx1">
                    <a:lumMod val="50000"/>
                  </a:schemeClr>
                </a:solidFill>
              </a:rPr>
              <a:t>Read the solicitation and proposal guide</a:t>
            </a:r>
          </a:p>
          <a:p>
            <a:pPr marL="285750" indent="-285750">
              <a:buFont typeface="Arial" pitchFamily="34" charset="0"/>
              <a:buChar char="•"/>
              <a:tabLst>
                <a:tab pos="457200" algn="l"/>
              </a:tabLst>
            </a:pPr>
            <a:r>
              <a:rPr lang="en-US" sz="1800" dirty="0" smtClean="0">
                <a:solidFill>
                  <a:schemeClr val="tx1">
                    <a:lumMod val="50000"/>
                  </a:schemeClr>
                </a:solidFill>
              </a:rPr>
              <a:t> </a:t>
            </a:r>
            <a:r>
              <a:rPr lang="en-US" sz="1800" dirty="0">
                <a:solidFill>
                  <a:schemeClr val="tx1">
                    <a:lumMod val="50000"/>
                  </a:schemeClr>
                </a:solidFill>
              </a:rPr>
              <a:t>	</a:t>
            </a:r>
            <a:r>
              <a:rPr lang="en-US" sz="1800" dirty="0" smtClean="0">
                <a:solidFill>
                  <a:schemeClr val="tx1">
                    <a:lumMod val="50000"/>
                  </a:schemeClr>
                </a:solidFill>
              </a:rPr>
              <a:t>Internal resources at your institution</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 Talk to (visit) NSF Program Directors</a:t>
            </a:r>
          </a:p>
          <a:p>
            <a:pPr marL="285750" indent="-285750">
              <a:buFont typeface="Arial" pitchFamily="34" charset="0"/>
              <a:buChar char="•"/>
              <a:tabLst>
                <a:tab pos="457200" algn="l"/>
              </a:tabLst>
            </a:pPr>
            <a:r>
              <a:rPr lang="en-US" sz="1800" dirty="0" smtClean="0">
                <a:solidFill>
                  <a:schemeClr val="tx1">
                    <a:lumMod val="50000"/>
                  </a:schemeClr>
                </a:solidFill>
              </a:rPr>
              <a:t> </a:t>
            </a:r>
            <a:r>
              <a:rPr lang="en-US" sz="1800" dirty="0">
                <a:solidFill>
                  <a:schemeClr val="tx1">
                    <a:lumMod val="50000"/>
                  </a:schemeClr>
                </a:solidFill>
              </a:rPr>
              <a:t>	</a:t>
            </a:r>
            <a:r>
              <a:rPr lang="en-US" sz="1800" dirty="0" smtClean="0">
                <a:solidFill>
                  <a:schemeClr val="tx1">
                    <a:lumMod val="50000"/>
                  </a:schemeClr>
                </a:solidFill>
              </a:rPr>
              <a:t>Collaboration!</a:t>
            </a:r>
          </a:p>
          <a:p>
            <a:pPr marL="285750" indent="-285750">
              <a:buFont typeface="Arial" pitchFamily="34" charset="0"/>
              <a:buChar char="•"/>
              <a:tabLst>
                <a:tab pos="457200" algn="l"/>
              </a:tabLst>
            </a:pPr>
            <a:r>
              <a:rPr lang="en-US" sz="1800" smtClean="0">
                <a:solidFill>
                  <a:schemeClr val="tx1">
                    <a:lumMod val="50000"/>
                  </a:schemeClr>
                </a:solidFill>
              </a:rPr>
              <a:t>	 Broader </a:t>
            </a:r>
            <a:r>
              <a:rPr lang="en-US" sz="1800" dirty="0" smtClean="0">
                <a:solidFill>
                  <a:schemeClr val="tx1">
                    <a:lumMod val="50000"/>
                  </a:schemeClr>
                </a:solidFill>
              </a:rPr>
              <a:t>Impacts… Very Important!</a:t>
            </a:r>
            <a:endParaRPr lang="en-US" sz="1000" dirty="0">
              <a:solidFill>
                <a:schemeClr val="tx1">
                  <a:lumMod val="50000"/>
                </a:schemeClr>
              </a:solidFill>
            </a:endParaRPr>
          </a:p>
          <a:p>
            <a:pPr marL="171450" indent="-171450">
              <a:buFont typeface="Arial" pitchFamily="34" charset="0"/>
              <a:buChar char="•"/>
            </a:pPr>
            <a:endParaRPr lang="en-US" sz="1000" dirty="0" smtClean="0">
              <a:solidFill>
                <a:schemeClr val="tx1">
                  <a:lumMod val="50000"/>
                </a:schemeClr>
              </a:solidFill>
            </a:endParaRPr>
          </a:p>
          <a:p>
            <a:r>
              <a:rPr lang="en-US" sz="2000" b="1" dirty="0" smtClean="0">
                <a:solidFill>
                  <a:schemeClr val="tx1">
                    <a:lumMod val="50000"/>
                  </a:schemeClr>
                </a:solidFill>
              </a:rPr>
              <a:t>Opportunities outside of NSF</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 USGS (</a:t>
            </a:r>
            <a:r>
              <a:rPr lang="en-US" sz="1800" dirty="0" err="1" smtClean="0">
                <a:solidFill>
                  <a:schemeClr val="tx1">
                    <a:lumMod val="50000"/>
                  </a:schemeClr>
                </a:solidFill>
              </a:rPr>
              <a:t>StateMap</a:t>
            </a:r>
            <a:r>
              <a:rPr lang="en-US" sz="1800" dirty="0" smtClean="0">
                <a:solidFill>
                  <a:schemeClr val="tx1">
                    <a:lumMod val="50000"/>
                  </a:schemeClr>
                </a:solidFill>
              </a:rPr>
              <a:t>, </a:t>
            </a:r>
            <a:r>
              <a:rPr lang="en-US" sz="1800" dirty="0" err="1" smtClean="0">
                <a:solidFill>
                  <a:schemeClr val="tx1">
                    <a:lumMod val="50000"/>
                  </a:schemeClr>
                </a:solidFill>
              </a:rPr>
              <a:t>EdMap</a:t>
            </a:r>
            <a:r>
              <a:rPr lang="en-US" sz="1800" dirty="0" smtClean="0">
                <a:solidFill>
                  <a:schemeClr val="tx1">
                    <a:lumMod val="50000"/>
                  </a:schemeClr>
                </a:solidFill>
              </a:rPr>
              <a:t>…)</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IODP, NASA, NOAA,…</a:t>
            </a:r>
          </a:p>
          <a:p>
            <a:pPr marL="285750" indent="-285750">
              <a:buFont typeface="Arial" pitchFamily="34" charset="0"/>
              <a:buChar char="•"/>
              <a:tabLst>
                <a:tab pos="457200" algn="l"/>
              </a:tabLst>
            </a:pPr>
            <a:r>
              <a:rPr lang="en-US" sz="1800" dirty="0">
                <a:solidFill>
                  <a:schemeClr val="tx1">
                    <a:lumMod val="50000"/>
                  </a:schemeClr>
                </a:solidFill>
              </a:rPr>
              <a:t>	Petroleum Research Fund</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State sources (</a:t>
            </a:r>
            <a:r>
              <a:rPr lang="en-US" sz="1800" dirty="0">
                <a:solidFill>
                  <a:schemeClr val="tx1">
                    <a:lumMod val="50000"/>
                  </a:schemeClr>
                </a:solidFill>
              </a:rPr>
              <a:t>NYSERDA… </a:t>
            </a:r>
            <a:r>
              <a:rPr lang="en-US" sz="1800" dirty="0" smtClean="0">
                <a:solidFill>
                  <a:schemeClr val="tx1">
                    <a:lumMod val="50000"/>
                  </a:schemeClr>
                </a:solidFill>
              </a:rPr>
              <a:t>)</a:t>
            </a:r>
          </a:p>
          <a:p>
            <a:pPr marL="285750" indent="-285750">
              <a:buFont typeface="Arial" pitchFamily="34" charset="0"/>
              <a:buChar char="•"/>
              <a:tabLst>
                <a:tab pos="457200" algn="l"/>
              </a:tabLst>
            </a:pPr>
            <a:r>
              <a:rPr lang="en-US" sz="1800" dirty="0">
                <a:solidFill>
                  <a:schemeClr val="tx1">
                    <a:lumMod val="50000"/>
                  </a:schemeClr>
                </a:solidFill>
              </a:rPr>
              <a:t>	</a:t>
            </a:r>
            <a:r>
              <a:rPr lang="en-US" sz="1800" dirty="0" smtClean="0">
                <a:solidFill>
                  <a:schemeClr val="tx1">
                    <a:lumMod val="50000"/>
                  </a:schemeClr>
                </a:solidFill>
              </a:rPr>
              <a:t>Companies (Mining, petroleum, consulting)</a:t>
            </a: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05400" y="2438400"/>
            <a:ext cx="3419475" cy="660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85950" y="76200"/>
            <a:ext cx="6324600" cy="646331"/>
          </a:xfrm>
          <a:prstGeom prst="rect">
            <a:avLst/>
          </a:prstGeom>
        </p:spPr>
        <p:txBody>
          <a:bodyPr wrap="square">
            <a:spAutoFit/>
          </a:bodyPr>
          <a:lstStyle/>
          <a:p>
            <a:r>
              <a:rPr lang="en-US" sz="3600" dirty="0" smtClean="0">
                <a:solidFill>
                  <a:srgbClr val="182674"/>
                </a:solidFill>
              </a:rPr>
              <a:t>Funding Your Research</a:t>
            </a:r>
          </a:p>
        </p:txBody>
      </p:sp>
      <p:cxnSp>
        <p:nvCxnSpPr>
          <p:cNvPr id="7" name="Straight Connector 13"/>
          <p:cNvCxnSpPr>
            <a:cxnSpLocks noChangeShapeType="1"/>
          </p:cNvCxnSpPr>
          <p:nvPr/>
        </p:nvCxnSpPr>
        <p:spPr bwMode="auto">
          <a:xfrm>
            <a:off x="1866900" y="8382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1540664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950" y="228600"/>
            <a:ext cx="6324600" cy="646331"/>
          </a:xfrm>
          <a:prstGeom prst="rect">
            <a:avLst/>
          </a:prstGeom>
        </p:spPr>
        <p:txBody>
          <a:bodyPr wrap="square">
            <a:spAutoFit/>
          </a:bodyPr>
          <a:lstStyle/>
          <a:p>
            <a:r>
              <a:rPr lang="en-US" sz="3600" dirty="0" smtClean="0">
                <a:solidFill>
                  <a:srgbClr val="182674"/>
                </a:solidFill>
              </a:rPr>
              <a:t>Funding Your Research - 2</a:t>
            </a:r>
          </a:p>
        </p:txBody>
      </p:sp>
      <p:cxnSp>
        <p:nvCxnSpPr>
          <p:cNvPr id="4" name="Straight Connector 13"/>
          <p:cNvCxnSpPr>
            <a:cxnSpLocks noChangeShapeType="1"/>
          </p:cNvCxnSpPr>
          <p:nvPr/>
        </p:nvCxnSpPr>
        <p:spPr bwMode="auto">
          <a:xfrm>
            <a:off x="1866900" y="9906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5" name="Rectangle 4"/>
          <p:cNvSpPr/>
          <p:nvPr/>
        </p:nvSpPr>
        <p:spPr>
          <a:xfrm>
            <a:off x="2038350" y="1219200"/>
            <a:ext cx="5657850" cy="2739211"/>
          </a:xfrm>
          <a:prstGeom prst="rect">
            <a:avLst/>
          </a:prstGeom>
        </p:spPr>
        <p:txBody>
          <a:bodyPr wrap="square">
            <a:spAutoFit/>
          </a:bodyPr>
          <a:lstStyle/>
          <a:p>
            <a:r>
              <a:rPr lang="en-US" sz="2800" b="1" dirty="0" smtClean="0">
                <a:solidFill>
                  <a:schemeClr val="tx2"/>
                </a:solidFill>
              </a:rPr>
              <a:t>Budget:</a:t>
            </a:r>
          </a:p>
          <a:p>
            <a:pPr marL="457200"/>
            <a:r>
              <a:rPr lang="en-US" dirty="0" smtClean="0">
                <a:solidFill>
                  <a:schemeClr val="tx2"/>
                </a:solidFill>
              </a:rPr>
              <a:t>Many NSF Program Directors will say “Don’t worry about the budget… ask for what you need”.</a:t>
            </a:r>
          </a:p>
          <a:p>
            <a:pPr marL="457200"/>
            <a:endParaRPr lang="en-US" dirty="0">
              <a:solidFill>
                <a:schemeClr val="tx2"/>
              </a:solidFill>
            </a:endParaRPr>
          </a:p>
          <a:p>
            <a:pPr marL="457200"/>
            <a:r>
              <a:rPr lang="en-US" dirty="0" smtClean="0">
                <a:solidFill>
                  <a:schemeClr val="tx2"/>
                </a:solidFill>
              </a:rPr>
              <a:t>There are reasons to keep it modest the first few times…</a:t>
            </a:r>
          </a:p>
        </p:txBody>
      </p:sp>
      <p:pic>
        <p:nvPicPr>
          <p:cNvPr id="2050" name="Picture 2" descr="https://encrypted-tbn3.google.com/images?q=tbn:ANd9GcSF2sls8oaxqBdvGgS8Plm686b7BXV9VVdAg7T9IsKjqBJueDnq"/>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848600" y="1524000"/>
            <a:ext cx="1102591" cy="152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2731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950" y="228600"/>
            <a:ext cx="6324600" cy="646331"/>
          </a:xfrm>
          <a:prstGeom prst="rect">
            <a:avLst/>
          </a:prstGeom>
        </p:spPr>
        <p:txBody>
          <a:bodyPr wrap="square">
            <a:spAutoFit/>
          </a:bodyPr>
          <a:lstStyle/>
          <a:p>
            <a:r>
              <a:rPr lang="en-US" sz="3600" dirty="0" smtClean="0">
                <a:solidFill>
                  <a:srgbClr val="182674"/>
                </a:solidFill>
              </a:rPr>
              <a:t>Funding Your Research - 2</a:t>
            </a:r>
          </a:p>
        </p:txBody>
      </p:sp>
      <p:sp>
        <p:nvSpPr>
          <p:cNvPr id="3" name="Rectangle 2"/>
          <p:cNvSpPr/>
          <p:nvPr/>
        </p:nvSpPr>
        <p:spPr>
          <a:xfrm>
            <a:off x="2038350" y="4191000"/>
            <a:ext cx="6324600" cy="2369880"/>
          </a:xfrm>
          <a:prstGeom prst="rect">
            <a:avLst/>
          </a:prstGeom>
        </p:spPr>
        <p:txBody>
          <a:bodyPr wrap="square">
            <a:spAutoFit/>
          </a:bodyPr>
          <a:lstStyle/>
          <a:p>
            <a:r>
              <a:rPr lang="en-US" sz="2800" b="1" dirty="0" smtClean="0">
                <a:solidFill>
                  <a:schemeClr val="tx2"/>
                </a:solidFill>
              </a:rPr>
              <a:t>Other Thoughts:</a:t>
            </a:r>
          </a:p>
          <a:p>
            <a:r>
              <a:rPr lang="en-US" dirty="0" smtClean="0">
                <a:solidFill>
                  <a:schemeClr val="tx2"/>
                </a:solidFill>
              </a:rPr>
              <a:t>Many proposals are declined the first time</a:t>
            </a:r>
          </a:p>
          <a:p>
            <a:r>
              <a:rPr lang="en-US" dirty="0">
                <a:solidFill>
                  <a:schemeClr val="tx2"/>
                </a:solidFill>
              </a:rPr>
              <a:t>	</a:t>
            </a:r>
            <a:r>
              <a:rPr lang="en-US" dirty="0" smtClean="0">
                <a:solidFill>
                  <a:schemeClr val="tx2"/>
                </a:solidFill>
              </a:rPr>
              <a:t>Try Again… </a:t>
            </a:r>
          </a:p>
          <a:p>
            <a:r>
              <a:rPr lang="en-US" dirty="0">
                <a:solidFill>
                  <a:schemeClr val="tx2"/>
                </a:solidFill>
              </a:rPr>
              <a:t>	</a:t>
            </a:r>
            <a:r>
              <a:rPr lang="en-US" dirty="0" smtClean="0">
                <a:solidFill>
                  <a:schemeClr val="tx2"/>
                </a:solidFill>
              </a:rPr>
              <a:t>Talk to your Program Director!</a:t>
            </a:r>
          </a:p>
          <a:p>
            <a:r>
              <a:rPr lang="en-US" dirty="0">
                <a:solidFill>
                  <a:schemeClr val="tx2"/>
                </a:solidFill>
              </a:rPr>
              <a:t>	</a:t>
            </a:r>
            <a:r>
              <a:rPr lang="en-US" dirty="0" smtClean="0">
                <a:solidFill>
                  <a:schemeClr val="tx2"/>
                </a:solidFill>
              </a:rPr>
              <a:t>In many institutions: submitting  					proposals counts!</a:t>
            </a:r>
          </a:p>
        </p:txBody>
      </p:sp>
      <p:cxnSp>
        <p:nvCxnSpPr>
          <p:cNvPr id="4" name="Straight Connector 13"/>
          <p:cNvCxnSpPr>
            <a:cxnSpLocks noChangeShapeType="1"/>
          </p:cNvCxnSpPr>
          <p:nvPr/>
        </p:nvCxnSpPr>
        <p:spPr bwMode="auto">
          <a:xfrm>
            <a:off x="1866900" y="9906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5" name="Rectangle 4"/>
          <p:cNvSpPr/>
          <p:nvPr/>
        </p:nvSpPr>
        <p:spPr>
          <a:xfrm>
            <a:off x="1981200" y="1219200"/>
            <a:ext cx="5657850" cy="2739211"/>
          </a:xfrm>
          <a:prstGeom prst="rect">
            <a:avLst/>
          </a:prstGeom>
        </p:spPr>
        <p:txBody>
          <a:bodyPr wrap="square">
            <a:spAutoFit/>
          </a:bodyPr>
          <a:lstStyle/>
          <a:p>
            <a:r>
              <a:rPr lang="en-US" sz="2800" b="1" dirty="0" smtClean="0">
                <a:solidFill>
                  <a:schemeClr val="tx2"/>
                </a:solidFill>
              </a:rPr>
              <a:t>Budget:</a:t>
            </a:r>
          </a:p>
          <a:p>
            <a:pPr marL="457200"/>
            <a:r>
              <a:rPr lang="en-US" dirty="0" smtClean="0">
                <a:solidFill>
                  <a:schemeClr val="tx2"/>
                </a:solidFill>
              </a:rPr>
              <a:t>Many NSF Program Directors will say “Don’t worry about the budget… ask for what you need”.</a:t>
            </a:r>
          </a:p>
          <a:p>
            <a:pPr marL="457200"/>
            <a:endParaRPr lang="en-US" dirty="0">
              <a:solidFill>
                <a:schemeClr val="tx2"/>
              </a:solidFill>
            </a:endParaRPr>
          </a:p>
          <a:p>
            <a:pPr marL="457200"/>
            <a:r>
              <a:rPr lang="en-US" dirty="0" smtClean="0">
                <a:solidFill>
                  <a:schemeClr val="tx2"/>
                </a:solidFill>
              </a:rPr>
              <a:t>There are reasons to keep it modest the first few times…</a:t>
            </a:r>
          </a:p>
        </p:txBody>
      </p:sp>
      <p:pic>
        <p:nvPicPr>
          <p:cNvPr id="2050" name="Picture 2" descr="https://encrypted-tbn3.google.com/images?q=tbn:ANd9GcSF2sls8oaxqBdvGgS8Plm686b7BXV9VVdAg7T9IsKjqBJueDnq"/>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848600" y="1524000"/>
            <a:ext cx="1102591" cy="152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9688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950" y="228600"/>
            <a:ext cx="6324600" cy="646331"/>
          </a:xfrm>
          <a:prstGeom prst="rect">
            <a:avLst/>
          </a:prstGeom>
        </p:spPr>
        <p:txBody>
          <a:bodyPr wrap="square">
            <a:spAutoFit/>
          </a:bodyPr>
          <a:lstStyle/>
          <a:p>
            <a:r>
              <a:rPr lang="en-US" sz="3600" dirty="0" smtClean="0">
                <a:solidFill>
                  <a:srgbClr val="182674"/>
                </a:solidFill>
              </a:rPr>
              <a:t>Funding Your Research</a:t>
            </a:r>
          </a:p>
        </p:txBody>
      </p:sp>
      <p:cxnSp>
        <p:nvCxnSpPr>
          <p:cNvPr id="4" name="Straight Connector 13"/>
          <p:cNvCxnSpPr>
            <a:cxnSpLocks noChangeShapeType="1"/>
          </p:cNvCxnSpPr>
          <p:nvPr/>
        </p:nvCxnSpPr>
        <p:spPr bwMode="auto">
          <a:xfrm>
            <a:off x="1866900" y="12192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5" name="Rectangle 4"/>
          <p:cNvSpPr/>
          <p:nvPr/>
        </p:nvSpPr>
        <p:spPr>
          <a:xfrm>
            <a:off x="1905000" y="1371600"/>
            <a:ext cx="6553200" cy="2554545"/>
          </a:xfrm>
          <a:prstGeom prst="rect">
            <a:avLst/>
          </a:prstGeom>
        </p:spPr>
        <p:txBody>
          <a:bodyPr wrap="square">
            <a:spAutoFit/>
          </a:bodyPr>
          <a:lstStyle/>
          <a:p>
            <a:r>
              <a:rPr lang="en-US" sz="3200" dirty="0" smtClean="0">
                <a:solidFill>
                  <a:schemeClr val="tx2"/>
                </a:solidFill>
              </a:rPr>
              <a:t>What questions do you have about funding your research?</a:t>
            </a:r>
          </a:p>
          <a:p>
            <a:endParaRPr lang="en-US" sz="3200" dirty="0" smtClean="0">
              <a:solidFill>
                <a:schemeClr val="tx2"/>
              </a:solidFill>
            </a:endParaRPr>
          </a:p>
          <a:p>
            <a:r>
              <a:rPr lang="en-US" sz="3200" dirty="0" smtClean="0">
                <a:solidFill>
                  <a:schemeClr val="tx2"/>
                </a:solidFill>
              </a:rPr>
              <a:t>What suggestions can you share about funding?</a:t>
            </a:r>
            <a:endParaRPr lang="en-US" sz="2800" dirty="0" smtClean="0">
              <a:solidFill>
                <a:schemeClr val="tx2"/>
              </a:solidFill>
            </a:endParaRPr>
          </a:p>
        </p:txBody>
      </p:sp>
      <p:pic>
        <p:nvPicPr>
          <p:cNvPr id="6" name="Picture 4" descr="C:\Users\rbeane\AppData\Local\Microsoft\Windows\Temporary Internet Files\Content.IE5\027JRNEU\MC900434859[1].png"/>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8058150" y="76200"/>
            <a:ext cx="1085850" cy="1085850"/>
          </a:xfrm>
          <a:prstGeom prst="rect">
            <a:avLst/>
          </a:prstGeom>
          <a:ln>
            <a:noFill/>
          </a:ln>
          <a:effectLst>
            <a:outerShdw blurRad="190500" algn="tl" rotWithShape="0">
              <a:srgbClr val="000000">
                <a:alpha val="70000"/>
              </a:srgbClr>
            </a:outerShdw>
          </a:effectLst>
        </p:spPr>
      </p:pic>
      <p:sp>
        <p:nvSpPr>
          <p:cNvPr id="7" name="Rectangle 6"/>
          <p:cNvSpPr/>
          <p:nvPr/>
        </p:nvSpPr>
        <p:spPr>
          <a:xfrm>
            <a:off x="3581400" y="4800600"/>
            <a:ext cx="5181600" cy="830997"/>
          </a:xfrm>
          <a:prstGeom prst="rect">
            <a:avLst/>
          </a:prstGeom>
        </p:spPr>
        <p:txBody>
          <a:bodyPr wrap="square">
            <a:spAutoFit/>
          </a:bodyPr>
          <a:lstStyle/>
          <a:p>
            <a:r>
              <a:rPr lang="en-US" i="1" dirty="0" smtClean="0">
                <a:solidFill>
                  <a:srgbClr val="00B050"/>
                </a:solidFill>
              </a:rPr>
              <a:t>Please type your questions &amp; suggestions in the chat box.</a:t>
            </a:r>
            <a:endParaRPr lang="en-US" i="1" dirty="0">
              <a:solidFill>
                <a:srgbClr val="00B050"/>
              </a:solidFill>
            </a:endParaRPr>
          </a:p>
        </p:txBody>
      </p:sp>
    </p:spTree>
    <p:extLst>
      <p:ext uri="{BB962C8B-B14F-4D97-AF65-F5344CB8AC3E}">
        <p14:creationId xmlns="" xmlns:p14="http://schemas.microsoft.com/office/powerpoint/2010/main" val="710330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828800" y="76200"/>
            <a:ext cx="6781800" cy="762000"/>
          </a:xfrm>
        </p:spPr>
        <p:txBody>
          <a:bodyPr/>
          <a:lstStyle/>
          <a:p>
            <a:pPr algn="l"/>
            <a:r>
              <a:rPr lang="en-US" sz="3600" dirty="0" smtClean="0"/>
              <a:t>Collaboration</a:t>
            </a:r>
          </a:p>
        </p:txBody>
      </p:sp>
      <p:sp>
        <p:nvSpPr>
          <p:cNvPr id="8195" name="Content Placeholder 2"/>
          <p:cNvSpPr>
            <a:spLocks noGrp="1"/>
          </p:cNvSpPr>
          <p:nvPr>
            <p:ph idx="1"/>
          </p:nvPr>
        </p:nvSpPr>
        <p:spPr>
          <a:xfrm>
            <a:off x="1981200" y="1066800"/>
            <a:ext cx="6934200" cy="5410200"/>
          </a:xfrm>
        </p:spPr>
        <p:txBody>
          <a:bodyPr/>
          <a:lstStyle/>
          <a:p>
            <a:r>
              <a:rPr lang="en-US" sz="2000" dirty="0">
                <a:solidFill>
                  <a:schemeClr val="tx1">
                    <a:lumMod val="50000"/>
                  </a:schemeClr>
                </a:solidFill>
              </a:rPr>
              <a:t>Collaborative research takes place between </a:t>
            </a:r>
            <a:r>
              <a:rPr lang="en-US" sz="2000" dirty="0" smtClean="0">
                <a:solidFill>
                  <a:schemeClr val="tx1">
                    <a:lumMod val="50000"/>
                  </a:schemeClr>
                </a:solidFill>
              </a:rPr>
              <a:t>scholars </a:t>
            </a:r>
            <a:r>
              <a:rPr lang="en-US" sz="2000" dirty="0">
                <a:solidFill>
                  <a:schemeClr val="tx1">
                    <a:lumMod val="50000"/>
                  </a:schemeClr>
                </a:solidFill>
              </a:rPr>
              <a:t>with assigned roles of conducting </a:t>
            </a:r>
            <a:r>
              <a:rPr lang="en-US" sz="2000" dirty="0" smtClean="0">
                <a:solidFill>
                  <a:schemeClr val="tx1">
                    <a:lumMod val="50000"/>
                  </a:schemeClr>
                </a:solidFill>
              </a:rPr>
              <a:t>research</a:t>
            </a:r>
          </a:p>
          <a:p>
            <a:r>
              <a:rPr lang="en-US" sz="2000" dirty="0" smtClean="0">
                <a:solidFill>
                  <a:schemeClr val="tx1">
                    <a:lumMod val="50000"/>
                  </a:schemeClr>
                </a:solidFill>
              </a:rPr>
              <a:t>May be simple (between a few researchers) or complex (among several multidisciplinary teams); may be an informal or formal relationship; may be between academia and industry</a:t>
            </a:r>
          </a:p>
          <a:p>
            <a:r>
              <a:rPr lang="en-US" sz="2000" dirty="0" smtClean="0">
                <a:solidFill>
                  <a:schemeClr val="tx1">
                    <a:lumMod val="50000"/>
                  </a:schemeClr>
                </a:solidFill>
              </a:rPr>
              <a:t>Consider </a:t>
            </a:r>
            <a:r>
              <a:rPr lang="en-US" sz="2000" dirty="0">
                <a:solidFill>
                  <a:schemeClr val="tx1">
                    <a:lumMod val="50000"/>
                  </a:schemeClr>
                </a:solidFill>
              </a:rPr>
              <a:t>establishing good professional collaboration early in your career</a:t>
            </a:r>
          </a:p>
          <a:p>
            <a:pPr marL="857250" lvl="1"/>
            <a:r>
              <a:rPr lang="en-US" sz="1600" i="1" dirty="0">
                <a:solidFill>
                  <a:schemeClr val="tx1">
                    <a:lumMod val="50000"/>
                  </a:schemeClr>
                </a:solidFill>
              </a:rPr>
              <a:t>How should it start?</a:t>
            </a:r>
          </a:p>
          <a:p>
            <a:pPr marL="857250" lvl="1"/>
            <a:r>
              <a:rPr lang="en-US" sz="1600" i="1" dirty="0">
                <a:solidFill>
                  <a:schemeClr val="tx1">
                    <a:lumMod val="50000"/>
                  </a:schemeClr>
                </a:solidFill>
              </a:rPr>
              <a:t>With whom?</a:t>
            </a:r>
          </a:p>
          <a:p>
            <a:pPr marL="857250" lvl="1"/>
            <a:r>
              <a:rPr lang="en-US" sz="1600" i="1" dirty="0" smtClean="0">
                <a:solidFill>
                  <a:schemeClr val="tx1">
                    <a:lumMod val="50000"/>
                  </a:schemeClr>
                </a:solidFill>
              </a:rPr>
              <a:t>What are the expectations?</a:t>
            </a:r>
            <a:endParaRPr lang="en-US" sz="1600" dirty="0">
              <a:solidFill>
                <a:schemeClr val="tx1">
                  <a:lumMod val="50000"/>
                </a:schemeClr>
              </a:solidFill>
            </a:endParaRPr>
          </a:p>
          <a:p>
            <a:r>
              <a:rPr lang="en-US" sz="2000" dirty="0" smtClean="0">
                <a:solidFill>
                  <a:schemeClr val="tx1">
                    <a:lumMod val="50000"/>
                  </a:schemeClr>
                </a:solidFill>
              </a:rPr>
              <a:t>Positive collaboration will likely benefit from</a:t>
            </a:r>
          </a:p>
          <a:p>
            <a:pPr marL="857250" lvl="1"/>
            <a:r>
              <a:rPr lang="en-US" sz="1600" i="1" dirty="0" smtClean="0">
                <a:solidFill>
                  <a:schemeClr val="tx1">
                    <a:lumMod val="50000"/>
                  </a:schemeClr>
                </a:solidFill>
              </a:rPr>
              <a:t>Clearly delineating roles and responsibilities</a:t>
            </a:r>
            <a:endParaRPr lang="en-US" sz="1600" i="1" dirty="0">
              <a:solidFill>
                <a:schemeClr val="tx1">
                  <a:lumMod val="50000"/>
                </a:schemeClr>
              </a:solidFill>
            </a:endParaRPr>
          </a:p>
          <a:p>
            <a:pPr marL="857250" lvl="1"/>
            <a:r>
              <a:rPr lang="en-US" sz="1600" i="1" dirty="0" smtClean="0">
                <a:solidFill>
                  <a:schemeClr val="tx1">
                    <a:lumMod val="50000"/>
                  </a:schemeClr>
                </a:solidFill>
              </a:rPr>
              <a:t>Developing effective management plans</a:t>
            </a:r>
            <a:endParaRPr lang="en-US" sz="1600" i="1" dirty="0">
              <a:solidFill>
                <a:schemeClr val="tx1">
                  <a:lumMod val="50000"/>
                </a:schemeClr>
              </a:solidFill>
            </a:endParaRPr>
          </a:p>
          <a:p>
            <a:pPr marL="857250" lvl="1"/>
            <a:r>
              <a:rPr lang="en-US" sz="1600" i="1" dirty="0" smtClean="0">
                <a:solidFill>
                  <a:schemeClr val="tx1">
                    <a:lumMod val="50000"/>
                  </a:schemeClr>
                </a:solidFill>
              </a:rPr>
              <a:t>Fostering a high level of cooperation</a:t>
            </a:r>
          </a:p>
          <a:p>
            <a:pPr marL="857250" lvl="1"/>
            <a:r>
              <a:rPr lang="en-US" sz="1600" i="1" dirty="0" smtClean="0">
                <a:solidFill>
                  <a:schemeClr val="tx1">
                    <a:lumMod val="50000"/>
                  </a:schemeClr>
                </a:solidFill>
              </a:rPr>
              <a:t>Developing trust, collegiality, fairness and accountability</a:t>
            </a:r>
            <a:endParaRPr lang="en-US" sz="1600" dirty="0" smtClean="0">
              <a:solidFill>
                <a:schemeClr val="tx1">
                  <a:lumMod val="50000"/>
                </a:schemeClr>
              </a:solidFill>
            </a:endParaRPr>
          </a:p>
          <a:p>
            <a:r>
              <a:rPr lang="en-US" sz="2000" dirty="0" smtClean="0">
                <a:solidFill>
                  <a:schemeClr val="tx1">
                    <a:lumMod val="50000"/>
                  </a:schemeClr>
                </a:solidFill>
              </a:rPr>
              <a:t>How can this positive collaboration be ensured?</a:t>
            </a:r>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a:p>
            <a:endParaRPr lang="en-US" sz="2000" i="1" dirty="0" smtClean="0"/>
          </a:p>
        </p:txBody>
      </p:sp>
      <p:cxnSp>
        <p:nvCxnSpPr>
          <p:cNvPr id="4" name="Straight Connector 13"/>
          <p:cNvCxnSpPr>
            <a:cxnSpLocks noChangeShapeType="1"/>
          </p:cNvCxnSpPr>
          <p:nvPr/>
        </p:nvCxnSpPr>
        <p:spPr bwMode="auto">
          <a:xfrm>
            <a:off x="1866900" y="9144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4078131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905000" y="1066800"/>
            <a:ext cx="7010400" cy="4648200"/>
          </a:xfrm>
          <a:prstGeom prst="rect">
            <a:avLst/>
          </a:prstGeom>
        </p:spPr>
        <p:txBody>
          <a:bodyPr/>
          <a:lstStyle>
            <a:lvl1pPr marL="342900" indent="-342900" algn="l" rtl="0" eaLnBrk="0" fontAlgn="base" hangingPunct="0">
              <a:spcBef>
                <a:spcPct val="20000"/>
              </a:spcBef>
              <a:spcAft>
                <a:spcPct val="0"/>
              </a:spcAft>
              <a:buClr>
                <a:srgbClr val="7084A2"/>
              </a:buClr>
              <a:buFont typeface="Wingdings" pitchFamily="2" charset="2"/>
              <a:buChar char="v"/>
              <a:defRPr sz="2800">
                <a:solidFill>
                  <a:srgbClr val="700B20"/>
                </a:solidFill>
                <a:latin typeface="+mn-lt"/>
                <a:ea typeface="+mn-ea"/>
                <a:cs typeface="+mn-cs"/>
              </a:defRPr>
            </a:lvl1pPr>
            <a:lvl2pPr marL="742950" indent="-285750" algn="l" rtl="0" eaLnBrk="0" fontAlgn="base" hangingPunct="0">
              <a:spcBef>
                <a:spcPct val="20000"/>
              </a:spcBef>
              <a:spcAft>
                <a:spcPct val="0"/>
              </a:spcAft>
              <a:buClr>
                <a:srgbClr val="7084A2"/>
              </a:buClr>
              <a:buFont typeface="Wingdings" pitchFamily="2" charset="2"/>
              <a:buChar char="v"/>
              <a:defRPr sz="2400">
                <a:solidFill>
                  <a:srgbClr val="3E1B49"/>
                </a:solidFill>
                <a:latin typeface="+mn-lt"/>
                <a:ea typeface="+mn-ea"/>
              </a:defRPr>
            </a:lvl2pPr>
            <a:lvl3pPr marL="11430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3pPr>
            <a:lvl4pPr marL="1600200" indent="-228600" algn="l" rtl="0" eaLnBrk="0" fontAlgn="base" hangingPunct="0">
              <a:spcBef>
                <a:spcPct val="20000"/>
              </a:spcBef>
              <a:spcAft>
                <a:spcPct val="0"/>
              </a:spcAft>
              <a:buClr>
                <a:srgbClr val="7084A2"/>
              </a:buClr>
              <a:buFont typeface="Wingdings" pitchFamily="2" charset="2"/>
              <a:buChar char="v"/>
              <a:defRPr sz="2000">
                <a:solidFill>
                  <a:srgbClr val="3E1B49"/>
                </a:solidFill>
                <a:latin typeface="+mn-lt"/>
                <a:ea typeface="+mn-ea"/>
              </a:defRPr>
            </a:lvl4pPr>
            <a:lvl5pPr marL="20574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a:lstStyle>
          <a:p>
            <a:r>
              <a:rPr lang="en-US" sz="2000" dirty="0" smtClean="0">
                <a:solidFill>
                  <a:schemeClr val="tx1">
                    <a:lumMod val="50000"/>
                  </a:schemeClr>
                </a:solidFill>
              </a:rPr>
              <a:t>Critical issues identified by </a:t>
            </a:r>
            <a:r>
              <a:rPr lang="en-US" sz="2000" dirty="0" err="1" smtClean="0">
                <a:solidFill>
                  <a:schemeClr val="tx1">
                    <a:lumMod val="50000"/>
                  </a:schemeClr>
                </a:solidFill>
              </a:rPr>
              <a:t>Shamoo</a:t>
            </a:r>
            <a:r>
              <a:rPr lang="en-US" sz="2000" dirty="0" smtClean="0">
                <a:solidFill>
                  <a:schemeClr val="tx1">
                    <a:lumMod val="50000"/>
                  </a:schemeClr>
                </a:solidFill>
              </a:rPr>
              <a:t> and </a:t>
            </a:r>
            <a:r>
              <a:rPr lang="en-US" sz="2000" dirty="0" err="1" smtClean="0">
                <a:solidFill>
                  <a:schemeClr val="tx1">
                    <a:lumMod val="50000"/>
                  </a:schemeClr>
                </a:solidFill>
              </a:rPr>
              <a:t>Resnik</a:t>
            </a:r>
            <a:r>
              <a:rPr lang="en-US" sz="2000" dirty="0" smtClean="0">
                <a:solidFill>
                  <a:schemeClr val="tx1">
                    <a:lumMod val="50000"/>
                  </a:schemeClr>
                </a:solidFill>
              </a:rPr>
              <a:t> (2003)* for establishing successful research collaboration</a:t>
            </a:r>
          </a:p>
          <a:p>
            <a:endParaRPr lang="en-US" sz="2000" dirty="0" smtClean="0">
              <a:solidFill>
                <a:schemeClr val="tx1">
                  <a:lumMod val="50000"/>
                </a:schemeClr>
              </a:solidFill>
            </a:endParaRPr>
          </a:p>
          <a:p>
            <a:r>
              <a:rPr lang="en-US" sz="2000" b="1" dirty="0"/>
              <a:t>Establishing critical research roles and </a:t>
            </a:r>
            <a:r>
              <a:rPr lang="en-US" sz="2000" b="1" dirty="0" smtClean="0"/>
              <a:t>responsibilities</a:t>
            </a:r>
            <a:endParaRPr lang="en-US" sz="1050" dirty="0" smtClean="0"/>
          </a:p>
          <a:p>
            <a:pPr marL="857250" lvl="1"/>
            <a:r>
              <a:rPr lang="en-US" sz="1600" dirty="0" smtClean="0"/>
              <a:t>Who is responsible for what?</a:t>
            </a:r>
          </a:p>
          <a:p>
            <a:pPr marL="857250" lvl="1"/>
            <a:r>
              <a:rPr lang="en-US" sz="1600" dirty="0" smtClean="0"/>
              <a:t>What </a:t>
            </a:r>
            <a:r>
              <a:rPr lang="en-US" sz="1600" dirty="0"/>
              <a:t>will the responsibilities entail? </a:t>
            </a:r>
            <a:r>
              <a:rPr lang="en-US" sz="1600" dirty="0" smtClean="0"/>
              <a:t> </a:t>
            </a:r>
            <a:endParaRPr lang="en-US" sz="1600" i="1" dirty="0">
              <a:solidFill>
                <a:schemeClr val="tx1">
                  <a:lumMod val="50000"/>
                </a:schemeClr>
              </a:solidFill>
            </a:endParaRPr>
          </a:p>
          <a:p>
            <a:pPr marL="857250" lvl="1"/>
            <a:r>
              <a:rPr lang="en-US" sz="1600" dirty="0"/>
              <a:t>How well will this information be communicated to members of the research team? </a:t>
            </a:r>
            <a:endParaRPr lang="en-US" sz="1600" dirty="0" smtClean="0"/>
          </a:p>
          <a:p>
            <a:pPr marL="857250" lvl="1"/>
            <a:r>
              <a:rPr lang="en-US" sz="1600" dirty="0"/>
              <a:t>Accountability and responsibility are both important in research, but it is also important to keep them </a:t>
            </a:r>
            <a:r>
              <a:rPr lang="en-US" sz="1600" dirty="0" smtClean="0"/>
              <a:t>distinct</a:t>
            </a:r>
          </a:p>
          <a:p>
            <a:endParaRPr lang="en-US" sz="2000" b="1" dirty="0" smtClean="0"/>
          </a:p>
          <a:p>
            <a:r>
              <a:rPr lang="en-US" sz="2000" b="1" dirty="0" smtClean="0"/>
              <a:t>Deciding </a:t>
            </a:r>
            <a:r>
              <a:rPr lang="en-US" sz="2000" b="1" dirty="0"/>
              <a:t>on the extent of the collaboration</a:t>
            </a:r>
            <a:r>
              <a:rPr lang="en-US" sz="2000" dirty="0"/>
              <a:t> </a:t>
            </a:r>
            <a:endParaRPr lang="en-US" sz="1050" dirty="0"/>
          </a:p>
          <a:p>
            <a:pPr marL="857250" lvl="1"/>
            <a:r>
              <a:rPr lang="en-US" sz="1600" dirty="0"/>
              <a:t>Determined by his/her capability of handling assigned role and responsibilities, interest in pursing a particular area of research with other investigators, and availability to serve in the project </a:t>
            </a:r>
          </a:p>
          <a:p>
            <a:pPr marL="857250" lvl="1"/>
            <a:endParaRPr lang="en-US" sz="2000" dirty="0" smtClean="0">
              <a:solidFill>
                <a:schemeClr val="tx1">
                  <a:lumMod val="50000"/>
                </a:schemeClr>
              </a:solidFill>
            </a:endParaRPr>
          </a:p>
        </p:txBody>
      </p:sp>
      <p:sp>
        <p:nvSpPr>
          <p:cNvPr id="2" name="Rectangle 1"/>
          <p:cNvSpPr/>
          <p:nvPr/>
        </p:nvSpPr>
        <p:spPr>
          <a:xfrm>
            <a:off x="1981200" y="6096000"/>
            <a:ext cx="7010400" cy="461665"/>
          </a:xfrm>
          <a:prstGeom prst="rect">
            <a:avLst/>
          </a:prstGeom>
          <a:ln>
            <a:solidFill>
              <a:schemeClr val="tx2"/>
            </a:solidFill>
          </a:ln>
        </p:spPr>
        <p:txBody>
          <a:bodyPr wrap="square">
            <a:spAutoFit/>
          </a:bodyPr>
          <a:lstStyle/>
          <a:p>
            <a:r>
              <a:rPr lang="en-US" sz="1200" dirty="0" smtClean="0">
                <a:solidFill>
                  <a:schemeClr val="tx2"/>
                </a:solidFill>
              </a:rPr>
              <a:t>*</a:t>
            </a:r>
            <a:r>
              <a:rPr lang="en-US" sz="1200" dirty="0" err="1" smtClean="0">
                <a:solidFill>
                  <a:schemeClr val="tx2"/>
                </a:solidFill>
              </a:rPr>
              <a:t>Shamoo</a:t>
            </a:r>
            <a:r>
              <a:rPr lang="en-US" sz="1200" dirty="0">
                <a:solidFill>
                  <a:schemeClr val="tx2"/>
                </a:solidFill>
              </a:rPr>
              <a:t>, A.E., and </a:t>
            </a:r>
            <a:r>
              <a:rPr lang="en-US" sz="1200" dirty="0" err="1">
                <a:solidFill>
                  <a:schemeClr val="tx2"/>
                </a:solidFill>
              </a:rPr>
              <a:t>Resnik</a:t>
            </a:r>
            <a:r>
              <a:rPr lang="en-US" sz="1200" dirty="0">
                <a:solidFill>
                  <a:schemeClr val="tx2"/>
                </a:solidFill>
              </a:rPr>
              <a:t>, D. (2003). Responsible Conduct of Research. Oxford University Press, Inc., Oxford . </a:t>
            </a:r>
          </a:p>
        </p:txBody>
      </p:sp>
      <p:sp>
        <p:nvSpPr>
          <p:cNvPr id="12" name="Title 1"/>
          <p:cNvSpPr txBox="1">
            <a:spLocks/>
          </p:cNvSpPr>
          <p:nvPr/>
        </p:nvSpPr>
        <p:spPr>
          <a:xfrm>
            <a:off x="1828800" y="76200"/>
            <a:ext cx="6781800" cy="762000"/>
          </a:xfrm>
          <a:prstGeom prst="rect">
            <a:avLst/>
          </a:prstGeom>
        </p:spPr>
        <p:txBody>
          <a:bodyPr/>
          <a:lstStyle>
            <a:lvl1pPr algn="r" rtl="0" eaLnBrk="0" fontAlgn="base" hangingPunct="0">
              <a:spcBef>
                <a:spcPct val="0"/>
              </a:spcBef>
              <a:spcAft>
                <a:spcPct val="0"/>
              </a:spcAft>
              <a:defRPr sz="4000">
                <a:solidFill>
                  <a:srgbClr val="182674"/>
                </a:solidFill>
                <a:latin typeface="+mj-lt"/>
                <a:ea typeface="+mj-ea"/>
                <a:cs typeface="+mj-cs"/>
              </a:defRPr>
            </a:lvl1pPr>
            <a:lvl2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a:lstStyle>
          <a:p>
            <a:pPr algn="l"/>
            <a:r>
              <a:rPr lang="en-US" sz="3600" smtClean="0"/>
              <a:t>Collaboration</a:t>
            </a:r>
            <a:endParaRPr lang="en-US" sz="3600" dirty="0" smtClean="0"/>
          </a:p>
        </p:txBody>
      </p:sp>
      <p:cxnSp>
        <p:nvCxnSpPr>
          <p:cNvPr id="13" name="Straight Connector 13"/>
          <p:cNvCxnSpPr>
            <a:cxnSpLocks noChangeShapeType="1"/>
          </p:cNvCxnSpPr>
          <p:nvPr/>
        </p:nvCxnSpPr>
        <p:spPr bwMode="auto">
          <a:xfrm>
            <a:off x="1866900" y="9144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909868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905000" y="1143000"/>
            <a:ext cx="6781800" cy="3276600"/>
          </a:xfrm>
          <a:prstGeom prst="rect">
            <a:avLst/>
          </a:prstGeom>
        </p:spPr>
        <p:txBody>
          <a:bodyPr/>
          <a:lstStyle>
            <a:lvl1pPr marL="342900" indent="-342900" algn="l" rtl="0" eaLnBrk="0" fontAlgn="base" hangingPunct="0">
              <a:spcBef>
                <a:spcPct val="20000"/>
              </a:spcBef>
              <a:spcAft>
                <a:spcPct val="0"/>
              </a:spcAft>
              <a:buClr>
                <a:srgbClr val="7084A2"/>
              </a:buClr>
              <a:buFont typeface="Wingdings" pitchFamily="2" charset="2"/>
              <a:buChar char="v"/>
              <a:defRPr sz="2800">
                <a:solidFill>
                  <a:srgbClr val="700B20"/>
                </a:solidFill>
                <a:latin typeface="+mn-lt"/>
                <a:ea typeface="+mn-ea"/>
                <a:cs typeface="+mn-cs"/>
              </a:defRPr>
            </a:lvl1pPr>
            <a:lvl2pPr marL="742950" indent="-285750" algn="l" rtl="0" eaLnBrk="0" fontAlgn="base" hangingPunct="0">
              <a:spcBef>
                <a:spcPct val="20000"/>
              </a:spcBef>
              <a:spcAft>
                <a:spcPct val="0"/>
              </a:spcAft>
              <a:buClr>
                <a:srgbClr val="7084A2"/>
              </a:buClr>
              <a:buFont typeface="Wingdings" pitchFamily="2" charset="2"/>
              <a:buChar char="v"/>
              <a:defRPr sz="2400">
                <a:solidFill>
                  <a:srgbClr val="3E1B49"/>
                </a:solidFill>
                <a:latin typeface="+mn-lt"/>
                <a:ea typeface="+mn-ea"/>
              </a:defRPr>
            </a:lvl2pPr>
            <a:lvl3pPr marL="11430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3pPr>
            <a:lvl4pPr marL="1600200" indent="-228600" algn="l" rtl="0" eaLnBrk="0" fontAlgn="base" hangingPunct="0">
              <a:spcBef>
                <a:spcPct val="20000"/>
              </a:spcBef>
              <a:spcAft>
                <a:spcPct val="0"/>
              </a:spcAft>
              <a:buClr>
                <a:srgbClr val="7084A2"/>
              </a:buClr>
              <a:buFont typeface="Wingdings" pitchFamily="2" charset="2"/>
              <a:buChar char="v"/>
              <a:defRPr sz="2000">
                <a:solidFill>
                  <a:srgbClr val="3E1B49"/>
                </a:solidFill>
                <a:latin typeface="+mn-lt"/>
                <a:ea typeface="+mn-ea"/>
              </a:defRPr>
            </a:lvl4pPr>
            <a:lvl5pPr marL="20574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a:lstStyle>
          <a:p>
            <a:pPr>
              <a:buFont typeface="Wingdings" charset="2"/>
              <a:buChar char="v"/>
            </a:pPr>
            <a:r>
              <a:rPr lang="en-US" b="1" dirty="0" smtClean="0"/>
              <a:t>Selecting </a:t>
            </a:r>
            <a:r>
              <a:rPr lang="en-US" b="1" dirty="0"/>
              <a:t>funding sources</a:t>
            </a:r>
            <a:r>
              <a:rPr lang="en-US" dirty="0"/>
              <a:t> </a:t>
            </a:r>
            <a:endParaRPr lang="en-US" dirty="0" smtClean="0"/>
          </a:p>
          <a:p>
            <a:pPr marL="857250" lvl="1"/>
            <a:r>
              <a:rPr lang="en-US" sz="2000" dirty="0"/>
              <a:t>Determined by funding source preferences, nature of the research, researcher(s) who will submit the proposal, funding trend, nature of the funding source, duration of funding, etc. </a:t>
            </a:r>
          </a:p>
          <a:p>
            <a:endParaRPr lang="en-US" b="1" dirty="0" smtClean="0"/>
          </a:p>
          <a:p>
            <a:r>
              <a:rPr lang="en-US" b="1" dirty="0" smtClean="0"/>
              <a:t>Disclosing</a:t>
            </a:r>
            <a:r>
              <a:rPr lang="en-US" dirty="0" smtClean="0"/>
              <a:t> </a:t>
            </a:r>
            <a:r>
              <a:rPr lang="en-US" b="1" dirty="0"/>
              <a:t>conflicts of interest</a:t>
            </a:r>
            <a:r>
              <a:rPr lang="en-US" dirty="0"/>
              <a:t> </a:t>
            </a:r>
            <a:endParaRPr lang="en-US" sz="1200" dirty="0"/>
          </a:p>
          <a:p>
            <a:pPr marL="857250" lvl="1"/>
            <a:r>
              <a:rPr lang="en-US" sz="2000" dirty="0"/>
              <a:t>Conflicts</a:t>
            </a:r>
            <a:r>
              <a:rPr lang="en-US" sz="2000" b="1" dirty="0"/>
              <a:t> </a:t>
            </a:r>
            <a:r>
              <a:rPr lang="en-US" sz="2000" dirty="0"/>
              <a:t>of interest (COI) are coexisting and competing obligations and interests. Avoid financial gain, work commitments, and intellectual and personal matters. </a:t>
            </a:r>
            <a:endParaRPr lang="en-US" sz="2000" dirty="0" smtClean="0"/>
          </a:p>
          <a:p>
            <a:pPr marL="571500" lvl="1" indent="0">
              <a:buNone/>
            </a:pPr>
            <a:endParaRPr lang="en-US" sz="2800" dirty="0">
              <a:solidFill>
                <a:schemeClr val="tx1">
                  <a:lumMod val="50000"/>
                </a:schemeClr>
              </a:solidFill>
            </a:endParaRPr>
          </a:p>
          <a:p>
            <a:endParaRPr lang="en-US" dirty="0" smtClean="0">
              <a:solidFill>
                <a:schemeClr val="tx1">
                  <a:lumMod val="50000"/>
                </a:schemeClr>
              </a:solidFill>
            </a:endParaRPr>
          </a:p>
        </p:txBody>
      </p:sp>
      <p:sp>
        <p:nvSpPr>
          <p:cNvPr id="5" name="Title 1"/>
          <p:cNvSpPr txBox="1">
            <a:spLocks/>
          </p:cNvSpPr>
          <p:nvPr/>
        </p:nvSpPr>
        <p:spPr>
          <a:xfrm>
            <a:off x="1828800" y="76200"/>
            <a:ext cx="6781800" cy="762000"/>
          </a:xfrm>
          <a:prstGeom prst="rect">
            <a:avLst/>
          </a:prstGeom>
        </p:spPr>
        <p:txBody>
          <a:bodyPr/>
          <a:lstStyle>
            <a:lvl1pPr algn="r" rtl="0" eaLnBrk="0" fontAlgn="base" hangingPunct="0">
              <a:spcBef>
                <a:spcPct val="0"/>
              </a:spcBef>
              <a:spcAft>
                <a:spcPct val="0"/>
              </a:spcAft>
              <a:defRPr sz="4000">
                <a:solidFill>
                  <a:srgbClr val="182674"/>
                </a:solidFill>
                <a:latin typeface="+mj-lt"/>
                <a:ea typeface="+mj-ea"/>
                <a:cs typeface="+mj-cs"/>
              </a:defRPr>
            </a:lvl1pPr>
            <a:lvl2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a:lstStyle>
          <a:p>
            <a:pPr algn="l"/>
            <a:r>
              <a:rPr lang="en-US" sz="3600" smtClean="0"/>
              <a:t>Collaboration</a:t>
            </a:r>
            <a:endParaRPr lang="en-US" sz="3600" dirty="0" smtClean="0"/>
          </a:p>
        </p:txBody>
      </p:sp>
      <p:cxnSp>
        <p:nvCxnSpPr>
          <p:cNvPr id="7" name="Straight Connector 13"/>
          <p:cNvCxnSpPr>
            <a:cxnSpLocks noChangeShapeType="1"/>
          </p:cNvCxnSpPr>
          <p:nvPr/>
        </p:nvCxnSpPr>
        <p:spPr bwMode="auto">
          <a:xfrm>
            <a:off x="1866900" y="9144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2570884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828800" y="990600"/>
            <a:ext cx="7239000" cy="5715000"/>
          </a:xfrm>
          <a:prstGeom prst="rect">
            <a:avLst/>
          </a:prstGeom>
        </p:spPr>
        <p:txBody>
          <a:bodyPr/>
          <a:lstStyle>
            <a:lvl1pPr marL="342900" indent="-342900" algn="l" rtl="0" eaLnBrk="0" fontAlgn="base" hangingPunct="0">
              <a:spcBef>
                <a:spcPct val="20000"/>
              </a:spcBef>
              <a:spcAft>
                <a:spcPct val="0"/>
              </a:spcAft>
              <a:buClr>
                <a:srgbClr val="7084A2"/>
              </a:buClr>
              <a:buFont typeface="Wingdings" pitchFamily="2" charset="2"/>
              <a:buChar char="v"/>
              <a:defRPr sz="2800">
                <a:solidFill>
                  <a:srgbClr val="700B20"/>
                </a:solidFill>
                <a:latin typeface="+mn-lt"/>
                <a:ea typeface="+mn-ea"/>
                <a:cs typeface="+mn-cs"/>
              </a:defRPr>
            </a:lvl1pPr>
            <a:lvl2pPr marL="742950" indent="-285750" algn="l" rtl="0" eaLnBrk="0" fontAlgn="base" hangingPunct="0">
              <a:spcBef>
                <a:spcPct val="20000"/>
              </a:spcBef>
              <a:spcAft>
                <a:spcPct val="0"/>
              </a:spcAft>
              <a:buClr>
                <a:srgbClr val="7084A2"/>
              </a:buClr>
              <a:buFont typeface="Wingdings" pitchFamily="2" charset="2"/>
              <a:buChar char="v"/>
              <a:defRPr sz="2400">
                <a:solidFill>
                  <a:srgbClr val="3E1B49"/>
                </a:solidFill>
                <a:latin typeface="+mn-lt"/>
                <a:ea typeface="+mn-ea"/>
              </a:defRPr>
            </a:lvl2pPr>
            <a:lvl3pPr marL="11430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3pPr>
            <a:lvl4pPr marL="1600200" indent="-228600" algn="l" rtl="0" eaLnBrk="0" fontAlgn="base" hangingPunct="0">
              <a:spcBef>
                <a:spcPct val="20000"/>
              </a:spcBef>
              <a:spcAft>
                <a:spcPct val="0"/>
              </a:spcAft>
              <a:buClr>
                <a:srgbClr val="7084A2"/>
              </a:buClr>
              <a:buFont typeface="Wingdings" pitchFamily="2" charset="2"/>
              <a:buChar char="v"/>
              <a:defRPr sz="2000">
                <a:solidFill>
                  <a:srgbClr val="3E1B49"/>
                </a:solidFill>
                <a:latin typeface="+mn-lt"/>
                <a:ea typeface="+mn-ea"/>
              </a:defRPr>
            </a:lvl4pPr>
            <a:lvl5pPr marL="20574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a:lstStyle>
          <a:p>
            <a:r>
              <a:rPr lang="en-US" sz="2000" b="1" dirty="0" smtClean="0"/>
              <a:t>Agreeing </a:t>
            </a:r>
            <a:r>
              <a:rPr lang="en-US" sz="2000" b="1" dirty="0"/>
              <a:t>on resource sharing</a:t>
            </a:r>
            <a:r>
              <a:rPr lang="en-US" sz="2000" dirty="0"/>
              <a:t> </a:t>
            </a:r>
            <a:endParaRPr lang="en-US" sz="1050" dirty="0" smtClean="0"/>
          </a:p>
          <a:p>
            <a:pPr marL="857250" lvl="1"/>
            <a:r>
              <a:rPr lang="en-US" sz="1600" dirty="0"/>
              <a:t>Items necessary to support completion of the stated research goal(s), such as funding, personnel (e.g., research and administrative), data (e.g., preliminary and final), equipment (e.g., specialized, diagnostic, administrative), and even ideas generated from the research. </a:t>
            </a:r>
            <a:endParaRPr lang="en-US" sz="1600" dirty="0" smtClean="0"/>
          </a:p>
          <a:p>
            <a:endParaRPr lang="en-US" sz="2000" b="1" dirty="0" smtClean="0"/>
          </a:p>
          <a:p>
            <a:r>
              <a:rPr lang="en-US" sz="2000" b="1" dirty="0" smtClean="0"/>
              <a:t>Clarifying </a:t>
            </a:r>
            <a:r>
              <a:rPr lang="en-US" sz="2000" b="1" dirty="0"/>
              <a:t>intellectual property issues</a:t>
            </a:r>
            <a:r>
              <a:rPr lang="en-US" sz="2000" dirty="0"/>
              <a:t> </a:t>
            </a:r>
            <a:endParaRPr lang="en-US" sz="2000" dirty="0" smtClean="0"/>
          </a:p>
          <a:p>
            <a:pPr marL="857250" lvl="1"/>
            <a:r>
              <a:rPr lang="en-US" sz="1600" dirty="0"/>
              <a:t>Each member of a collaborative team should be familiar with the existing intellectual property arrangements at their respective institutions, and how these arrangements may affect the collaborative relationship</a:t>
            </a:r>
            <a:r>
              <a:rPr lang="en-US" sz="1600" dirty="0" smtClean="0"/>
              <a:t>.</a:t>
            </a:r>
            <a:endParaRPr lang="en-US" sz="1600" dirty="0"/>
          </a:p>
          <a:p>
            <a:endParaRPr lang="en-US" sz="2000" b="1" dirty="0" smtClean="0"/>
          </a:p>
          <a:p>
            <a:r>
              <a:rPr lang="en-US" sz="2000" b="1" dirty="0" smtClean="0"/>
              <a:t>Determining </a:t>
            </a:r>
            <a:r>
              <a:rPr lang="en-US" sz="2000" b="1" dirty="0"/>
              <a:t>authorship</a:t>
            </a:r>
            <a:r>
              <a:rPr lang="en-US" sz="2000" dirty="0"/>
              <a:t> </a:t>
            </a:r>
          </a:p>
          <a:p>
            <a:pPr marL="857250" lvl="1"/>
            <a:r>
              <a:rPr lang="en-US" sz="1600" dirty="0"/>
              <a:t>Collaborators should agree and decide on the allocation of credit in order to determine who will contribute to the writing effort. Specifically, who will participate in drafting and submitting the research findings, how will the authoring position be determined, and what journals are deemed appropriate choices for submission. </a:t>
            </a:r>
          </a:p>
          <a:p>
            <a:pPr marL="857250" lvl="1"/>
            <a:endParaRPr lang="en-US" sz="1600" dirty="0" smtClean="0"/>
          </a:p>
        </p:txBody>
      </p:sp>
      <p:sp>
        <p:nvSpPr>
          <p:cNvPr id="10" name="Title 1"/>
          <p:cNvSpPr txBox="1">
            <a:spLocks/>
          </p:cNvSpPr>
          <p:nvPr/>
        </p:nvSpPr>
        <p:spPr>
          <a:xfrm>
            <a:off x="1828800" y="76200"/>
            <a:ext cx="6781800" cy="762000"/>
          </a:xfrm>
          <a:prstGeom prst="rect">
            <a:avLst/>
          </a:prstGeom>
        </p:spPr>
        <p:txBody>
          <a:bodyPr/>
          <a:lstStyle>
            <a:lvl1pPr algn="r" rtl="0" eaLnBrk="0" fontAlgn="base" hangingPunct="0">
              <a:spcBef>
                <a:spcPct val="0"/>
              </a:spcBef>
              <a:spcAft>
                <a:spcPct val="0"/>
              </a:spcAft>
              <a:defRPr sz="4000">
                <a:solidFill>
                  <a:srgbClr val="182674"/>
                </a:solidFill>
                <a:latin typeface="+mj-lt"/>
                <a:ea typeface="+mj-ea"/>
                <a:cs typeface="+mj-cs"/>
              </a:defRPr>
            </a:lvl1pPr>
            <a:lvl2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a:lstStyle>
          <a:p>
            <a:pPr algn="l"/>
            <a:r>
              <a:rPr lang="en-US" sz="3600" smtClean="0"/>
              <a:t>Collaboration</a:t>
            </a:r>
            <a:endParaRPr lang="en-US" sz="3600" dirty="0" smtClean="0"/>
          </a:p>
        </p:txBody>
      </p:sp>
      <p:cxnSp>
        <p:nvCxnSpPr>
          <p:cNvPr id="11" name="Straight Connector 13"/>
          <p:cNvCxnSpPr>
            <a:cxnSpLocks noChangeShapeType="1"/>
          </p:cNvCxnSpPr>
          <p:nvPr/>
        </p:nvCxnSpPr>
        <p:spPr bwMode="auto">
          <a:xfrm>
            <a:off x="1866900" y="9144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64283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130778" y="304800"/>
            <a:ext cx="7010400" cy="914400"/>
          </a:xfrm>
        </p:spPr>
        <p:txBody>
          <a:bodyPr>
            <a:noAutofit/>
          </a:bodyPr>
          <a:lstStyle/>
          <a:p>
            <a:pPr algn="ctr"/>
            <a:r>
              <a:rPr lang="en-US" sz="2800" b="1" dirty="0" smtClean="0"/>
              <a:t>Developing a thriving research program </a:t>
            </a:r>
            <a:r>
              <a:rPr lang="en-US" sz="1600" b="1" dirty="0" smtClean="0"/>
              <a:t>and balancing it with teaching, service and other passions</a:t>
            </a:r>
            <a:br>
              <a:rPr lang="en-US" sz="1600" b="1" dirty="0" smtClean="0"/>
            </a:br>
            <a:r>
              <a:rPr lang="en-US" sz="2400" b="1" dirty="0" smtClean="0"/>
              <a:t/>
            </a:r>
            <a:br>
              <a:rPr lang="en-US" sz="2400" b="1" dirty="0" smtClean="0"/>
            </a:br>
            <a:r>
              <a:rPr lang="en-US" sz="2400" i="1" dirty="0" smtClean="0"/>
              <a:t>Guest Co-Presenter</a:t>
            </a:r>
          </a:p>
        </p:txBody>
      </p:sp>
      <p:cxnSp>
        <p:nvCxnSpPr>
          <p:cNvPr id="4099" name="Straight Connector 13"/>
          <p:cNvCxnSpPr>
            <a:cxnSpLocks noChangeShapeType="1"/>
          </p:cNvCxnSpPr>
          <p:nvPr/>
        </p:nvCxnSpPr>
        <p:spPr bwMode="auto">
          <a:xfrm>
            <a:off x="1905000" y="1600200"/>
            <a:ext cx="7239000" cy="0"/>
          </a:xfrm>
          <a:prstGeom prst="line">
            <a:avLst/>
          </a:prstGeom>
          <a:noFill/>
          <a:ln w="9525">
            <a:solidFill>
              <a:schemeClr val="tx2"/>
            </a:solidFill>
            <a:round/>
            <a:headEnd/>
            <a:tailEnd/>
          </a:ln>
          <a:extLst>
            <a:ext uri="{909E8E84-426E-40DD-AFC4-6F175D3DCCD1}">
              <a14:hiddenFill xmlns="" xmlns:a14="http://schemas.microsoft.com/office/drawing/2010/main">
                <a:noFill/>
              </a14:hiddenFill>
            </a:ext>
          </a:extLst>
        </p:spPr>
      </p:cxnSp>
      <p:sp>
        <p:nvSpPr>
          <p:cNvPr id="4100" name="Text Placeholder 2"/>
          <p:cNvSpPr>
            <a:spLocks noGrp="1"/>
          </p:cNvSpPr>
          <p:nvPr>
            <p:ph type="body" idx="1"/>
          </p:nvPr>
        </p:nvSpPr>
        <p:spPr>
          <a:xfrm>
            <a:off x="1752600" y="3048000"/>
            <a:ext cx="5067300" cy="1219200"/>
          </a:xfrm>
        </p:spPr>
        <p:txBody>
          <a:bodyPr/>
          <a:lstStyle/>
          <a:p>
            <a:r>
              <a:rPr lang="en-US" sz="2200" b="0" dirty="0" smtClean="0"/>
              <a:t>Prof. Francisca </a:t>
            </a:r>
            <a:r>
              <a:rPr lang="en-US" sz="2200" b="0" dirty="0" err="1" smtClean="0"/>
              <a:t>Oboh-Ikuenobe</a:t>
            </a:r>
            <a:endParaRPr lang="en-US" sz="2200" b="0" dirty="0" smtClean="0"/>
          </a:p>
          <a:p>
            <a:r>
              <a:rPr lang="en-US" sz="2200" b="0" dirty="0" smtClean="0"/>
              <a:t>Missouri Univ. of Science and Technology</a:t>
            </a:r>
          </a:p>
        </p:txBody>
      </p:sp>
      <p:pic>
        <p:nvPicPr>
          <p:cNvPr id="410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0" y="2362200"/>
            <a:ext cx="2803525" cy="350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905000" y="990600"/>
            <a:ext cx="7086600" cy="1752600"/>
          </a:xfrm>
          <a:prstGeom prst="rect">
            <a:avLst/>
          </a:prstGeom>
        </p:spPr>
        <p:txBody>
          <a:bodyPr/>
          <a:lstStyle>
            <a:lvl1pPr marL="342900" indent="-342900" algn="l" rtl="0" eaLnBrk="0" fontAlgn="base" hangingPunct="0">
              <a:spcBef>
                <a:spcPct val="20000"/>
              </a:spcBef>
              <a:spcAft>
                <a:spcPct val="0"/>
              </a:spcAft>
              <a:buClr>
                <a:srgbClr val="7084A2"/>
              </a:buClr>
              <a:buFont typeface="Wingdings" pitchFamily="2" charset="2"/>
              <a:buChar char="v"/>
              <a:defRPr sz="2800">
                <a:solidFill>
                  <a:srgbClr val="700B20"/>
                </a:solidFill>
                <a:latin typeface="+mn-lt"/>
                <a:ea typeface="+mn-ea"/>
                <a:cs typeface="+mn-cs"/>
              </a:defRPr>
            </a:lvl1pPr>
            <a:lvl2pPr marL="742950" indent="-285750" algn="l" rtl="0" eaLnBrk="0" fontAlgn="base" hangingPunct="0">
              <a:spcBef>
                <a:spcPct val="20000"/>
              </a:spcBef>
              <a:spcAft>
                <a:spcPct val="0"/>
              </a:spcAft>
              <a:buClr>
                <a:srgbClr val="7084A2"/>
              </a:buClr>
              <a:buFont typeface="Wingdings" pitchFamily="2" charset="2"/>
              <a:buChar char="v"/>
              <a:defRPr sz="2400">
                <a:solidFill>
                  <a:srgbClr val="3E1B49"/>
                </a:solidFill>
                <a:latin typeface="+mn-lt"/>
                <a:ea typeface="+mn-ea"/>
              </a:defRPr>
            </a:lvl2pPr>
            <a:lvl3pPr marL="11430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3pPr>
            <a:lvl4pPr marL="1600200" indent="-228600" algn="l" rtl="0" eaLnBrk="0" fontAlgn="base" hangingPunct="0">
              <a:spcBef>
                <a:spcPct val="20000"/>
              </a:spcBef>
              <a:spcAft>
                <a:spcPct val="0"/>
              </a:spcAft>
              <a:buClr>
                <a:srgbClr val="7084A2"/>
              </a:buClr>
              <a:buFont typeface="Wingdings" pitchFamily="2" charset="2"/>
              <a:buChar char="v"/>
              <a:defRPr sz="2000">
                <a:solidFill>
                  <a:srgbClr val="3E1B49"/>
                </a:solidFill>
                <a:latin typeface="+mn-lt"/>
                <a:ea typeface="+mn-ea"/>
              </a:defRPr>
            </a:lvl4pPr>
            <a:lvl5pPr marL="20574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a:lstStyle>
          <a:p>
            <a:pPr marL="0" indent="0">
              <a:buNone/>
            </a:pPr>
            <a:endParaRPr lang="en-US" sz="2000" b="1" dirty="0" smtClean="0"/>
          </a:p>
          <a:p>
            <a:r>
              <a:rPr lang="en-US" sz="2000" b="1" dirty="0" smtClean="0"/>
              <a:t>Memorandum </a:t>
            </a:r>
            <a:r>
              <a:rPr lang="en-US" sz="2000" b="1" dirty="0"/>
              <a:t>of </a:t>
            </a:r>
            <a:r>
              <a:rPr lang="en-US" sz="2000" b="1" dirty="0" smtClean="0"/>
              <a:t>understanding</a:t>
            </a:r>
            <a:endParaRPr lang="en-US" sz="2000" dirty="0"/>
          </a:p>
          <a:p>
            <a:pPr marL="857250" lvl="1"/>
            <a:r>
              <a:rPr lang="en-US" sz="1600" dirty="0"/>
              <a:t>Consider an</a:t>
            </a:r>
            <a:r>
              <a:rPr lang="en-US" sz="1600" b="1" dirty="0"/>
              <a:t> </a:t>
            </a:r>
            <a:r>
              <a:rPr lang="en-US" sz="1600" dirty="0"/>
              <a:t>MOU, which is a written documentation of a set of agreements and expectations between two or more parties.  Not regularly used in research settings between </a:t>
            </a:r>
            <a:r>
              <a:rPr lang="en-US" sz="1600" dirty="0" smtClean="0"/>
              <a:t>collaborators.</a:t>
            </a:r>
          </a:p>
          <a:p>
            <a:pPr marL="571500" lvl="1" indent="0">
              <a:buNone/>
            </a:pPr>
            <a:endParaRPr lang="en-US" sz="2000" dirty="0" smtClean="0">
              <a:solidFill>
                <a:schemeClr val="tx1">
                  <a:lumMod val="50000"/>
                </a:schemeClr>
              </a:solidFill>
            </a:endParaRPr>
          </a:p>
          <a:p>
            <a:pPr marL="571500" lvl="1" indent="0">
              <a:buNone/>
            </a:pPr>
            <a:endParaRPr lang="en-US" sz="2000" dirty="0" smtClean="0">
              <a:solidFill>
                <a:schemeClr val="tx1">
                  <a:lumMod val="50000"/>
                </a:schemeClr>
              </a:solidFill>
            </a:endParaRPr>
          </a:p>
          <a:p>
            <a:endParaRPr lang="en-US" sz="2000" dirty="0" smtClean="0">
              <a:solidFill>
                <a:schemeClr val="tx1">
                  <a:lumMod val="50000"/>
                </a:schemeClr>
              </a:solidFill>
            </a:endParaRPr>
          </a:p>
          <a:p>
            <a:pPr marL="857250" lvl="1"/>
            <a:endParaRPr lang="en-US" sz="2000" dirty="0" smtClean="0">
              <a:solidFill>
                <a:schemeClr val="tx1">
                  <a:lumMod val="50000"/>
                </a:schemeClr>
              </a:solidFill>
            </a:endParaRPr>
          </a:p>
        </p:txBody>
      </p:sp>
      <p:sp>
        <p:nvSpPr>
          <p:cNvPr id="5" name="Title 1"/>
          <p:cNvSpPr txBox="1">
            <a:spLocks/>
          </p:cNvSpPr>
          <p:nvPr/>
        </p:nvSpPr>
        <p:spPr>
          <a:xfrm>
            <a:off x="2057400" y="3124200"/>
            <a:ext cx="6781800" cy="762000"/>
          </a:xfrm>
          <a:prstGeom prst="rect">
            <a:avLst/>
          </a:prstGeom>
        </p:spPr>
        <p:txBody>
          <a:bodyPr/>
          <a:lstStyle>
            <a:lvl1pPr algn="r" rtl="0" eaLnBrk="0" fontAlgn="base" hangingPunct="0">
              <a:spcBef>
                <a:spcPct val="0"/>
              </a:spcBef>
              <a:spcAft>
                <a:spcPct val="0"/>
              </a:spcAft>
              <a:defRPr sz="4000">
                <a:solidFill>
                  <a:srgbClr val="182674"/>
                </a:solidFill>
                <a:latin typeface="+mj-lt"/>
                <a:ea typeface="+mj-ea"/>
                <a:cs typeface="+mj-cs"/>
              </a:defRPr>
            </a:lvl1pPr>
            <a:lvl2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a:lstStyle>
          <a:p>
            <a:pPr algn="l"/>
            <a:r>
              <a:rPr lang="en-US" sz="3200" dirty="0" smtClean="0"/>
              <a:t>In summary……..</a:t>
            </a:r>
          </a:p>
        </p:txBody>
      </p:sp>
      <p:sp>
        <p:nvSpPr>
          <p:cNvPr id="3" name="Rectangle 2"/>
          <p:cNvSpPr/>
          <p:nvPr/>
        </p:nvSpPr>
        <p:spPr>
          <a:xfrm>
            <a:off x="2457450" y="3877339"/>
            <a:ext cx="6534150" cy="2677656"/>
          </a:xfrm>
          <a:prstGeom prst="rect">
            <a:avLst/>
          </a:prstGeom>
        </p:spPr>
        <p:txBody>
          <a:bodyPr wrap="square">
            <a:spAutoFit/>
          </a:bodyPr>
          <a:lstStyle/>
          <a:p>
            <a:r>
              <a:rPr lang="en-US" dirty="0">
                <a:solidFill>
                  <a:srgbClr val="700B20"/>
                </a:solidFill>
              </a:rPr>
              <a:t>Go outside your comfort zone occasionally and choose your collaborators carefully. </a:t>
            </a:r>
          </a:p>
          <a:p>
            <a:endParaRPr lang="en-US" dirty="0" smtClean="0">
              <a:solidFill>
                <a:srgbClr val="700B20"/>
              </a:solidFill>
            </a:endParaRPr>
          </a:p>
          <a:p>
            <a:endParaRPr lang="en-US" dirty="0" smtClean="0">
              <a:solidFill>
                <a:srgbClr val="700B20"/>
              </a:solidFill>
            </a:endParaRPr>
          </a:p>
          <a:p>
            <a:r>
              <a:rPr lang="en-US" dirty="0" smtClean="0">
                <a:solidFill>
                  <a:srgbClr val="700B20"/>
                </a:solidFill>
              </a:rPr>
              <a:t>Your </a:t>
            </a:r>
            <a:r>
              <a:rPr lang="en-US" dirty="0">
                <a:solidFill>
                  <a:srgbClr val="700B20"/>
                </a:solidFill>
              </a:rPr>
              <a:t>chances of obtaining competitive research grants are higher, and so will </a:t>
            </a:r>
            <a:r>
              <a:rPr lang="en-US" dirty="0" smtClean="0">
                <a:solidFill>
                  <a:srgbClr val="700B20"/>
                </a:solidFill>
              </a:rPr>
              <a:t>be your </a:t>
            </a:r>
            <a:r>
              <a:rPr lang="en-US" dirty="0">
                <a:solidFill>
                  <a:srgbClr val="700B20"/>
                </a:solidFill>
              </a:rPr>
              <a:t>research and publication productivity</a:t>
            </a:r>
          </a:p>
        </p:txBody>
      </p:sp>
      <p:sp>
        <p:nvSpPr>
          <p:cNvPr id="7" name="Title 1"/>
          <p:cNvSpPr txBox="1">
            <a:spLocks/>
          </p:cNvSpPr>
          <p:nvPr/>
        </p:nvSpPr>
        <p:spPr>
          <a:xfrm>
            <a:off x="1828800" y="76200"/>
            <a:ext cx="6781800" cy="762000"/>
          </a:xfrm>
          <a:prstGeom prst="rect">
            <a:avLst/>
          </a:prstGeom>
        </p:spPr>
        <p:txBody>
          <a:bodyPr/>
          <a:lstStyle>
            <a:lvl1pPr algn="r" rtl="0" eaLnBrk="0" fontAlgn="base" hangingPunct="0">
              <a:spcBef>
                <a:spcPct val="0"/>
              </a:spcBef>
              <a:spcAft>
                <a:spcPct val="0"/>
              </a:spcAft>
              <a:defRPr sz="4000">
                <a:solidFill>
                  <a:srgbClr val="182674"/>
                </a:solidFill>
                <a:latin typeface="+mj-lt"/>
                <a:ea typeface="+mj-ea"/>
                <a:cs typeface="+mj-cs"/>
              </a:defRPr>
            </a:lvl1pPr>
            <a:lvl2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4000">
                <a:solidFill>
                  <a:srgbClr val="182674"/>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a:lstStyle>
          <a:p>
            <a:pPr algn="l"/>
            <a:r>
              <a:rPr lang="en-US" sz="3600" smtClean="0"/>
              <a:t>Collaboration</a:t>
            </a:r>
            <a:endParaRPr lang="en-US" sz="3600" dirty="0" smtClean="0"/>
          </a:p>
        </p:txBody>
      </p:sp>
      <p:cxnSp>
        <p:nvCxnSpPr>
          <p:cNvPr id="10" name="Straight Connector 13"/>
          <p:cNvCxnSpPr>
            <a:cxnSpLocks noChangeShapeType="1"/>
          </p:cNvCxnSpPr>
          <p:nvPr/>
        </p:nvCxnSpPr>
        <p:spPr bwMode="auto">
          <a:xfrm>
            <a:off x="1866900" y="9144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 xmlns:p14="http://schemas.microsoft.com/office/powerpoint/2010/main" val="264157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5476" y="609600"/>
            <a:ext cx="6858000" cy="461665"/>
          </a:xfrm>
          <a:prstGeom prst="rect">
            <a:avLst/>
          </a:prstGeom>
        </p:spPr>
        <p:txBody>
          <a:bodyPr wrap="square">
            <a:spAutoFit/>
          </a:bodyPr>
          <a:lstStyle/>
          <a:p>
            <a:pPr algn="ctr"/>
            <a:r>
              <a:rPr lang="en-US" i="1" dirty="0" smtClean="0">
                <a:solidFill>
                  <a:srgbClr val="182674"/>
                </a:solidFill>
              </a:rPr>
              <a:t>Undergraduates and Graduates</a:t>
            </a:r>
          </a:p>
        </p:txBody>
      </p:sp>
      <p:sp>
        <p:nvSpPr>
          <p:cNvPr id="3" name="Rectangle 2"/>
          <p:cNvSpPr/>
          <p:nvPr/>
        </p:nvSpPr>
        <p:spPr>
          <a:xfrm>
            <a:off x="1828801" y="76200"/>
            <a:ext cx="7467600" cy="615553"/>
          </a:xfrm>
          <a:prstGeom prst="rect">
            <a:avLst/>
          </a:prstGeom>
        </p:spPr>
        <p:txBody>
          <a:bodyPr wrap="square">
            <a:spAutoFit/>
          </a:bodyPr>
          <a:lstStyle/>
          <a:p>
            <a:r>
              <a:rPr lang="en-US" sz="3400" dirty="0" smtClean="0">
                <a:solidFill>
                  <a:srgbClr val="182674"/>
                </a:solidFill>
              </a:rPr>
              <a:t>Involving Students in Your Research</a:t>
            </a:r>
          </a:p>
        </p:txBody>
      </p:sp>
      <p:cxnSp>
        <p:nvCxnSpPr>
          <p:cNvPr id="4" name="Straight Connector 13"/>
          <p:cNvCxnSpPr>
            <a:cxnSpLocks noChangeShapeType="1"/>
          </p:cNvCxnSpPr>
          <p:nvPr/>
        </p:nvCxnSpPr>
        <p:spPr bwMode="auto">
          <a:xfrm>
            <a:off x="1895476" y="11430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7" name="Rectangle 6"/>
          <p:cNvSpPr/>
          <p:nvPr/>
        </p:nvSpPr>
        <p:spPr>
          <a:xfrm>
            <a:off x="1981200" y="1676400"/>
            <a:ext cx="6629400" cy="3693318"/>
          </a:xfrm>
          <a:prstGeom prst="rect">
            <a:avLst/>
          </a:prstGeom>
        </p:spPr>
        <p:txBody>
          <a:bodyPr wrap="square">
            <a:spAutoFit/>
          </a:bodyPr>
          <a:lstStyle/>
          <a:p>
            <a:pPr lvl="0">
              <a:spcAft>
                <a:spcPts val="600"/>
              </a:spcAft>
            </a:pPr>
            <a:r>
              <a:rPr lang="en-US" i="1" dirty="0" smtClean="0"/>
              <a:t>Q.  “How </a:t>
            </a:r>
            <a:r>
              <a:rPr lang="en-US" i="1" dirty="0"/>
              <a:t>diverse (in terms of scientific topics) should your program be? What's the expected number of undergrad, masters, and PhDs various types of institutions look for</a:t>
            </a:r>
            <a:r>
              <a:rPr lang="en-US" i="1" dirty="0" smtClean="0"/>
              <a:t>?</a:t>
            </a:r>
            <a:r>
              <a:rPr lang="en-US" sz="2800" dirty="0" smtClean="0"/>
              <a:t>”</a:t>
            </a:r>
          </a:p>
          <a:p>
            <a:pPr lvl="0">
              <a:spcAft>
                <a:spcPts val="600"/>
              </a:spcAft>
            </a:pPr>
            <a:endParaRPr lang="en-US" sz="2800" dirty="0" smtClean="0"/>
          </a:p>
          <a:p>
            <a:pPr lvl="0">
              <a:spcAft>
                <a:spcPts val="600"/>
              </a:spcAft>
            </a:pPr>
            <a:r>
              <a:rPr lang="en-US" i="1" dirty="0" smtClean="0"/>
              <a:t>Q.  “What </a:t>
            </a:r>
            <a:r>
              <a:rPr lang="en-US" i="1" dirty="0"/>
              <a:t>are the best methods for managing students? How do I not </a:t>
            </a:r>
            <a:r>
              <a:rPr lang="en-US" i="1" dirty="0" smtClean="0"/>
              <a:t>let </a:t>
            </a:r>
            <a:r>
              <a:rPr lang="en-US" i="1" dirty="0"/>
              <a:t>management </a:t>
            </a:r>
            <a:r>
              <a:rPr lang="en-US" i="1" dirty="0" smtClean="0"/>
              <a:t>overwhelm </a:t>
            </a:r>
            <a:r>
              <a:rPr lang="en-US" i="1" dirty="0"/>
              <a:t>or seep into other academic commitments? </a:t>
            </a:r>
          </a:p>
        </p:txBody>
      </p:sp>
    </p:spTree>
    <p:extLst>
      <p:ext uri="{BB962C8B-B14F-4D97-AF65-F5344CB8AC3E}">
        <p14:creationId xmlns="" xmlns:p14="http://schemas.microsoft.com/office/powerpoint/2010/main" val="3295056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7838" y="1752600"/>
            <a:ext cx="7386638" cy="2985433"/>
          </a:xfrm>
          <a:prstGeom prst="rect">
            <a:avLst/>
          </a:prstGeom>
        </p:spPr>
        <p:txBody>
          <a:bodyPr wrap="square">
            <a:spAutoFit/>
          </a:bodyPr>
          <a:lstStyle/>
          <a:p>
            <a:pPr marL="342900" indent="-342900">
              <a:buFont typeface="Arial"/>
              <a:buChar char="•"/>
            </a:pPr>
            <a:r>
              <a:rPr lang="en-US" dirty="0" smtClean="0">
                <a:solidFill>
                  <a:schemeClr val="tx2"/>
                </a:solidFill>
              </a:rPr>
              <a:t>The goal of (undergraduate) student research is for the student to learn how research is accomplished and to conduct their own research.  </a:t>
            </a:r>
            <a:endParaRPr lang="en-US" dirty="0">
              <a:solidFill>
                <a:schemeClr val="tx2"/>
              </a:solidFill>
            </a:endParaRPr>
          </a:p>
          <a:p>
            <a:r>
              <a:rPr lang="en-US" sz="2000" dirty="0" smtClean="0">
                <a:solidFill>
                  <a:schemeClr val="tx2"/>
                </a:solidFill>
              </a:rPr>
              <a:t>	…not necessarily to contribute to high-level research.</a:t>
            </a:r>
          </a:p>
          <a:p>
            <a:pPr marL="342900" indent="-342900">
              <a:buFont typeface="Arial"/>
              <a:buChar char="•"/>
            </a:pPr>
            <a:r>
              <a:rPr lang="en-US" dirty="0">
                <a:solidFill>
                  <a:schemeClr val="tx2"/>
                </a:solidFill>
              </a:rPr>
              <a:t>T</a:t>
            </a:r>
            <a:r>
              <a:rPr lang="en-US" dirty="0" smtClean="0">
                <a:solidFill>
                  <a:schemeClr val="tx2"/>
                </a:solidFill>
              </a:rPr>
              <a:t>he student will need guidance to understand the problem, purpose, methods, and potential resolution.</a:t>
            </a:r>
            <a:endParaRPr lang="en-US" dirty="0">
              <a:solidFill>
                <a:schemeClr val="tx2"/>
              </a:solidFill>
            </a:endParaRPr>
          </a:p>
          <a:p>
            <a:pPr marL="342900" indent="-342900">
              <a:buFont typeface="Arial"/>
              <a:buChar char="•"/>
            </a:pPr>
            <a:r>
              <a:rPr lang="en-US" dirty="0" smtClean="0">
                <a:solidFill>
                  <a:schemeClr val="tx2"/>
                </a:solidFill>
              </a:rPr>
              <a:t>             Choosing the right project is everything!</a:t>
            </a:r>
          </a:p>
        </p:txBody>
      </p:sp>
      <p:sp>
        <p:nvSpPr>
          <p:cNvPr id="6" name="Rectangle 5"/>
          <p:cNvSpPr/>
          <p:nvPr/>
        </p:nvSpPr>
        <p:spPr>
          <a:xfrm>
            <a:off x="1819941" y="1219200"/>
            <a:ext cx="4695824" cy="461665"/>
          </a:xfrm>
          <a:prstGeom prst="rect">
            <a:avLst/>
          </a:prstGeom>
        </p:spPr>
        <p:txBody>
          <a:bodyPr wrap="square">
            <a:spAutoFit/>
          </a:bodyPr>
          <a:lstStyle/>
          <a:p>
            <a:r>
              <a:rPr lang="en-US" u="sng" dirty="0" smtClean="0">
                <a:solidFill>
                  <a:schemeClr val="tx2"/>
                </a:solidFill>
              </a:rPr>
              <a:t>Undergraduate students</a:t>
            </a:r>
          </a:p>
        </p:txBody>
      </p:sp>
      <p:sp>
        <p:nvSpPr>
          <p:cNvPr id="11" name="Rectangle 10"/>
          <p:cNvSpPr/>
          <p:nvPr/>
        </p:nvSpPr>
        <p:spPr>
          <a:xfrm>
            <a:off x="1895476" y="609600"/>
            <a:ext cx="6858000" cy="461665"/>
          </a:xfrm>
          <a:prstGeom prst="rect">
            <a:avLst/>
          </a:prstGeom>
        </p:spPr>
        <p:txBody>
          <a:bodyPr wrap="square">
            <a:spAutoFit/>
          </a:bodyPr>
          <a:lstStyle/>
          <a:p>
            <a:pPr algn="ctr"/>
            <a:r>
              <a:rPr lang="en-US" i="1" dirty="0" smtClean="0">
                <a:solidFill>
                  <a:srgbClr val="182674"/>
                </a:solidFill>
              </a:rPr>
              <a:t>Undergraduates and Graduates</a:t>
            </a:r>
          </a:p>
        </p:txBody>
      </p:sp>
      <p:sp>
        <p:nvSpPr>
          <p:cNvPr id="12" name="Rectangle 11"/>
          <p:cNvSpPr/>
          <p:nvPr/>
        </p:nvSpPr>
        <p:spPr>
          <a:xfrm>
            <a:off x="1828801" y="76200"/>
            <a:ext cx="7467600" cy="615553"/>
          </a:xfrm>
          <a:prstGeom prst="rect">
            <a:avLst/>
          </a:prstGeom>
        </p:spPr>
        <p:txBody>
          <a:bodyPr wrap="square">
            <a:spAutoFit/>
          </a:bodyPr>
          <a:lstStyle/>
          <a:p>
            <a:r>
              <a:rPr lang="en-US" sz="3400" dirty="0" smtClean="0">
                <a:solidFill>
                  <a:srgbClr val="182674"/>
                </a:solidFill>
              </a:rPr>
              <a:t>Involving Students in Your Research</a:t>
            </a:r>
          </a:p>
        </p:txBody>
      </p:sp>
      <p:cxnSp>
        <p:nvCxnSpPr>
          <p:cNvPr id="13" name="Straight Connector 13"/>
          <p:cNvCxnSpPr>
            <a:cxnSpLocks noChangeShapeType="1"/>
          </p:cNvCxnSpPr>
          <p:nvPr/>
        </p:nvCxnSpPr>
        <p:spPr bwMode="auto">
          <a:xfrm>
            <a:off x="1895476" y="1071265"/>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14" name="Rectangle 13"/>
          <p:cNvSpPr/>
          <p:nvPr/>
        </p:nvSpPr>
        <p:spPr>
          <a:xfrm>
            <a:off x="4039265" y="4975592"/>
            <a:ext cx="4953000" cy="1323439"/>
          </a:xfrm>
          <a:prstGeom prst="rect">
            <a:avLst/>
          </a:prstGeom>
        </p:spPr>
        <p:txBody>
          <a:bodyPr wrap="square">
            <a:spAutoFit/>
          </a:bodyPr>
          <a:lstStyle/>
          <a:p>
            <a:pPr marL="342900" indent="-342900">
              <a:buFont typeface="Courier New"/>
              <a:buChar char="o"/>
            </a:pPr>
            <a:r>
              <a:rPr lang="en-US" sz="2000" dirty="0">
                <a:solidFill>
                  <a:srgbClr val="008000"/>
                </a:solidFill>
              </a:rPr>
              <a:t>Successful projects often investigate significant rather than trivial </a:t>
            </a:r>
            <a:r>
              <a:rPr lang="en-US" sz="2000" dirty="0" smtClean="0">
                <a:solidFill>
                  <a:srgbClr val="008000"/>
                </a:solidFill>
              </a:rPr>
              <a:t>problems.</a:t>
            </a:r>
            <a:endParaRPr lang="en-US" sz="2000" dirty="0">
              <a:solidFill>
                <a:srgbClr val="008000"/>
              </a:solidFill>
            </a:endParaRPr>
          </a:p>
          <a:p>
            <a:pPr marL="342900" indent="-342900">
              <a:buFont typeface="Courier New"/>
              <a:buChar char="o"/>
            </a:pPr>
            <a:r>
              <a:rPr lang="en-US" sz="2000" dirty="0" smtClean="0">
                <a:solidFill>
                  <a:srgbClr val="008000"/>
                </a:solidFill>
              </a:rPr>
              <a:t>Some </a:t>
            </a:r>
            <a:r>
              <a:rPr lang="en-US" sz="2000" dirty="0">
                <a:solidFill>
                  <a:srgbClr val="008000"/>
                </a:solidFill>
              </a:rPr>
              <a:t>are worthy of presentation at conferences or contributions to </a:t>
            </a:r>
            <a:r>
              <a:rPr lang="en-US" sz="2000" dirty="0" smtClean="0">
                <a:solidFill>
                  <a:srgbClr val="008000"/>
                </a:solidFill>
              </a:rPr>
              <a:t>papers.</a:t>
            </a:r>
            <a:endParaRPr lang="en-US" sz="2000" dirty="0">
              <a:solidFill>
                <a:srgbClr val="008000"/>
              </a:solidFill>
            </a:endParaRPr>
          </a:p>
        </p:txBody>
      </p:sp>
      <p:pic>
        <p:nvPicPr>
          <p:cNvPr id="15"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25318" y="4800600"/>
            <a:ext cx="1765901"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2056345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a:cxnSpLocks noChangeShapeType="1"/>
          </p:cNvCxnSpPr>
          <p:nvPr/>
        </p:nvCxnSpPr>
        <p:spPr bwMode="auto">
          <a:xfrm>
            <a:off x="1857377" y="838200"/>
            <a:ext cx="7239000" cy="0"/>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cxnSp>
      <p:sp>
        <p:nvSpPr>
          <p:cNvPr id="5" name="Rectangle 4"/>
          <p:cNvSpPr/>
          <p:nvPr/>
        </p:nvSpPr>
        <p:spPr>
          <a:xfrm>
            <a:off x="2124075" y="1676400"/>
            <a:ext cx="3971925" cy="4524315"/>
          </a:xfrm>
          <a:prstGeom prst="rect">
            <a:avLst/>
          </a:prstGeom>
        </p:spPr>
        <p:txBody>
          <a:bodyPr wrap="square">
            <a:spAutoFit/>
          </a:bodyPr>
          <a:lstStyle/>
          <a:p>
            <a:r>
              <a:rPr lang="en-US" i="1" dirty="0" smtClean="0">
                <a:solidFill>
                  <a:schemeClr val="tx2"/>
                </a:solidFill>
              </a:rPr>
              <a:t>At the end of the project, I realized that the student did not really understand the initial problem we were solving…</a:t>
            </a:r>
          </a:p>
          <a:p>
            <a:endParaRPr lang="en-US" i="1" dirty="0">
              <a:solidFill>
                <a:schemeClr val="tx2"/>
              </a:solidFill>
            </a:endParaRPr>
          </a:p>
          <a:p>
            <a:r>
              <a:rPr lang="en-US" i="1" dirty="0" smtClean="0">
                <a:solidFill>
                  <a:schemeClr val="tx2"/>
                </a:solidFill>
              </a:rPr>
              <a:t>I could have done the work in an afternoon</a:t>
            </a:r>
          </a:p>
          <a:p>
            <a:endParaRPr lang="en-US" i="1" dirty="0">
              <a:solidFill>
                <a:schemeClr val="tx2"/>
              </a:solidFill>
            </a:endParaRPr>
          </a:p>
          <a:p>
            <a:r>
              <a:rPr lang="en-US" i="1" dirty="0" smtClean="0">
                <a:solidFill>
                  <a:schemeClr val="tx2"/>
                </a:solidFill>
              </a:rPr>
              <a:t>The student basically came to the conclusion that we started with…</a:t>
            </a:r>
          </a:p>
        </p:txBody>
      </p:sp>
      <p:sp>
        <p:nvSpPr>
          <p:cNvPr id="6" name="Rectangle 5"/>
          <p:cNvSpPr/>
          <p:nvPr/>
        </p:nvSpPr>
        <p:spPr>
          <a:xfrm>
            <a:off x="1905000" y="990600"/>
            <a:ext cx="4695824" cy="461665"/>
          </a:xfrm>
          <a:prstGeom prst="rect">
            <a:avLst/>
          </a:prstGeom>
        </p:spPr>
        <p:txBody>
          <a:bodyPr wrap="square">
            <a:spAutoFit/>
          </a:bodyPr>
          <a:lstStyle/>
          <a:p>
            <a:r>
              <a:rPr lang="en-US" u="sng" dirty="0" smtClean="0">
                <a:solidFill>
                  <a:schemeClr val="tx2"/>
                </a:solidFill>
              </a:rPr>
              <a:t>Common comments</a:t>
            </a:r>
          </a:p>
        </p:txBody>
      </p:sp>
      <p:sp>
        <p:nvSpPr>
          <p:cNvPr id="7" name="Rectangle 6"/>
          <p:cNvSpPr/>
          <p:nvPr/>
        </p:nvSpPr>
        <p:spPr>
          <a:xfrm>
            <a:off x="1828801" y="76200"/>
            <a:ext cx="7467600" cy="615553"/>
          </a:xfrm>
          <a:prstGeom prst="rect">
            <a:avLst/>
          </a:prstGeom>
        </p:spPr>
        <p:txBody>
          <a:bodyPr wrap="square">
            <a:spAutoFit/>
          </a:bodyPr>
          <a:lstStyle/>
          <a:p>
            <a:r>
              <a:rPr lang="en-US" sz="3400" dirty="0" smtClean="0">
                <a:solidFill>
                  <a:srgbClr val="182674"/>
                </a:solidFill>
              </a:rPr>
              <a:t>Involving Students in Your Research</a:t>
            </a:r>
          </a:p>
        </p:txBody>
      </p:sp>
      <p:pic>
        <p:nvPicPr>
          <p:cNvPr id="8"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48318" y="1858962"/>
            <a:ext cx="2719611" cy="3627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3719964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1" y="1384042"/>
            <a:ext cx="4419599" cy="5016758"/>
          </a:xfrm>
          <a:prstGeom prst="rect">
            <a:avLst/>
          </a:prstGeom>
        </p:spPr>
        <p:txBody>
          <a:bodyPr wrap="square">
            <a:spAutoFit/>
          </a:bodyPr>
          <a:lstStyle/>
          <a:p>
            <a:r>
              <a:rPr lang="en-US" sz="2000" dirty="0" smtClean="0">
                <a:solidFill>
                  <a:schemeClr val="tx2"/>
                </a:solidFill>
              </a:rPr>
              <a:t>If you are working on aspects of the students’ project, let the students help to keep you working a bit at a time…</a:t>
            </a:r>
          </a:p>
          <a:p>
            <a:pPr marL="457200"/>
            <a:r>
              <a:rPr lang="en-US" sz="2000" dirty="0" smtClean="0">
                <a:solidFill>
                  <a:schemeClr val="tx2"/>
                </a:solidFill>
              </a:rPr>
              <a:t>Help the students to set deadlines and set a few for yourself.</a:t>
            </a:r>
          </a:p>
          <a:p>
            <a:endParaRPr lang="en-US" sz="2000" dirty="0">
              <a:solidFill>
                <a:schemeClr val="tx2"/>
              </a:solidFill>
            </a:endParaRPr>
          </a:p>
          <a:p>
            <a:r>
              <a:rPr lang="en-US" sz="2000" dirty="0" smtClean="0">
                <a:solidFill>
                  <a:schemeClr val="tx2"/>
                </a:solidFill>
              </a:rPr>
              <a:t>Students can collect or process data that may be publishable… but you might need to check quality.</a:t>
            </a:r>
          </a:p>
          <a:p>
            <a:endParaRPr lang="en-US" sz="2000" dirty="0">
              <a:solidFill>
                <a:schemeClr val="tx2"/>
              </a:solidFill>
            </a:endParaRPr>
          </a:p>
          <a:p>
            <a:r>
              <a:rPr lang="en-US" sz="2000" dirty="0" smtClean="0">
                <a:solidFill>
                  <a:schemeClr val="tx2"/>
                </a:solidFill>
              </a:rPr>
              <a:t>Think of undergraduate research as part of your teaching/mentoring that might yield useful research.</a:t>
            </a:r>
          </a:p>
          <a:p>
            <a:endParaRPr lang="en-US" sz="2000" dirty="0" smtClean="0">
              <a:solidFill>
                <a:schemeClr val="tx2"/>
              </a:solidFill>
            </a:endParaRPr>
          </a:p>
        </p:txBody>
      </p:sp>
      <p:sp>
        <p:nvSpPr>
          <p:cNvPr id="6" name="Rectangle 5"/>
          <p:cNvSpPr/>
          <p:nvPr/>
        </p:nvSpPr>
        <p:spPr>
          <a:xfrm>
            <a:off x="1905000" y="850642"/>
            <a:ext cx="2200275" cy="461665"/>
          </a:xfrm>
          <a:prstGeom prst="rect">
            <a:avLst/>
          </a:prstGeom>
        </p:spPr>
        <p:txBody>
          <a:bodyPr wrap="square">
            <a:spAutoFit/>
          </a:bodyPr>
          <a:lstStyle/>
          <a:p>
            <a:r>
              <a:rPr lang="en-US" u="sng" dirty="0" smtClean="0">
                <a:solidFill>
                  <a:schemeClr val="tx2"/>
                </a:solidFill>
              </a:rPr>
              <a:t>Suggestions</a:t>
            </a:r>
          </a:p>
        </p:txBody>
      </p:sp>
      <p:cxnSp>
        <p:nvCxnSpPr>
          <p:cNvPr id="8" name="Straight Connector 13"/>
          <p:cNvCxnSpPr>
            <a:cxnSpLocks noChangeShapeType="1"/>
          </p:cNvCxnSpPr>
          <p:nvPr/>
        </p:nvCxnSpPr>
        <p:spPr bwMode="auto">
          <a:xfrm>
            <a:off x="1857377" y="838200"/>
            <a:ext cx="7239000" cy="0"/>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cxnSp>
      <p:sp>
        <p:nvSpPr>
          <p:cNvPr id="9" name="Rectangle 8"/>
          <p:cNvSpPr/>
          <p:nvPr/>
        </p:nvSpPr>
        <p:spPr>
          <a:xfrm>
            <a:off x="1828801" y="76200"/>
            <a:ext cx="7467600" cy="615553"/>
          </a:xfrm>
          <a:prstGeom prst="rect">
            <a:avLst/>
          </a:prstGeom>
        </p:spPr>
        <p:txBody>
          <a:bodyPr wrap="square">
            <a:spAutoFit/>
          </a:bodyPr>
          <a:lstStyle/>
          <a:p>
            <a:r>
              <a:rPr lang="en-US" sz="3400" dirty="0" smtClean="0">
                <a:solidFill>
                  <a:srgbClr val="182674"/>
                </a:solidFill>
              </a:rPr>
              <a:t>Involving Students in Your Research</a:t>
            </a:r>
          </a:p>
        </p:txBody>
      </p:sp>
      <p:pic>
        <p:nvPicPr>
          <p:cNvPr id="10" name="Picture 4"/>
          <p:cNvPicPr>
            <a:picLocks noChangeAspect="1" noChangeArrowheads="1"/>
          </p:cNvPicPr>
          <p:nvPr/>
        </p:nvPicPr>
        <p:blipFill>
          <a:blip r:embed="rId3">
            <a:extLst>
              <a:ext uri="{28A0092B-C50C-407E-A947-70E740481C1C}">
                <a14:useLocalDpi xmlns="" xmlns:a14="http://schemas.microsoft.com/office/drawing/2010/main" val="0"/>
              </a:ext>
            </a:extLst>
          </a:blip>
          <a:srcRect r="23462"/>
          <a:stretch>
            <a:fillRect/>
          </a:stretch>
        </p:blipFill>
        <p:spPr bwMode="auto">
          <a:xfrm>
            <a:off x="6400800" y="1374775"/>
            <a:ext cx="2667000" cy="464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01339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1" y="1676400"/>
            <a:ext cx="6705599" cy="4093428"/>
          </a:xfrm>
          <a:prstGeom prst="rect">
            <a:avLst/>
          </a:prstGeom>
        </p:spPr>
        <p:txBody>
          <a:bodyPr wrap="square">
            <a:spAutoFit/>
          </a:bodyPr>
          <a:lstStyle/>
          <a:p>
            <a:r>
              <a:rPr lang="en-US" sz="2000" dirty="0" smtClean="0">
                <a:solidFill>
                  <a:schemeClr val="tx2"/>
                </a:solidFill>
              </a:rPr>
              <a:t>Grad research can be different,</a:t>
            </a:r>
          </a:p>
          <a:p>
            <a:r>
              <a:rPr lang="en-US" sz="2000" dirty="0" smtClean="0">
                <a:solidFill>
                  <a:schemeClr val="tx2"/>
                </a:solidFill>
              </a:rPr>
              <a:t> …but not that different!</a:t>
            </a:r>
          </a:p>
          <a:p>
            <a:endParaRPr lang="en-US" sz="2000" dirty="0">
              <a:solidFill>
                <a:schemeClr val="tx2"/>
              </a:solidFill>
            </a:endParaRPr>
          </a:p>
          <a:p>
            <a:pPr marL="342900"/>
            <a:r>
              <a:rPr lang="en-US" sz="2000" dirty="0" smtClean="0">
                <a:solidFill>
                  <a:schemeClr val="tx2"/>
                </a:solidFill>
              </a:rPr>
              <a:t>It is still critical to select the right project and remember that they are learning to do research.</a:t>
            </a:r>
          </a:p>
          <a:p>
            <a:endParaRPr lang="en-US" sz="2000" dirty="0" smtClean="0">
              <a:solidFill>
                <a:schemeClr val="tx2"/>
              </a:solidFill>
            </a:endParaRPr>
          </a:p>
          <a:p>
            <a:r>
              <a:rPr lang="en-US" sz="2000" dirty="0" smtClean="0">
                <a:solidFill>
                  <a:schemeClr val="tx2"/>
                </a:solidFill>
              </a:rPr>
              <a:t>Graduate students (especially M.S. students) can help you engage and focus on your research; they much more rarely contribute major new results and data sets…</a:t>
            </a:r>
          </a:p>
          <a:p>
            <a:endParaRPr lang="en-US" sz="2000" dirty="0">
              <a:solidFill>
                <a:schemeClr val="tx2"/>
              </a:solidFill>
            </a:endParaRPr>
          </a:p>
          <a:p>
            <a:r>
              <a:rPr lang="en-US" sz="2000" dirty="0" smtClean="0">
                <a:solidFill>
                  <a:schemeClr val="tx2"/>
                </a:solidFill>
              </a:rPr>
              <a:t>Ph.D. students  can make significant contributions, but the goal is to help them to build a career and reputation.</a:t>
            </a:r>
            <a:endParaRPr lang="en-US" sz="2000" dirty="0">
              <a:solidFill>
                <a:schemeClr val="tx2"/>
              </a:solidFill>
            </a:endParaRPr>
          </a:p>
          <a:p>
            <a:endParaRPr lang="en-US" sz="2000" dirty="0" smtClean="0">
              <a:solidFill>
                <a:schemeClr val="tx2"/>
              </a:solidFill>
            </a:endParaRPr>
          </a:p>
        </p:txBody>
      </p:sp>
      <p:sp>
        <p:nvSpPr>
          <p:cNvPr id="6" name="Rectangle 5"/>
          <p:cNvSpPr/>
          <p:nvPr/>
        </p:nvSpPr>
        <p:spPr>
          <a:xfrm>
            <a:off x="1914525" y="1066800"/>
            <a:ext cx="3114675" cy="461665"/>
          </a:xfrm>
          <a:prstGeom prst="rect">
            <a:avLst/>
          </a:prstGeom>
        </p:spPr>
        <p:txBody>
          <a:bodyPr wrap="square">
            <a:spAutoFit/>
          </a:bodyPr>
          <a:lstStyle/>
          <a:p>
            <a:r>
              <a:rPr lang="en-US" u="sng" dirty="0" smtClean="0">
                <a:solidFill>
                  <a:schemeClr val="tx2"/>
                </a:solidFill>
              </a:rPr>
              <a:t>Graduate-students</a:t>
            </a:r>
          </a:p>
        </p:txBody>
      </p:sp>
      <p:pic>
        <p:nvPicPr>
          <p:cNvPr id="7" name="Picture 9" descr="species-funk_and_nosil_80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05600" y="990600"/>
            <a:ext cx="1990725" cy="1584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13"/>
          <p:cNvCxnSpPr>
            <a:cxnSpLocks noChangeShapeType="1"/>
          </p:cNvCxnSpPr>
          <p:nvPr/>
        </p:nvCxnSpPr>
        <p:spPr bwMode="auto">
          <a:xfrm>
            <a:off x="1857377" y="838200"/>
            <a:ext cx="7239000" cy="0"/>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cxnSp>
      <p:sp>
        <p:nvSpPr>
          <p:cNvPr id="9" name="Rectangle 8"/>
          <p:cNvSpPr/>
          <p:nvPr/>
        </p:nvSpPr>
        <p:spPr>
          <a:xfrm>
            <a:off x="1828801" y="76200"/>
            <a:ext cx="7467600" cy="615553"/>
          </a:xfrm>
          <a:prstGeom prst="rect">
            <a:avLst/>
          </a:prstGeom>
        </p:spPr>
        <p:txBody>
          <a:bodyPr wrap="square">
            <a:spAutoFit/>
          </a:bodyPr>
          <a:lstStyle/>
          <a:p>
            <a:r>
              <a:rPr lang="en-US" sz="3400" dirty="0" smtClean="0">
                <a:solidFill>
                  <a:srgbClr val="182674"/>
                </a:solidFill>
              </a:rPr>
              <a:t>Involving Students in Your Research</a:t>
            </a:r>
          </a:p>
        </p:txBody>
      </p:sp>
    </p:spTree>
    <p:extLst>
      <p:ext uri="{BB962C8B-B14F-4D97-AF65-F5344CB8AC3E}">
        <p14:creationId xmlns="" xmlns:p14="http://schemas.microsoft.com/office/powerpoint/2010/main" val="4035379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
          <p:cNvCxnSpPr>
            <a:cxnSpLocks noChangeShapeType="1"/>
          </p:cNvCxnSpPr>
          <p:nvPr/>
        </p:nvCxnSpPr>
        <p:spPr bwMode="auto">
          <a:xfrm>
            <a:off x="1857377" y="838200"/>
            <a:ext cx="7239000" cy="0"/>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cxnSp>
      <p:sp>
        <p:nvSpPr>
          <p:cNvPr id="3" name="Rectangle 2"/>
          <p:cNvSpPr/>
          <p:nvPr/>
        </p:nvSpPr>
        <p:spPr>
          <a:xfrm>
            <a:off x="1828801" y="76200"/>
            <a:ext cx="7467600" cy="615553"/>
          </a:xfrm>
          <a:prstGeom prst="rect">
            <a:avLst/>
          </a:prstGeom>
        </p:spPr>
        <p:txBody>
          <a:bodyPr wrap="square">
            <a:spAutoFit/>
          </a:bodyPr>
          <a:lstStyle/>
          <a:p>
            <a:r>
              <a:rPr lang="en-US" sz="3400" dirty="0" smtClean="0">
                <a:solidFill>
                  <a:srgbClr val="182674"/>
                </a:solidFill>
              </a:rPr>
              <a:t>Involving Students in Your Research</a:t>
            </a:r>
          </a:p>
        </p:txBody>
      </p:sp>
      <p:sp>
        <p:nvSpPr>
          <p:cNvPr id="4" name="Rectangle 3"/>
          <p:cNvSpPr txBox="1">
            <a:spLocks noChangeArrowheads="1"/>
          </p:cNvSpPr>
          <p:nvPr/>
        </p:nvSpPr>
        <p:spPr bwMode="auto">
          <a:xfrm>
            <a:off x="1752600" y="1371600"/>
            <a:ext cx="72390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lvl1pPr marL="342900" indent="-342900" algn="l" rtl="0" eaLnBrk="0" fontAlgn="base" hangingPunct="0">
              <a:spcBef>
                <a:spcPct val="20000"/>
              </a:spcBef>
              <a:spcAft>
                <a:spcPct val="0"/>
              </a:spcAft>
              <a:buClr>
                <a:srgbClr val="7084A2"/>
              </a:buClr>
              <a:buFont typeface="Wingdings" pitchFamily="2" charset="2"/>
              <a:buChar char="v"/>
              <a:defRPr sz="2800">
                <a:solidFill>
                  <a:srgbClr val="700B20"/>
                </a:solidFill>
                <a:latin typeface="+mn-lt"/>
                <a:ea typeface="+mn-ea"/>
                <a:cs typeface="+mn-cs"/>
              </a:defRPr>
            </a:lvl1pPr>
            <a:lvl2pPr marL="742950" indent="-285750" algn="l" rtl="0" eaLnBrk="0" fontAlgn="base" hangingPunct="0">
              <a:spcBef>
                <a:spcPct val="20000"/>
              </a:spcBef>
              <a:spcAft>
                <a:spcPct val="0"/>
              </a:spcAft>
              <a:buClr>
                <a:srgbClr val="7084A2"/>
              </a:buClr>
              <a:buFont typeface="Wingdings" pitchFamily="2" charset="2"/>
              <a:buChar char="v"/>
              <a:defRPr sz="2400">
                <a:solidFill>
                  <a:srgbClr val="3E1B49"/>
                </a:solidFill>
                <a:latin typeface="+mn-lt"/>
                <a:ea typeface="+mn-ea"/>
              </a:defRPr>
            </a:lvl2pPr>
            <a:lvl3pPr marL="11430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3pPr>
            <a:lvl4pPr marL="1600200" indent="-228600" algn="l" rtl="0" eaLnBrk="0" fontAlgn="base" hangingPunct="0">
              <a:spcBef>
                <a:spcPct val="20000"/>
              </a:spcBef>
              <a:spcAft>
                <a:spcPct val="0"/>
              </a:spcAft>
              <a:buClr>
                <a:srgbClr val="7084A2"/>
              </a:buClr>
              <a:buFont typeface="Wingdings" pitchFamily="2" charset="2"/>
              <a:buChar char="v"/>
              <a:defRPr sz="2000">
                <a:solidFill>
                  <a:srgbClr val="3E1B49"/>
                </a:solidFill>
                <a:latin typeface="+mn-lt"/>
                <a:ea typeface="+mn-ea"/>
              </a:defRPr>
            </a:lvl4pPr>
            <a:lvl5pPr marL="2057400" indent="-228600" algn="l" rtl="0" eaLnBrk="0" fontAlgn="base" hangingPunct="0">
              <a:spcBef>
                <a:spcPct val="20000"/>
              </a:spcBef>
              <a:spcAft>
                <a:spcPct val="0"/>
              </a:spcAft>
              <a:buClr>
                <a:srgbClr val="7084A2"/>
              </a:buClr>
              <a:buFont typeface="Wingdings" pitchFamily="2" charset="2"/>
              <a:buChar char="v"/>
              <a:defRPr sz="2000">
                <a:solidFill>
                  <a:srgbClr val="65050B"/>
                </a:solidFill>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a:lstStyle>
          <a:p>
            <a:pPr>
              <a:lnSpc>
                <a:spcPct val="90000"/>
              </a:lnSpc>
              <a:buFont typeface="Arial"/>
              <a:buChar char="•"/>
            </a:pPr>
            <a:r>
              <a:rPr lang="en-US" dirty="0" smtClean="0">
                <a:solidFill>
                  <a:schemeClr val="tx2"/>
                </a:solidFill>
              </a:rPr>
              <a:t>Make explicit expectations for both student and advisor </a:t>
            </a:r>
          </a:p>
          <a:p>
            <a:pPr>
              <a:lnSpc>
                <a:spcPct val="90000"/>
              </a:lnSpc>
              <a:buFont typeface="Arial"/>
              <a:buChar char="•"/>
            </a:pPr>
            <a:r>
              <a:rPr lang="en-US" dirty="0" smtClean="0">
                <a:solidFill>
                  <a:schemeClr val="tx2"/>
                </a:solidFill>
              </a:rPr>
              <a:t>May include:</a:t>
            </a:r>
          </a:p>
          <a:p>
            <a:pPr lvl="1">
              <a:lnSpc>
                <a:spcPct val="90000"/>
              </a:lnSpc>
              <a:buFont typeface="Arial"/>
              <a:buChar char="•"/>
            </a:pPr>
            <a:r>
              <a:rPr lang="en-US" dirty="0" smtClean="0">
                <a:solidFill>
                  <a:schemeClr val="tx2"/>
                </a:solidFill>
              </a:rPr>
              <a:t>Project title and overall goal</a:t>
            </a:r>
          </a:p>
          <a:p>
            <a:pPr lvl="1">
              <a:lnSpc>
                <a:spcPct val="90000"/>
              </a:lnSpc>
              <a:buFont typeface="Arial"/>
              <a:buChar char="•"/>
            </a:pPr>
            <a:r>
              <a:rPr lang="en-US" dirty="0" smtClean="0">
                <a:solidFill>
                  <a:schemeClr val="tx2"/>
                </a:solidFill>
              </a:rPr>
              <a:t>Research and learning objectives</a:t>
            </a:r>
          </a:p>
          <a:p>
            <a:pPr lvl="1">
              <a:lnSpc>
                <a:spcPct val="90000"/>
              </a:lnSpc>
              <a:buFont typeface="Arial"/>
              <a:buChar char="•"/>
            </a:pPr>
            <a:r>
              <a:rPr lang="en-US" dirty="0" smtClean="0">
                <a:solidFill>
                  <a:schemeClr val="tx2"/>
                </a:solidFill>
              </a:rPr>
              <a:t>Start and end date of project</a:t>
            </a:r>
          </a:p>
          <a:p>
            <a:pPr lvl="1">
              <a:lnSpc>
                <a:spcPct val="90000"/>
              </a:lnSpc>
              <a:buFont typeface="Arial"/>
              <a:buChar char="•"/>
            </a:pPr>
            <a:r>
              <a:rPr lang="en-US" dirty="0" smtClean="0">
                <a:solidFill>
                  <a:schemeClr val="tx2"/>
                </a:solidFill>
              </a:rPr>
              <a:t>Dates to accomplish specific objectives</a:t>
            </a:r>
          </a:p>
          <a:p>
            <a:pPr lvl="1">
              <a:lnSpc>
                <a:spcPct val="90000"/>
              </a:lnSpc>
              <a:buFont typeface="Arial"/>
              <a:buChar char="•"/>
            </a:pPr>
            <a:r>
              <a:rPr lang="en-US" dirty="0" smtClean="0">
                <a:solidFill>
                  <a:schemeClr val="tx2"/>
                </a:solidFill>
              </a:rPr>
              <a:t>Dates for training, material acquisition, field work, instrument time</a:t>
            </a:r>
          </a:p>
          <a:p>
            <a:pPr lvl="1">
              <a:lnSpc>
                <a:spcPct val="90000"/>
              </a:lnSpc>
              <a:buFont typeface="Arial"/>
              <a:buChar char="•"/>
            </a:pPr>
            <a:r>
              <a:rPr lang="en-US" dirty="0" smtClean="0">
                <a:solidFill>
                  <a:schemeClr val="tx2"/>
                </a:solidFill>
              </a:rPr>
              <a:t>Safety considerations</a:t>
            </a:r>
          </a:p>
          <a:p>
            <a:pPr lvl="1">
              <a:lnSpc>
                <a:spcPct val="90000"/>
              </a:lnSpc>
              <a:buFont typeface="Arial"/>
              <a:buChar char="•"/>
            </a:pPr>
            <a:r>
              <a:rPr lang="en-US" dirty="0" smtClean="0">
                <a:solidFill>
                  <a:schemeClr val="tx2"/>
                </a:solidFill>
              </a:rPr>
              <a:t>Responsibilities of student and advisor</a:t>
            </a:r>
          </a:p>
          <a:p>
            <a:pPr lvl="1">
              <a:lnSpc>
                <a:spcPct val="90000"/>
              </a:lnSpc>
              <a:buFont typeface="Arial"/>
              <a:buChar char="•"/>
            </a:pPr>
            <a:r>
              <a:rPr lang="en-US" dirty="0" smtClean="0">
                <a:solidFill>
                  <a:schemeClr val="tx2"/>
                </a:solidFill>
              </a:rPr>
              <a:t>Deliverables (map, paper, presentation…)</a:t>
            </a:r>
          </a:p>
          <a:p>
            <a:pPr lvl="1">
              <a:lnSpc>
                <a:spcPct val="90000"/>
              </a:lnSpc>
              <a:buFont typeface="Arial"/>
              <a:buChar char="•"/>
            </a:pPr>
            <a:r>
              <a:rPr lang="en-US" dirty="0" smtClean="0">
                <a:solidFill>
                  <a:schemeClr val="tx2"/>
                </a:solidFill>
              </a:rPr>
              <a:t>Evaluation plan</a:t>
            </a:r>
          </a:p>
          <a:p>
            <a:pPr>
              <a:lnSpc>
                <a:spcPct val="90000"/>
              </a:lnSpc>
              <a:buFont typeface="Arial"/>
              <a:buChar char="•"/>
            </a:pPr>
            <a:endParaRPr lang="en-US" sz="2000" dirty="0" smtClean="0">
              <a:solidFill>
                <a:schemeClr val="tx2"/>
              </a:solidFill>
            </a:endParaRPr>
          </a:p>
          <a:p>
            <a:pPr>
              <a:lnSpc>
                <a:spcPct val="90000"/>
              </a:lnSpc>
              <a:buFont typeface="Arial"/>
              <a:buChar char="•"/>
            </a:pPr>
            <a:endParaRPr lang="en-US" sz="2000" dirty="0">
              <a:solidFill>
                <a:schemeClr val="tx2"/>
              </a:solidFill>
            </a:endParaRPr>
          </a:p>
        </p:txBody>
      </p:sp>
      <p:sp>
        <p:nvSpPr>
          <p:cNvPr id="5" name="TextBox 4"/>
          <p:cNvSpPr txBox="1"/>
          <p:nvPr/>
        </p:nvSpPr>
        <p:spPr>
          <a:xfrm>
            <a:off x="1905000" y="838200"/>
            <a:ext cx="4876800" cy="523220"/>
          </a:xfrm>
          <a:prstGeom prst="rect">
            <a:avLst/>
          </a:prstGeom>
          <a:noFill/>
        </p:spPr>
        <p:txBody>
          <a:bodyPr wrap="square" rtlCol="0">
            <a:spAutoFit/>
          </a:bodyPr>
          <a:lstStyle/>
          <a:p>
            <a:r>
              <a:rPr lang="en-US" sz="2800" b="1" u="sng" dirty="0" smtClean="0">
                <a:solidFill>
                  <a:schemeClr val="tx2"/>
                </a:solidFill>
              </a:rPr>
              <a:t>Research Contracts</a:t>
            </a:r>
            <a:endParaRPr lang="en-US" sz="2800" b="1" u="sng" dirty="0">
              <a:solidFill>
                <a:schemeClr val="tx2"/>
              </a:solidFill>
            </a:endParaRPr>
          </a:p>
        </p:txBody>
      </p:sp>
    </p:spTree>
    <p:extLst>
      <p:ext uri="{BB962C8B-B14F-4D97-AF65-F5344CB8AC3E}">
        <p14:creationId xmlns="" xmlns:p14="http://schemas.microsoft.com/office/powerpoint/2010/main" val="3594882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24400" y="1066800"/>
            <a:ext cx="4114800" cy="1200328"/>
          </a:xfrm>
          <a:prstGeom prst="rect">
            <a:avLst/>
          </a:prstGeom>
        </p:spPr>
        <p:txBody>
          <a:bodyPr wrap="square">
            <a:spAutoFit/>
          </a:bodyPr>
          <a:lstStyle/>
          <a:p>
            <a:r>
              <a:rPr lang="en-US" dirty="0" smtClean="0">
                <a:solidFill>
                  <a:schemeClr val="tx2"/>
                </a:solidFill>
              </a:rPr>
              <a:t>If you have supervised students research projects, what advice would you offer?</a:t>
            </a:r>
          </a:p>
        </p:txBody>
      </p:sp>
      <p:pic>
        <p:nvPicPr>
          <p:cNvPr id="10"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5000" y="1066800"/>
            <a:ext cx="2566988"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Straight Connector 13"/>
          <p:cNvCxnSpPr>
            <a:cxnSpLocks noChangeShapeType="1"/>
          </p:cNvCxnSpPr>
          <p:nvPr/>
        </p:nvCxnSpPr>
        <p:spPr bwMode="auto">
          <a:xfrm>
            <a:off x="1857377" y="838200"/>
            <a:ext cx="7239000" cy="0"/>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cxnSp>
      <p:sp>
        <p:nvSpPr>
          <p:cNvPr id="14" name="Rectangle 13"/>
          <p:cNvSpPr/>
          <p:nvPr/>
        </p:nvSpPr>
        <p:spPr>
          <a:xfrm>
            <a:off x="1828801" y="76200"/>
            <a:ext cx="7467600" cy="615553"/>
          </a:xfrm>
          <a:prstGeom prst="rect">
            <a:avLst/>
          </a:prstGeom>
        </p:spPr>
        <p:txBody>
          <a:bodyPr wrap="square">
            <a:spAutoFit/>
          </a:bodyPr>
          <a:lstStyle/>
          <a:p>
            <a:r>
              <a:rPr lang="en-US" sz="3400" dirty="0" smtClean="0">
                <a:solidFill>
                  <a:srgbClr val="182674"/>
                </a:solidFill>
              </a:rPr>
              <a:t>Involving Students in Your Research</a:t>
            </a:r>
          </a:p>
        </p:txBody>
      </p:sp>
      <p:sp>
        <p:nvSpPr>
          <p:cNvPr id="15" name="Rectangle 14"/>
          <p:cNvSpPr/>
          <p:nvPr/>
        </p:nvSpPr>
        <p:spPr>
          <a:xfrm>
            <a:off x="4800600" y="2514600"/>
            <a:ext cx="4114800" cy="1569660"/>
          </a:xfrm>
          <a:prstGeom prst="rect">
            <a:avLst/>
          </a:prstGeom>
        </p:spPr>
        <p:txBody>
          <a:bodyPr wrap="square">
            <a:spAutoFit/>
          </a:bodyPr>
          <a:lstStyle/>
          <a:p>
            <a:r>
              <a:rPr lang="en-US" dirty="0" smtClean="0">
                <a:solidFill>
                  <a:schemeClr val="tx2"/>
                </a:solidFill>
              </a:rPr>
              <a:t>What questions do you have about involving undergraduates or graduates in your research?</a:t>
            </a:r>
          </a:p>
        </p:txBody>
      </p:sp>
      <p:sp>
        <p:nvSpPr>
          <p:cNvPr id="16" name="Rectangle 15"/>
          <p:cNvSpPr/>
          <p:nvPr/>
        </p:nvSpPr>
        <p:spPr>
          <a:xfrm>
            <a:off x="4724400" y="4168914"/>
            <a:ext cx="4191000" cy="707886"/>
          </a:xfrm>
          <a:prstGeom prst="rect">
            <a:avLst/>
          </a:prstGeom>
        </p:spPr>
        <p:txBody>
          <a:bodyPr wrap="square">
            <a:spAutoFit/>
          </a:bodyPr>
          <a:lstStyle/>
          <a:p>
            <a:pPr algn="ctr"/>
            <a:r>
              <a:rPr lang="en-US" sz="2000" i="1" dirty="0" smtClean="0">
                <a:solidFill>
                  <a:srgbClr val="00B050"/>
                </a:solidFill>
              </a:rPr>
              <a:t>Please type your advice and questions in the chat box.</a:t>
            </a:r>
            <a:endParaRPr lang="en-US" sz="2000" i="1" dirty="0">
              <a:solidFill>
                <a:srgbClr val="00B050"/>
              </a:solidFill>
            </a:endParaRPr>
          </a:p>
        </p:txBody>
      </p:sp>
      <p:sp>
        <p:nvSpPr>
          <p:cNvPr id="2" name="TextBox 1"/>
          <p:cNvSpPr txBox="1"/>
          <p:nvPr/>
        </p:nvSpPr>
        <p:spPr>
          <a:xfrm>
            <a:off x="2438400" y="5181600"/>
            <a:ext cx="6248400" cy="1446550"/>
          </a:xfrm>
          <a:prstGeom prst="rect">
            <a:avLst/>
          </a:prstGeom>
          <a:noFill/>
        </p:spPr>
        <p:txBody>
          <a:bodyPr wrap="square" rtlCol="0">
            <a:spAutoFit/>
          </a:bodyPr>
          <a:lstStyle/>
          <a:p>
            <a:r>
              <a:rPr lang="en-US" dirty="0" smtClean="0"/>
              <a:t>Additional case studies, advice, &amp; guidelines for student research can be found at:</a:t>
            </a:r>
          </a:p>
          <a:p>
            <a:r>
              <a:rPr lang="en-US" sz="2000" dirty="0"/>
              <a:t>http://</a:t>
            </a:r>
            <a:r>
              <a:rPr lang="en-US" sz="2000" dirty="0" smtClean="0"/>
              <a:t>serc.carleton.edu/NAGTWorkshops/earlycareer/research/students.html</a:t>
            </a:r>
            <a:endParaRPr lang="en-US" sz="2000" dirty="0"/>
          </a:p>
        </p:txBody>
      </p:sp>
    </p:spTree>
    <p:extLst>
      <p:ext uri="{BB962C8B-B14F-4D97-AF65-F5344CB8AC3E}">
        <p14:creationId xmlns="" xmlns:p14="http://schemas.microsoft.com/office/powerpoint/2010/main" val="1322897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381" y="1128709"/>
            <a:ext cx="7045842" cy="1384995"/>
          </a:xfrm>
          <a:prstGeom prst="rect">
            <a:avLst/>
          </a:prstGeom>
        </p:spPr>
        <p:txBody>
          <a:bodyPr wrap="square">
            <a:spAutoFit/>
          </a:bodyPr>
          <a:lstStyle/>
          <a:p>
            <a:r>
              <a:rPr lang="en-US" sz="2800" i="1" dirty="0" smtClean="0"/>
              <a:t>Q. “What can you do while a graduate student or post-doc to jump-start your faculty research program</a:t>
            </a:r>
            <a:r>
              <a:rPr lang="en-US" sz="2800" dirty="0" smtClean="0"/>
              <a:t>?”</a:t>
            </a:r>
          </a:p>
        </p:txBody>
      </p:sp>
      <p:cxnSp>
        <p:nvCxnSpPr>
          <p:cNvPr id="4" name="Straight Connector 13"/>
          <p:cNvCxnSpPr>
            <a:cxnSpLocks noChangeShapeType="1"/>
          </p:cNvCxnSpPr>
          <p:nvPr/>
        </p:nvCxnSpPr>
        <p:spPr bwMode="auto">
          <a:xfrm>
            <a:off x="1828800" y="914400"/>
            <a:ext cx="7315200" cy="0"/>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cxnSp>
      <p:sp>
        <p:nvSpPr>
          <p:cNvPr id="5" name="Rectangle 4"/>
          <p:cNvSpPr/>
          <p:nvPr/>
        </p:nvSpPr>
        <p:spPr>
          <a:xfrm>
            <a:off x="1905000" y="152400"/>
            <a:ext cx="4572000" cy="646331"/>
          </a:xfrm>
          <a:prstGeom prst="rect">
            <a:avLst/>
          </a:prstGeom>
        </p:spPr>
        <p:txBody>
          <a:bodyPr>
            <a:spAutoFit/>
          </a:bodyPr>
          <a:lstStyle/>
          <a:p>
            <a:r>
              <a:rPr lang="en-US" sz="3600" dirty="0" smtClean="0">
                <a:solidFill>
                  <a:srgbClr val="182674"/>
                </a:solidFill>
              </a:rPr>
              <a:t>Getting a Head Start </a:t>
            </a:r>
          </a:p>
        </p:txBody>
      </p:sp>
    </p:spTree>
    <p:extLst>
      <p:ext uri="{BB962C8B-B14F-4D97-AF65-F5344CB8AC3E}">
        <p14:creationId xmlns="" xmlns:p14="http://schemas.microsoft.com/office/powerpoint/2010/main" val="48872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381" y="1066800"/>
            <a:ext cx="7045842" cy="830997"/>
          </a:xfrm>
          <a:prstGeom prst="rect">
            <a:avLst/>
          </a:prstGeom>
        </p:spPr>
        <p:txBody>
          <a:bodyPr wrap="square">
            <a:spAutoFit/>
          </a:bodyPr>
          <a:lstStyle/>
          <a:p>
            <a:r>
              <a:rPr lang="en-US" i="1" dirty="0" smtClean="0"/>
              <a:t>What can you do while a graduate student or post-doc to jump-start your faculty research program</a:t>
            </a:r>
            <a:r>
              <a:rPr lang="en-US" dirty="0" smtClean="0"/>
              <a:t>?</a:t>
            </a:r>
          </a:p>
        </p:txBody>
      </p:sp>
      <p:cxnSp>
        <p:nvCxnSpPr>
          <p:cNvPr id="4" name="Straight Connector 13"/>
          <p:cNvCxnSpPr>
            <a:cxnSpLocks noChangeShapeType="1"/>
          </p:cNvCxnSpPr>
          <p:nvPr/>
        </p:nvCxnSpPr>
        <p:spPr bwMode="auto">
          <a:xfrm>
            <a:off x="1828800" y="946258"/>
            <a:ext cx="7315200" cy="0"/>
          </a:xfrm>
          <a:prstGeom prst="line">
            <a:avLst/>
          </a:prstGeom>
          <a:noFill/>
          <a:ln w="19050">
            <a:solidFill>
              <a:schemeClr val="tx2"/>
            </a:solidFill>
            <a:round/>
            <a:headEnd/>
            <a:tailEnd/>
          </a:ln>
          <a:extLst>
            <a:ext uri="{909E8E84-426E-40DD-AFC4-6F175D3DCCD1}">
              <a14:hiddenFill xmlns="" xmlns:a14="http://schemas.microsoft.com/office/drawing/2010/main">
                <a:noFill/>
              </a14:hiddenFill>
            </a:ext>
          </a:extLst>
        </p:spPr>
      </p:cxnSp>
      <p:sp>
        <p:nvSpPr>
          <p:cNvPr id="6" name="Rectangle 5"/>
          <p:cNvSpPr/>
          <p:nvPr/>
        </p:nvSpPr>
        <p:spPr>
          <a:xfrm>
            <a:off x="1963479" y="1919291"/>
            <a:ext cx="7045842" cy="5293757"/>
          </a:xfrm>
          <a:prstGeom prst="rect">
            <a:avLst/>
          </a:prstGeom>
        </p:spPr>
        <p:txBody>
          <a:bodyPr wrap="square">
            <a:spAutoFit/>
          </a:bodyPr>
          <a:lstStyle/>
          <a:p>
            <a:pPr marL="342900" indent="-342900">
              <a:buFont typeface="Arial"/>
              <a:buChar char="•"/>
            </a:pPr>
            <a:r>
              <a:rPr lang="en-US" sz="2000" dirty="0" smtClean="0">
                <a:solidFill>
                  <a:schemeClr val="tx2"/>
                </a:solidFill>
              </a:rPr>
              <a:t>Start a small pilot project outside of the dissertation research</a:t>
            </a:r>
          </a:p>
          <a:p>
            <a:pPr marL="457200"/>
            <a:r>
              <a:rPr lang="en-US" sz="2000" dirty="0" smtClean="0">
                <a:solidFill>
                  <a:schemeClr val="tx2"/>
                </a:solidFill>
              </a:rPr>
              <a:t>… something that might grow in the future</a:t>
            </a:r>
            <a:endParaRPr lang="en-US" sz="2000" dirty="0">
              <a:solidFill>
                <a:schemeClr val="tx2"/>
              </a:solidFill>
            </a:endParaRPr>
          </a:p>
          <a:p>
            <a:pPr marL="342900" indent="-342900"/>
            <a:endParaRPr lang="en-US" sz="2000" dirty="0" smtClean="0">
              <a:solidFill>
                <a:schemeClr val="tx2"/>
              </a:solidFill>
            </a:endParaRPr>
          </a:p>
          <a:p>
            <a:pPr marL="342900" indent="-342900">
              <a:buFont typeface="Arial"/>
              <a:buChar char="•"/>
            </a:pPr>
            <a:r>
              <a:rPr lang="en-US" sz="2000" dirty="0" smtClean="0">
                <a:solidFill>
                  <a:schemeClr val="tx2"/>
                </a:solidFill>
              </a:rPr>
              <a:t>Begin to establish collaborations</a:t>
            </a:r>
          </a:p>
          <a:p>
            <a:pPr marL="342900" indent="-342900">
              <a:buFont typeface="Arial"/>
              <a:buChar char="•"/>
            </a:pPr>
            <a:endParaRPr lang="en-US" sz="2000" dirty="0">
              <a:solidFill>
                <a:schemeClr val="tx2"/>
              </a:solidFill>
            </a:endParaRPr>
          </a:p>
          <a:p>
            <a:pPr marL="342900" indent="-342900">
              <a:buFont typeface="Arial"/>
              <a:buChar char="•"/>
            </a:pPr>
            <a:r>
              <a:rPr lang="en-US" sz="2000" dirty="0">
                <a:solidFill>
                  <a:schemeClr val="tx2"/>
                </a:solidFill>
              </a:rPr>
              <a:t>Attend workshops or short courses to learn new analytical </a:t>
            </a:r>
            <a:r>
              <a:rPr lang="en-US" sz="2000" dirty="0" smtClean="0">
                <a:solidFill>
                  <a:schemeClr val="tx2"/>
                </a:solidFill>
              </a:rPr>
              <a:t>techniques</a:t>
            </a:r>
          </a:p>
          <a:p>
            <a:pPr marL="342900" indent="-342900">
              <a:buFont typeface="Arial"/>
              <a:buChar char="•"/>
            </a:pPr>
            <a:endParaRPr lang="en-US" sz="2000" dirty="0">
              <a:solidFill>
                <a:schemeClr val="tx2"/>
              </a:solidFill>
            </a:endParaRPr>
          </a:p>
          <a:p>
            <a:pPr marL="342900" indent="-342900">
              <a:buFont typeface="Arial"/>
              <a:buChar char="•"/>
            </a:pPr>
            <a:r>
              <a:rPr lang="en-US" sz="2000" dirty="0">
                <a:solidFill>
                  <a:schemeClr val="tx2"/>
                </a:solidFill>
              </a:rPr>
              <a:t>Attend field trips, conferences outside of your own direct research</a:t>
            </a:r>
          </a:p>
          <a:p>
            <a:pPr marL="742950" indent="-285750">
              <a:buFont typeface="Arial"/>
              <a:buChar char="•"/>
            </a:pPr>
            <a:r>
              <a:rPr lang="en-US" sz="1800" i="1" dirty="0">
                <a:solidFill>
                  <a:schemeClr val="tx2"/>
                </a:solidFill>
              </a:rPr>
              <a:t>Many have student </a:t>
            </a:r>
            <a:r>
              <a:rPr lang="en-US" sz="1800" i="1" dirty="0" smtClean="0">
                <a:solidFill>
                  <a:schemeClr val="tx2"/>
                </a:solidFill>
              </a:rPr>
              <a:t>support</a:t>
            </a:r>
          </a:p>
          <a:p>
            <a:pPr marL="342900" indent="-342900">
              <a:buFont typeface="Arial"/>
              <a:buChar char="•"/>
            </a:pPr>
            <a:endParaRPr lang="en-US" sz="2000" i="1" dirty="0">
              <a:solidFill>
                <a:schemeClr val="tx2"/>
              </a:solidFill>
            </a:endParaRPr>
          </a:p>
          <a:p>
            <a:pPr marL="342900" indent="-342900">
              <a:buFont typeface="Arial"/>
              <a:buChar char="•"/>
            </a:pPr>
            <a:r>
              <a:rPr lang="en-US" sz="2000" dirty="0" smtClean="0">
                <a:solidFill>
                  <a:schemeClr val="tx2"/>
                </a:solidFill>
              </a:rPr>
              <a:t>Make connections… not necessarily commitments</a:t>
            </a:r>
          </a:p>
          <a:p>
            <a:pPr marL="342900" indent="-342900">
              <a:buFont typeface="Arial"/>
              <a:buChar char="•"/>
            </a:pPr>
            <a:endParaRPr lang="en-US" sz="2000" dirty="0">
              <a:solidFill>
                <a:schemeClr val="tx2"/>
              </a:solidFill>
            </a:endParaRPr>
          </a:p>
          <a:p>
            <a:pPr marL="342900" indent="-342900">
              <a:buFont typeface="Arial"/>
              <a:buChar char="•"/>
            </a:pPr>
            <a:r>
              <a:rPr lang="en-US" sz="2000" dirty="0" smtClean="0">
                <a:solidFill>
                  <a:schemeClr val="tx2"/>
                </a:solidFill>
              </a:rPr>
              <a:t>Submit a grant proposal</a:t>
            </a:r>
            <a:endParaRPr lang="en-US" sz="2000" dirty="0">
              <a:solidFill>
                <a:schemeClr val="tx2"/>
              </a:solidFill>
            </a:endParaRPr>
          </a:p>
          <a:p>
            <a:endParaRPr lang="en-US" sz="2000" dirty="0" smtClean="0">
              <a:solidFill>
                <a:schemeClr val="tx2"/>
              </a:solidFill>
            </a:endParaRPr>
          </a:p>
        </p:txBody>
      </p:sp>
      <p:sp>
        <p:nvSpPr>
          <p:cNvPr id="7" name="Rectangle 6"/>
          <p:cNvSpPr/>
          <p:nvPr/>
        </p:nvSpPr>
        <p:spPr>
          <a:xfrm>
            <a:off x="1905000" y="152400"/>
            <a:ext cx="4572000" cy="646331"/>
          </a:xfrm>
          <a:prstGeom prst="rect">
            <a:avLst/>
          </a:prstGeom>
        </p:spPr>
        <p:txBody>
          <a:bodyPr>
            <a:spAutoFit/>
          </a:bodyPr>
          <a:lstStyle/>
          <a:p>
            <a:r>
              <a:rPr lang="en-US" sz="3600" dirty="0" smtClean="0">
                <a:solidFill>
                  <a:srgbClr val="182674"/>
                </a:solidFill>
              </a:rPr>
              <a:t>Getting a Head Start </a:t>
            </a:r>
          </a:p>
        </p:txBody>
      </p:sp>
    </p:spTree>
    <p:extLst>
      <p:ext uri="{BB962C8B-B14F-4D97-AF65-F5344CB8AC3E}">
        <p14:creationId xmlns="" xmlns:p14="http://schemas.microsoft.com/office/powerpoint/2010/main" val="3685633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8800" y="152400"/>
            <a:ext cx="6705600" cy="646331"/>
          </a:xfrm>
          <a:prstGeom prst="rect">
            <a:avLst/>
          </a:prstGeom>
        </p:spPr>
        <p:txBody>
          <a:bodyPr wrap="square">
            <a:spAutoFit/>
          </a:bodyPr>
          <a:lstStyle/>
          <a:p>
            <a:r>
              <a:rPr lang="en-US" sz="3600" dirty="0" smtClean="0">
                <a:solidFill>
                  <a:srgbClr val="182674"/>
                </a:solidFill>
              </a:rPr>
              <a:t>Webinar  overview</a:t>
            </a:r>
          </a:p>
        </p:txBody>
      </p:sp>
      <p:cxnSp>
        <p:nvCxnSpPr>
          <p:cNvPr id="8" name="Straight Connector 13"/>
          <p:cNvCxnSpPr>
            <a:cxnSpLocks noChangeShapeType="1"/>
          </p:cNvCxnSpPr>
          <p:nvPr/>
        </p:nvCxnSpPr>
        <p:spPr bwMode="auto">
          <a:xfrm>
            <a:off x="1828800" y="8382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9" name="TextBox 8"/>
          <p:cNvSpPr txBox="1"/>
          <p:nvPr/>
        </p:nvSpPr>
        <p:spPr>
          <a:xfrm>
            <a:off x="1828800" y="990600"/>
            <a:ext cx="7086600" cy="5262979"/>
          </a:xfrm>
          <a:prstGeom prst="rect">
            <a:avLst/>
          </a:prstGeom>
          <a:noFill/>
        </p:spPr>
        <p:txBody>
          <a:bodyPr wrap="square" rtlCol="0">
            <a:spAutoFit/>
          </a:bodyPr>
          <a:lstStyle/>
          <a:p>
            <a:r>
              <a:rPr lang="en-US" b="1" dirty="0" smtClean="0">
                <a:solidFill>
                  <a:schemeClr val="tx2"/>
                </a:solidFill>
              </a:rPr>
              <a:t>Strategies for developing a research program</a:t>
            </a:r>
            <a:endParaRPr lang="en-US" dirty="0" smtClean="0">
              <a:solidFill>
                <a:schemeClr val="tx2"/>
              </a:solidFill>
            </a:endParaRPr>
          </a:p>
          <a:p>
            <a:pPr lvl="1">
              <a:buFont typeface="Arial" pitchFamily="34" charset="0"/>
              <a:buChar char="•"/>
            </a:pPr>
            <a:r>
              <a:rPr lang="en-US" dirty="0" smtClean="0">
                <a:solidFill>
                  <a:schemeClr val="tx2"/>
                </a:solidFill>
              </a:rPr>
              <a:t> Expectations</a:t>
            </a:r>
          </a:p>
          <a:p>
            <a:pPr lvl="1">
              <a:buFont typeface="Arial" pitchFamily="34" charset="0"/>
              <a:buChar char="•"/>
            </a:pPr>
            <a:r>
              <a:rPr lang="en-US" dirty="0" smtClean="0">
                <a:solidFill>
                  <a:schemeClr val="tx2"/>
                </a:solidFill>
              </a:rPr>
              <a:t> Strategic planning</a:t>
            </a:r>
          </a:p>
          <a:p>
            <a:pPr lvl="1">
              <a:buFont typeface="Arial" pitchFamily="34" charset="0"/>
              <a:buChar char="•"/>
            </a:pPr>
            <a:r>
              <a:rPr lang="en-US" dirty="0" smtClean="0">
                <a:solidFill>
                  <a:schemeClr val="tx2"/>
                </a:solidFill>
              </a:rPr>
              <a:t> Initiating a project</a:t>
            </a:r>
          </a:p>
          <a:p>
            <a:pPr lvl="1">
              <a:buFont typeface="Arial" pitchFamily="34" charset="0"/>
              <a:buChar char="•"/>
            </a:pPr>
            <a:r>
              <a:rPr lang="en-US" dirty="0" smtClean="0">
                <a:solidFill>
                  <a:schemeClr val="tx2"/>
                </a:solidFill>
              </a:rPr>
              <a:t> Funding</a:t>
            </a:r>
          </a:p>
          <a:p>
            <a:pPr lvl="1">
              <a:buFont typeface="Arial" pitchFamily="34" charset="0"/>
              <a:buChar char="•"/>
            </a:pPr>
            <a:r>
              <a:rPr lang="en-US" dirty="0" smtClean="0">
                <a:solidFill>
                  <a:schemeClr val="tx2"/>
                </a:solidFill>
              </a:rPr>
              <a:t> Collaborations</a:t>
            </a:r>
          </a:p>
          <a:p>
            <a:pPr lvl="1">
              <a:buFont typeface="Arial" pitchFamily="34" charset="0"/>
              <a:buChar char="•"/>
            </a:pPr>
            <a:r>
              <a:rPr lang="en-US" dirty="0" smtClean="0">
                <a:solidFill>
                  <a:schemeClr val="tx2"/>
                </a:solidFill>
              </a:rPr>
              <a:t> Research with students</a:t>
            </a:r>
          </a:p>
          <a:p>
            <a:endParaRPr lang="en-US" b="1" dirty="0" smtClean="0">
              <a:solidFill>
                <a:schemeClr val="tx2"/>
              </a:solidFill>
            </a:endParaRPr>
          </a:p>
          <a:p>
            <a:r>
              <a:rPr lang="en-US" b="1" dirty="0" smtClean="0">
                <a:solidFill>
                  <a:schemeClr val="tx2"/>
                </a:solidFill>
              </a:rPr>
              <a:t>Starting to prepare your faculty research </a:t>
            </a:r>
          </a:p>
          <a:p>
            <a:r>
              <a:rPr lang="en-US" b="1" dirty="0" smtClean="0">
                <a:solidFill>
                  <a:schemeClr val="tx2"/>
                </a:solidFill>
              </a:rPr>
              <a:t>program while a grad student or post-doc</a:t>
            </a:r>
          </a:p>
          <a:p>
            <a:endParaRPr lang="en-US" b="1" dirty="0" smtClean="0">
              <a:solidFill>
                <a:schemeClr val="tx2"/>
              </a:solidFill>
            </a:endParaRPr>
          </a:p>
          <a:p>
            <a:r>
              <a:rPr lang="en-US" b="1" dirty="0" smtClean="0">
                <a:solidFill>
                  <a:schemeClr val="tx2"/>
                </a:solidFill>
              </a:rPr>
              <a:t>Balancing a research program with teaching, and other responsibilities and interests</a:t>
            </a:r>
          </a:p>
          <a:p>
            <a:endParaRPr lang="en-US"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13"/>
          <p:cNvCxnSpPr>
            <a:cxnSpLocks noChangeShapeType="1"/>
          </p:cNvCxnSpPr>
          <p:nvPr/>
        </p:nvCxnSpPr>
        <p:spPr bwMode="auto">
          <a:xfrm>
            <a:off x="1866900" y="10668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4" name="Rectangle 3"/>
          <p:cNvSpPr/>
          <p:nvPr/>
        </p:nvSpPr>
        <p:spPr>
          <a:xfrm>
            <a:off x="1905000" y="0"/>
            <a:ext cx="6845744" cy="1077218"/>
          </a:xfrm>
          <a:prstGeom prst="rect">
            <a:avLst/>
          </a:prstGeom>
        </p:spPr>
        <p:txBody>
          <a:bodyPr wrap="none">
            <a:spAutoFit/>
          </a:bodyPr>
          <a:lstStyle/>
          <a:p>
            <a:r>
              <a:rPr lang="en-US" sz="3200" dirty="0" smtClean="0">
                <a:solidFill>
                  <a:srgbClr val="182674"/>
                </a:solidFill>
              </a:rPr>
              <a:t>Balancing research with </a:t>
            </a:r>
          </a:p>
          <a:p>
            <a:r>
              <a:rPr lang="en-US" sz="3200" dirty="0" smtClean="0">
                <a:solidFill>
                  <a:srgbClr val="182674"/>
                </a:solidFill>
              </a:rPr>
              <a:t>teaching, service and other passions</a:t>
            </a:r>
          </a:p>
        </p:txBody>
      </p:sp>
      <p:pic>
        <p:nvPicPr>
          <p:cNvPr id="6" name="Picture 5"/>
          <p:cNvPicPr>
            <a:picLocks noChangeAspect="1"/>
          </p:cNvPicPr>
          <p:nvPr/>
        </p:nvPicPr>
        <p:blipFill>
          <a:blip r:embed="rId3"/>
          <a:stretch>
            <a:fillRect/>
          </a:stretch>
        </p:blipFill>
        <p:spPr>
          <a:xfrm>
            <a:off x="2806295" y="1524000"/>
            <a:ext cx="5118505" cy="4166463"/>
          </a:xfrm>
          <a:prstGeom prst="rect">
            <a:avLst/>
          </a:prstGeom>
        </p:spPr>
      </p:pic>
      <p:sp>
        <p:nvSpPr>
          <p:cNvPr id="7" name="TextBox 6"/>
          <p:cNvSpPr txBox="1"/>
          <p:nvPr/>
        </p:nvSpPr>
        <p:spPr>
          <a:xfrm>
            <a:off x="1981200" y="6172200"/>
            <a:ext cx="7086600" cy="615553"/>
          </a:xfrm>
          <a:prstGeom prst="rect">
            <a:avLst/>
          </a:prstGeom>
          <a:noFill/>
        </p:spPr>
        <p:txBody>
          <a:bodyPr wrap="square" rtlCol="0">
            <a:spAutoFit/>
          </a:bodyPr>
          <a:lstStyle/>
          <a:p>
            <a:r>
              <a:rPr lang="en-US" sz="1800" dirty="0" smtClean="0"/>
              <a:t>Diagram by Paul Hoskins.  </a:t>
            </a:r>
          </a:p>
          <a:p>
            <a:r>
              <a:rPr lang="en-US" sz="1600" dirty="0"/>
              <a:t>http://</a:t>
            </a:r>
            <a:r>
              <a:rPr lang="en-US" sz="1600" dirty="0" err="1"/>
              <a:t>serc.carleton.edu</a:t>
            </a:r>
            <a:r>
              <a:rPr lang="en-US" sz="1600" dirty="0"/>
              <a:t>/</a:t>
            </a:r>
            <a:r>
              <a:rPr lang="en-US" sz="1600" dirty="0" err="1"/>
              <a:t>NAGTWorkshops</a:t>
            </a:r>
            <a:r>
              <a:rPr lang="en-US" sz="1600" dirty="0"/>
              <a:t>/</a:t>
            </a:r>
            <a:r>
              <a:rPr lang="en-US" sz="1600" dirty="0" err="1"/>
              <a:t>earlycareer</a:t>
            </a:r>
            <a:r>
              <a:rPr lang="en-US" sz="1600" dirty="0"/>
              <a:t>/balance/</a:t>
            </a:r>
            <a:r>
              <a:rPr lang="en-US" sz="1600" dirty="0" err="1"/>
              <a:t>hoskin.html</a:t>
            </a:r>
            <a:endParaRPr lang="en-US" sz="1600" dirty="0"/>
          </a:p>
        </p:txBody>
      </p:sp>
    </p:spTree>
    <p:extLst>
      <p:ext uri="{BB962C8B-B14F-4D97-AF65-F5344CB8AC3E}">
        <p14:creationId xmlns="" xmlns:p14="http://schemas.microsoft.com/office/powerpoint/2010/main" val="2713098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
          <p:cNvCxnSpPr>
            <a:cxnSpLocks noChangeShapeType="1"/>
          </p:cNvCxnSpPr>
          <p:nvPr/>
        </p:nvCxnSpPr>
        <p:spPr bwMode="auto">
          <a:xfrm>
            <a:off x="1828800" y="7620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3" name="Rectangle 2"/>
          <p:cNvSpPr/>
          <p:nvPr/>
        </p:nvSpPr>
        <p:spPr>
          <a:xfrm>
            <a:off x="1905000" y="0"/>
            <a:ext cx="6206948" cy="584776"/>
          </a:xfrm>
          <a:prstGeom prst="rect">
            <a:avLst/>
          </a:prstGeom>
        </p:spPr>
        <p:txBody>
          <a:bodyPr wrap="none">
            <a:spAutoFit/>
          </a:bodyPr>
          <a:lstStyle/>
          <a:p>
            <a:r>
              <a:rPr lang="en-US" sz="3200" dirty="0" smtClean="0">
                <a:solidFill>
                  <a:srgbClr val="182674"/>
                </a:solidFill>
              </a:rPr>
              <a:t>Balancing research with teaching</a:t>
            </a:r>
          </a:p>
        </p:txBody>
      </p:sp>
      <p:sp>
        <p:nvSpPr>
          <p:cNvPr id="4" name="TextBox 3"/>
          <p:cNvSpPr txBox="1"/>
          <p:nvPr/>
        </p:nvSpPr>
        <p:spPr>
          <a:xfrm>
            <a:off x="1981200" y="1143000"/>
            <a:ext cx="6934200" cy="5447645"/>
          </a:xfrm>
          <a:prstGeom prst="rect">
            <a:avLst/>
          </a:prstGeom>
          <a:noFill/>
        </p:spPr>
        <p:txBody>
          <a:bodyPr wrap="square" rtlCol="0">
            <a:spAutoFit/>
          </a:bodyPr>
          <a:lstStyle/>
          <a:p>
            <a:r>
              <a:rPr lang="en-US" sz="2800" dirty="0" smtClean="0"/>
              <a:t>Advice from Early Career Workshop alum:</a:t>
            </a:r>
          </a:p>
          <a:p>
            <a:endParaRPr lang="en-US" sz="2800" dirty="0" smtClean="0">
              <a:solidFill>
                <a:schemeClr val="tx2"/>
              </a:solidFill>
            </a:endParaRPr>
          </a:p>
          <a:p>
            <a:r>
              <a:rPr lang="en-US" i="1" dirty="0" smtClean="0">
                <a:solidFill>
                  <a:schemeClr val="tx2"/>
                </a:solidFill>
              </a:rPr>
              <a:t>“As </a:t>
            </a:r>
            <a:r>
              <a:rPr lang="en-US" i="1" dirty="0">
                <a:solidFill>
                  <a:schemeClr val="tx2"/>
                </a:solidFill>
              </a:rPr>
              <a:t>a new faculty member, I found it difficult to get a lot of research done. However, I incorporated my research into the upper-level geology classes that I offer as either full semester projects or a month-long project. This helped me to accomplish a few goals: 1) got students involved in research, which they found fun and different than other classes they typically take because this is a different, more involved learning process, 2) gave me seed data to write proposals, and 3) made me keep up on recent geology literature</a:t>
            </a:r>
            <a:r>
              <a:rPr lang="en-US" i="1" dirty="0" smtClean="0">
                <a:solidFill>
                  <a:schemeClr val="tx2"/>
                </a:solidFill>
              </a:rPr>
              <a:t>.”</a:t>
            </a:r>
            <a:endParaRPr lang="en-US" i="1" dirty="0">
              <a:solidFill>
                <a:schemeClr val="tx2"/>
              </a:solidFill>
            </a:endParaRPr>
          </a:p>
          <a:p>
            <a:endParaRPr lang="en-US" sz="2800" dirty="0"/>
          </a:p>
        </p:txBody>
      </p:sp>
    </p:spTree>
    <p:extLst>
      <p:ext uri="{BB962C8B-B14F-4D97-AF65-F5344CB8AC3E}">
        <p14:creationId xmlns="" xmlns:p14="http://schemas.microsoft.com/office/powerpoint/2010/main" val="1643909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3"/>
          <p:cNvCxnSpPr>
            <a:cxnSpLocks noChangeShapeType="1"/>
          </p:cNvCxnSpPr>
          <p:nvPr/>
        </p:nvCxnSpPr>
        <p:spPr bwMode="auto">
          <a:xfrm>
            <a:off x="0" y="838200"/>
            <a:ext cx="90678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3" name="Rectangle 2"/>
          <p:cNvSpPr/>
          <p:nvPr/>
        </p:nvSpPr>
        <p:spPr>
          <a:xfrm>
            <a:off x="0" y="0"/>
            <a:ext cx="8942903" cy="1354217"/>
          </a:xfrm>
          <a:prstGeom prst="rect">
            <a:avLst/>
          </a:prstGeom>
        </p:spPr>
        <p:txBody>
          <a:bodyPr wrap="square">
            <a:spAutoFit/>
          </a:bodyPr>
          <a:lstStyle/>
          <a:p>
            <a:r>
              <a:rPr lang="en-US" sz="3200" dirty="0" smtClean="0">
                <a:solidFill>
                  <a:srgbClr val="182674"/>
                </a:solidFill>
              </a:rPr>
              <a:t>Balancing research with teaching</a:t>
            </a:r>
          </a:p>
          <a:p>
            <a:r>
              <a:rPr lang="en-US" sz="1800" i="1" dirty="0" smtClean="0">
                <a:solidFill>
                  <a:srgbClr val="182674"/>
                </a:solidFill>
              </a:rPr>
              <a:t>An example of a strategic plan to balance research &amp; teaching &amp; family</a:t>
            </a:r>
          </a:p>
          <a:p>
            <a:endParaRPr lang="en-US" sz="3200" dirty="0" smtClean="0">
              <a:solidFill>
                <a:srgbClr val="182674"/>
              </a:solidFill>
            </a:endParaRPr>
          </a:p>
        </p:txBody>
      </p:sp>
      <p:sp>
        <p:nvSpPr>
          <p:cNvPr id="9" name="TextBox 8"/>
          <p:cNvSpPr txBox="1"/>
          <p:nvPr/>
        </p:nvSpPr>
        <p:spPr>
          <a:xfrm>
            <a:off x="2438400" y="914400"/>
            <a:ext cx="6553200" cy="3785652"/>
          </a:xfrm>
          <a:prstGeom prst="rect">
            <a:avLst/>
          </a:prstGeom>
          <a:noFill/>
        </p:spPr>
        <p:txBody>
          <a:bodyPr wrap="square" rtlCol="0">
            <a:spAutoFit/>
          </a:bodyPr>
          <a:lstStyle/>
          <a:p>
            <a:r>
              <a:rPr lang="en-US" dirty="0" smtClean="0"/>
              <a:t>Goal: </a:t>
            </a:r>
            <a:r>
              <a:rPr lang="en-US" dirty="0" smtClean="0">
                <a:solidFill>
                  <a:schemeClr val="tx2"/>
                </a:solidFill>
              </a:rPr>
              <a:t>Develop field-based program close to 	campus for class &amp; summer projects</a:t>
            </a:r>
          </a:p>
          <a:p>
            <a:r>
              <a:rPr lang="en-US" dirty="0" smtClean="0">
                <a:solidFill>
                  <a:srgbClr val="7E259E"/>
                </a:solidFill>
              </a:rPr>
              <a:t>Funding: </a:t>
            </a:r>
            <a:r>
              <a:rPr lang="en-US" dirty="0" smtClean="0">
                <a:solidFill>
                  <a:schemeClr val="tx2"/>
                </a:solidFill>
              </a:rPr>
              <a:t>internal, followed by NSF grant</a:t>
            </a:r>
          </a:p>
          <a:p>
            <a:r>
              <a:rPr lang="en-US" dirty="0" smtClean="0">
                <a:solidFill>
                  <a:srgbClr val="7E259E"/>
                </a:solidFill>
              </a:rPr>
              <a:t>Courses: </a:t>
            </a:r>
            <a:r>
              <a:rPr lang="en-US" dirty="0" smtClean="0">
                <a:solidFill>
                  <a:schemeClr val="tx2"/>
                </a:solidFill>
              </a:rPr>
              <a:t>Intro – advanced undergraduate</a:t>
            </a:r>
          </a:p>
          <a:p>
            <a:r>
              <a:rPr lang="en-US" dirty="0" smtClean="0">
                <a:solidFill>
                  <a:srgbClr val="7E259E"/>
                </a:solidFill>
              </a:rPr>
              <a:t>Publications:</a:t>
            </a:r>
            <a:r>
              <a:rPr lang="en-US" dirty="0" smtClean="0">
                <a:solidFill>
                  <a:schemeClr val="tx2"/>
                </a:solidFill>
              </a:rPr>
              <a:t> book chapter*, meeting 	presentations, papers in progress </a:t>
            </a:r>
          </a:p>
          <a:p>
            <a:r>
              <a:rPr lang="en-US" dirty="0" smtClean="0">
                <a:solidFill>
                  <a:srgbClr val="7E259E"/>
                </a:solidFill>
              </a:rPr>
              <a:t>Bonus: </a:t>
            </a:r>
            <a:r>
              <a:rPr lang="en-US" dirty="0" smtClean="0">
                <a:solidFill>
                  <a:schemeClr val="tx2"/>
                </a:solidFill>
              </a:rPr>
              <a:t>Field area near home fosters balance 	between family &amp; research/teaching </a:t>
            </a:r>
          </a:p>
          <a:p>
            <a:endParaRPr lang="en-US" dirty="0" smtClean="0">
              <a:solidFill>
                <a:schemeClr val="tx2"/>
              </a:solidFill>
            </a:endParaRPr>
          </a:p>
          <a:p>
            <a:endParaRPr lang="en-US" dirty="0" smtClean="0">
              <a:solidFill>
                <a:schemeClr val="tx2"/>
              </a:solidFill>
            </a:endParaRPr>
          </a:p>
        </p:txBody>
      </p:sp>
      <p:pic>
        <p:nvPicPr>
          <p:cNvPr id="2050" name="Picture 2" descr="C:\Users\rbeane\Pictures\Rachel teaching at Giant Stairs.jpg"/>
          <p:cNvPicPr>
            <a:picLocks noChangeAspect="1" noChangeArrowheads="1"/>
          </p:cNvPicPr>
          <p:nvPr/>
        </p:nvPicPr>
        <p:blipFill>
          <a:blip r:embed="rId3"/>
          <a:srcRect l="5330" t="3277" r="6716" b="4980"/>
          <a:stretch>
            <a:fillRect/>
          </a:stretch>
        </p:blipFill>
        <p:spPr bwMode="auto">
          <a:xfrm>
            <a:off x="27214" y="990600"/>
            <a:ext cx="2334986" cy="3962400"/>
          </a:xfrm>
          <a:prstGeom prst="rect">
            <a:avLst/>
          </a:prstGeom>
          <a:noFill/>
        </p:spPr>
      </p:pic>
      <p:pic>
        <p:nvPicPr>
          <p:cNvPr id="7" name="Picture 6" descr="DSCF8363.jpg"/>
          <p:cNvPicPr>
            <a:picLocks noChangeAspect="1"/>
          </p:cNvPicPr>
          <p:nvPr/>
        </p:nvPicPr>
        <p:blipFill>
          <a:blip r:embed="rId4" cstate="print"/>
          <a:srcRect/>
          <a:stretch>
            <a:fillRect/>
          </a:stretch>
        </p:blipFill>
        <p:spPr>
          <a:xfrm>
            <a:off x="4876800" y="4191000"/>
            <a:ext cx="3151094" cy="176599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2400" y="6248400"/>
            <a:ext cx="8991600" cy="523220"/>
          </a:xfrm>
          <a:prstGeom prst="rect">
            <a:avLst/>
          </a:prstGeom>
          <a:noFill/>
        </p:spPr>
        <p:txBody>
          <a:bodyPr wrap="square" rtlCol="0">
            <a:spAutoFit/>
          </a:bodyPr>
          <a:lstStyle/>
          <a:p>
            <a:r>
              <a:rPr lang="en-US" sz="1400" dirty="0" smtClean="0">
                <a:solidFill>
                  <a:schemeClr val="tx2"/>
                </a:solidFill>
              </a:rPr>
              <a:t>* Beane, R.J. and Urquhart, J. 2009. Providing Research Experiences to Non-Science Majors in an Introductory Science Course. </a:t>
            </a:r>
            <a:r>
              <a:rPr lang="en-US" sz="1400" i="1" dirty="0" smtClean="0">
                <a:solidFill>
                  <a:schemeClr val="tx2"/>
                </a:solidFill>
              </a:rPr>
              <a:t>Council on Undergraduate Research</a:t>
            </a:r>
            <a:r>
              <a:rPr lang="en-US" sz="1400" dirty="0" smtClean="0">
                <a:solidFill>
                  <a:schemeClr val="tx2"/>
                </a:solidFill>
              </a:rPr>
              <a:t>.</a:t>
            </a:r>
            <a:endParaRPr lang="en-US" sz="1400" dirty="0">
              <a:solidFill>
                <a:schemeClr val="tx2"/>
              </a:solidFill>
            </a:endParaRPr>
          </a:p>
        </p:txBody>
      </p:sp>
    </p:spTree>
    <p:extLst>
      <p:ext uri="{BB962C8B-B14F-4D97-AF65-F5344CB8AC3E}">
        <p14:creationId xmlns="" xmlns:p14="http://schemas.microsoft.com/office/powerpoint/2010/main" val="3322010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
          <p:cNvCxnSpPr>
            <a:cxnSpLocks noChangeShapeType="1"/>
          </p:cNvCxnSpPr>
          <p:nvPr/>
        </p:nvCxnSpPr>
        <p:spPr bwMode="auto">
          <a:xfrm>
            <a:off x="1828800" y="7620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3" name="Rectangle 2"/>
          <p:cNvSpPr/>
          <p:nvPr/>
        </p:nvSpPr>
        <p:spPr>
          <a:xfrm>
            <a:off x="1905000" y="0"/>
            <a:ext cx="6206948" cy="584776"/>
          </a:xfrm>
          <a:prstGeom prst="rect">
            <a:avLst/>
          </a:prstGeom>
        </p:spPr>
        <p:txBody>
          <a:bodyPr wrap="none">
            <a:spAutoFit/>
          </a:bodyPr>
          <a:lstStyle/>
          <a:p>
            <a:r>
              <a:rPr lang="en-US" sz="3200" dirty="0" smtClean="0">
                <a:solidFill>
                  <a:srgbClr val="182674"/>
                </a:solidFill>
              </a:rPr>
              <a:t>Balancing research with teaching</a:t>
            </a:r>
          </a:p>
        </p:txBody>
      </p:sp>
      <p:sp>
        <p:nvSpPr>
          <p:cNvPr id="5" name="Rectangle 4"/>
          <p:cNvSpPr/>
          <p:nvPr/>
        </p:nvSpPr>
        <p:spPr>
          <a:xfrm>
            <a:off x="1905000" y="838200"/>
            <a:ext cx="7010400" cy="1200328"/>
          </a:xfrm>
          <a:prstGeom prst="rect">
            <a:avLst/>
          </a:prstGeom>
        </p:spPr>
        <p:txBody>
          <a:bodyPr wrap="square">
            <a:spAutoFit/>
          </a:bodyPr>
          <a:lstStyle/>
          <a:p>
            <a:r>
              <a:rPr lang="en-US" dirty="0"/>
              <a:t>Question from participant in this webinar</a:t>
            </a:r>
            <a:r>
              <a:rPr lang="en-US" dirty="0" smtClean="0"/>
              <a:t>:</a:t>
            </a:r>
            <a:endParaRPr lang="en-US" dirty="0"/>
          </a:p>
          <a:p>
            <a:pPr lvl="0"/>
            <a:r>
              <a:rPr lang="en-US" i="1" dirty="0">
                <a:solidFill>
                  <a:schemeClr val="tx2"/>
                </a:solidFill>
              </a:rPr>
              <a:t>“How do I design a research program that can be integrated into teaching?”</a:t>
            </a:r>
          </a:p>
        </p:txBody>
      </p:sp>
      <p:sp>
        <p:nvSpPr>
          <p:cNvPr id="6" name="TextBox 5"/>
          <p:cNvSpPr txBox="1"/>
          <p:nvPr/>
        </p:nvSpPr>
        <p:spPr>
          <a:xfrm>
            <a:off x="1905000" y="2057400"/>
            <a:ext cx="7010400" cy="1200328"/>
          </a:xfrm>
          <a:prstGeom prst="rect">
            <a:avLst/>
          </a:prstGeom>
          <a:noFill/>
        </p:spPr>
        <p:txBody>
          <a:bodyPr wrap="square" rtlCol="0">
            <a:spAutoFit/>
          </a:bodyPr>
          <a:lstStyle/>
          <a:p>
            <a:r>
              <a:rPr lang="en-US" dirty="0" smtClean="0"/>
              <a:t>One suggestion: </a:t>
            </a:r>
            <a:r>
              <a:rPr lang="en-US" dirty="0">
                <a:solidFill>
                  <a:schemeClr val="tx2"/>
                </a:solidFill>
              </a:rPr>
              <a:t>C</a:t>
            </a:r>
            <a:r>
              <a:rPr lang="en-US" dirty="0" smtClean="0">
                <a:solidFill>
                  <a:schemeClr val="tx2"/>
                </a:solidFill>
              </a:rPr>
              <a:t>hunk your research into smaller bits and consider how these might fit in one or more classes.  </a:t>
            </a:r>
            <a:endParaRPr lang="en-US" dirty="0">
              <a:solidFill>
                <a:schemeClr val="tx2"/>
              </a:solidFill>
            </a:endParaRPr>
          </a:p>
        </p:txBody>
      </p:sp>
      <p:sp>
        <p:nvSpPr>
          <p:cNvPr id="7" name="TextBox 6"/>
          <p:cNvSpPr txBox="1"/>
          <p:nvPr/>
        </p:nvSpPr>
        <p:spPr>
          <a:xfrm>
            <a:off x="1905000" y="3276600"/>
            <a:ext cx="7010400" cy="2677656"/>
          </a:xfrm>
          <a:prstGeom prst="rect">
            <a:avLst/>
          </a:prstGeom>
          <a:noFill/>
        </p:spPr>
        <p:txBody>
          <a:bodyPr wrap="square" rtlCol="0">
            <a:spAutoFit/>
          </a:bodyPr>
          <a:lstStyle/>
          <a:p>
            <a:r>
              <a:rPr lang="en-US" dirty="0" smtClean="0"/>
              <a:t>For example: </a:t>
            </a:r>
            <a:endParaRPr lang="en-US" dirty="0"/>
          </a:p>
          <a:p>
            <a:pPr marL="342900" indent="-342900">
              <a:buFont typeface="Arial"/>
              <a:buChar char="•"/>
            </a:pPr>
            <a:r>
              <a:rPr lang="en-US" sz="2000" dirty="0" smtClean="0">
                <a:solidFill>
                  <a:schemeClr val="tx2"/>
                </a:solidFill>
              </a:rPr>
              <a:t>Could you design one or more labs to collect field or analytical data that might support your research?</a:t>
            </a:r>
          </a:p>
          <a:p>
            <a:pPr marL="342900" indent="-342900">
              <a:buFont typeface="Arial"/>
              <a:buChar char="•"/>
            </a:pPr>
            <a:r>
              <a:rPr lang="en-US" sz="2000" dirty="0" smtClean="0">
                <a:solidFill>
                  <a:schemeClr val="tx2"/>
                </a:solidFill>
              </a:rPr>
              <a:t>Could you design an exercise to analyze data relevant to your research?</a:t>
            </a:r>
          </a:p>
          <a:p>
            <a:pPr marL="342900" indent="-342900">
              <a:buFont typeface="Arial"/>
              <a:buChar char="•"/>
            </a:pPr>
            <a:r>
              <a:rPr lang="en-US" sz="2000" dirty="0" smtClean="0">
                <a:solidFill>
                  <a:schemeClr val="tx2"/>
                </a:solidFill>
              </a:rPr>
              <a:t>Could you read and discuss papers related to your research in a seminar?</a:t>
            </a:r>
          </a:p>
          <a:p>
            <a:endParaRPr lang="en-US" dirty="0">
              <a:solidFill>
                <a:schemeClr val="tx2"/>
              </a:solidFill>
            </a:endParaRPr>
          </a:p>
        </p:txBody>
      </p:sp>
      <p:sp>
        <p:nvSpPr>
          <p:cNvPr id="8" name="TextBox 7"/>
          <p:cNvSpPr txBox="1"/>
          <p:nvPr/>
        </p:nvSpPr>
        <p:spPr>
          <a:xfrm>
            <a:off x="1905000" y="5562600"/>
            <a:ext cx="7010400" cy="1200328"/>
          </a:xfrm>
          <a:prstGeom prst="rect">
            <a:avLst/>
          </a:prstGeom>
          <a:noFill/>
        </p:spPr>
        <p:txBody>
          <a:bodyPr wrap="square" rtlCol="0">
            <a:spAutoFit/>
          </a:bodyPr>
          <a:lstStyle/>
          <a:p>
            <a:r>
              <a:rPr lang="en-US" dirty="0" smtClean="0"/>
              <a:t>Caution: </a:t>
            </a:r>
            <a:r>
              <a:rPr lang="en-US" dirty="0" smtClean="0">
                <a:solidFill>
                  <a:schemeClr val="tx2"/>
                </a:solidFill>
              </a:rPr>
              <a:t>The primary goal of undergraduate classes should still be student learning (not just advancing your research agenda).</a:t>
            </a:r>
            <a:endParaRPr lang="en-US" dirty="0">
              <a:solidFill>
                <a:schemeClr val="tx2"/>
              </a:solidFill>
            </a:endParaRPr>
          </a:p>
        </p:txBody>
      </p:sp>
    </p:spTree>
    <p:extLst>
      <p:ext uri="{BB962C8B-B14F-4D97-AF65-F5344CB8AC3E}">
        <p14:creationId xmlns="" xmlns:p14="http://schemas.microsoft.com/office/powerpoint/2010/main" val="3911099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
          <p:cNvCxnSpPr>
            <a:cxnSpLocks noChangeShapeType="1"/>
          </p:cNvCxnSpPr>
          <p:nvPr/>
        </p:nvCxnSpPr>
        <p:spPr bwMode="auto">
          <a:xfrm>
            <a:off x="1828800" y="7620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3" name="Rectangle 2"/>
          <p:cNvSpPr/>
          <p:nvPr/>
        </p:nvSpPr>
        <p:spPr>
          <a:xfrm>
            <a:off x="1905000" y="0"/>
            <a:ext cx="7096213" cy="584776"/>
          </a:xfrm>
          <a:prstGeom prst="rect">
            <a:avLst/>
          </a:prstGeom>
        </p:spPr>
        <p:txBody>
          <a:bodyPr wrap="none">
            <a:spAutoFit/>
          </a:bodyPr>
          <a:lstStyle/>
          <a:p>
            <a:r>
              <a:rPr lang="en-US" sz="3200" dirty="0" smtClean="0">
                <a:solidFill>
                  <a:srgbClr val="182674"/>
                </a:solidFill>
              </a:rPr>
              <a:t>Balancing careers with other passions</a:t>
            </a:r>
          </a:p>
        </p:txBody>
      </p:sp>
      <p:sp>
        <p:nvSpPr>
          <p:cNvPr id="4" name="TextBox 3"/>
          <p:cNvSpPr txBox="1"/>
          <p:nvPr/>
        </p:nvSpPr>
        <p:spPr>
          <a:xfrm>
            <a:off x="1905000" y="901005"/>
            <a:ext cx="6858000" cy="1384995"/>
          </a:xfrm>
          <a:prstGeom prst="rect">
            <a:avLst/>
          </a:prstGeom>
          <a:noFill/>
        </p:spPr>
        <p:txBody>
          <a:bodyPr wrap="square" rtlCol="0">
            <a:spAutoFit/>
          </a:bodyPr>
          <a:lstStyle/>
          <a:p>
            <a:r>
              <a:rPr lang="en-US" sz="2800" dirty="0" smtClean="0">
                <a:solidFill>
                  <a:schemeClr val="tx2"/>
                </a:solidFill>
              </a:rPr>
              <a:t>What questions or suggestions do you have for balancing research, teaching &amp; service with other passions?</a:t>
            </a:r>
          </a:p>
        </p:txBody>
      </p:sp>
      <p:pic>
        <p:nvPicPr>
          <p:cNvPr id="1026" name="Picture 2"/>
          <p:cNvPicPr>
            <a:picLocks noChangeAspect="1" noChangeArrowheads="1"/>
          </p:cNvPicPr>
          <p:nvPr/>
        </p:nvPicPr>
        <p:blipFill>
          <a:blip r:embed="rId3"/>
          <a:srcRect l="7477" r="25234"/>
          <a:stretch>
            <a:fillRect/>
          </a:stretch>
        </p:blipFill>
        <p:spPr bwMode="auto">
          <a:xfrm>
            <a:off x="4763648" y="3149009"/>
            <a:ext cx="1578144" cy="2032591"/>
          </a:xfrm>
          <a:prstGeom prst="rect">
            <a:avLst/>
          </a:prstGeom>
          <a:noFill/>
          <a:ln w="9525">
            <a:noFill/>
            <a:miter lim="800000"/>
            <a:headEnd/>
            <a:tailEnd/>
          </a:ln>
        </p:spPr>
      </p:pic>
      <p:pic>
        <p:nvPicPr>
          <p:cNvPr id="5" name="Picture 4" descr="Vacation.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055628" y="3124200"/>
            <a:ext cx="2463704" cy="1632008"/>
          </a:xfrm>
          <a:prstGeom prst="rect">
            <a:avLst/>
          </a:prstGeom>
        </p:spPr>
      </p:pic>
      <p:sp>
        <p:nvSpPr>
          <p:cNvPr id="7" name="Rectangle 6"/>
          <p:cNvSpPr/>
          <p:nvPr/>
        </p:nvSpPr>
        <p:spPr>
          <a:xfrm>
            <a:off x="1905000" y="2286000"/>
            <a:ext cx="7010400" cy="830997"/>
          </a:xfrm>
          <a:prstGeom prst="rect">
            <a:avLst/>
          </a:prstGeom>
        </p:spPr>
        <p:txBody>
          <a:bodyPr wrap="square">
            <a:spAutoFit/>
          </a:bodyPr>
          <a:lstStyle/>
          <a:p>
            <a:pPr algn="ctr"/>
            <a:r>
              <a:rPr lang="en-US" i="1" dirty="0" smtClean="0">
                <a:solidFill>
                  <a:srgbClr val="00B050"/>
                </a:solidFill>
              </a:rPr>
              <a:t>Please type your questions and suggestions </a:t>
            </a:r>
          </a:p>
          <a:p>
            <a:pPr algn="ctr"/>
            <a:r>
              <a:rPr lang="en-US" i="1" dirty="0" smtClean="0">
                <a:solidFill>
                  <a:srgbClr val="00B050"/>
                </a:solidFill>
              </a:rPr>
              <a:t>in the chat box.</a:t>
            </a:r>
            <a:endParaRPr lang="en-US" i="1" dirty="0">
              <a:solidFill>
                <a:srgbClr val="00B050"/>
              </a:solidFill>
            </a:endParaRPr>
          </a:p>
        </p:txBody>
      </p:sp>
      <p:sp>
        <p:nvSpPr>
          <p:cNvPr id="6" name="TextBox 5"/>
          <p:cNvSpPr txBox="1"/>
          <p:nvPr/>
        </p:nvSpPr>
        <p:spPr>
          <a:xfrm>
            <a:off x="1905000" y="5414427"/>
            <a:ext cx="7152920" cy="1138773"/>
          </a:xfrm>
          <a:prstGeom prst="rect">
            <a:avLst/>
          </a:prstGeom>
          <a:noFill/>
        </p:spPr>
        <p:txBody>
          <a:bodyPr wrap="square" rtlCol="0">
            <a:spAutoFit/>
          </a:bodyPr>
          <a:lstStyle/>
          <a:p>
            <a:r>
              <a:rPr lang="en-US" dirty="0" smtClean="0"/>
              <a:t>Additional case studies and advice on task management and balancing careers &amp; families at:</a:t>
            </a:r>
          </a:p>
          <a:p>
            <a:r>
              <a:rPr lang="en-US" sz="2000" dirty="0"/>
              <a:t>http://</a:t>
            </a:r>
            <a:r>
              <a:rPr lang="en-US" sz="2000" dirty="0" smtClean="0"/>
              <a:t>serc.carleton.edu/NAGTWorkshops/earlycareer/balance</a:t>
            </a:r>
            <a:endParaRPr lang="en-US" sz="2000" dirty="0"/>
          </a:p>
        </p:txBody>
      </p:sp>
      <p:pic>
        <p:nvPicPr>
          <p:cNvPr id="8" name="Picture 2" descr="C:\Users\mlw\Desktop\TOT-Images\Trail-of-Time-1.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553200" y="3124199"/>
            <a:ext cx="2448013" cy="16320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03974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52600" y="0"/>
            <a:ext cx="6781800" cy="762000"/>
          </a:xfrm>
        </p:spPr>
        <p:txBody>
          <a:bodyPr/>
          <a:lstStyle/>
          <a:p>
            <a:pPr algn="l"/>
            <a:r>
              <a:rPr lang="en-US" sz="3200" dirty="0" smtClean="0"/>
              <a:t>Online resources</a:t>
            </a:r>
          </a:p>
        </p:txBody>
      </p:sp>
      <p:sp>
        <p:nvSpPr>
          <p:cNvPr id="8195" name="Content Placeholder 2"/>
          <p:cNvSpPr>
            <a:spLocks noGrp="1"/>
          </p:cNvSpPr>
          <p:nvPr>
            <p:ph idx="1"/>
          </p:nvPr>
        </p:nvSpPr>
        <p:spPr>
          <a:xfrm>
            <a:off x="1905000" y="762000"/>
            <a:ext cx="7086600" cy="4953000"/>
          </a:xfrm>
        </p:spPr>
        <p:txBody>
          <a:bodyPr/>
          <a:lstStyle/>
          <a:p>
            <a:r>
              <a:rPr lang="en-US" sz="2000" dirty="0" smtClean="0">
                <a:solidFill>
                  <a:schemeClr val="tx2"/>
                </a:solidFill>
              </a:rPr>
              <a:t>Responsible </a:t>
            </a:r>
            <a:r>
              <a:rPr lang="en-US" sz="2000" dirty="0">
                <a:solidFill>
                  <a:schemeClr val="tx2"/>
                </a:solidFill>
              </a:rPr>
              <a:t>Conduct of Research (</a:t>
            </a:r>
            <a:r>
              <a:rPr lang="en-US" sz="2000" dirty="0" smtClean="0">
                <a:solidFill>
                  <a:schemeClr val="tx2"/>
                </a:solidFill>
              </a:rPr>
              <a:t>RCR) </a:t>
            </a:r>
          </a:p>
          <a:p>
            <a:pPr marL="0" lvl="0" indent="0">
              <a:buNone/>
            </a:pPr>
            <a:r>
              <a:rPr lang="en-US" sz="1600" u="sng" dirty="0">
                <a:solidFill>
                  <a:schemeClr val="tx2"/>
                </a:solidFill>
                <a:hlinkClick r:id="rId3"/>
              </a:rPr>
              <a:t>http://ori.hhs.gov/education/products/niu_collabresearch/index.html</a:t>
            </a:r>
            <a:r>
              <a:rPr lang="en-US" sz="1600" dirty="0">
                <a:solidFill>
                  <a:schemeClr val="tx2"/>
                </a:solidFill>
              </a:rPr>
              <a:t> </a:t>
            </a:r>
          </a:p>
          <a:p>
            <a:pPr marL="0" indent="0">
              <a:buNone/>
            </a:pPr>
            <a:endParaRPr lang="en-US" sz="2000" dirty="0" smtClean="0">
              <a:solidFill>
                <a:schemeClr val="tx2"/>
              </a:solidFill>
            </a:endParaRPr>
          </a:p>
          <a:p>
            <a:r>
              <a:rPr lang="en-US" sz="2000" dirty="0" smtClean="0">
                <a:solidFill>
                  <a:schemeClr val="tx2"/>
                </a:solidFill>
              </a:rPr>
              <a:t>Developing a Thriving Research Program</a:t>
            </a:r>
          </a:p>
          <a:p>
            <a:pPr marL="0" lvl="0" indent="0">
              <a:buNone/>
            </a:pPr>
            <a:r>
              <a:rPr lang="en-US" sz="1600" dirty="0">
                <a:solidFill>
                  <a:schemeClr val="tx2"/>
                </a:solidFill>
                <a:hlinkClick r:id="rId4"/>
              </a:rPr>
              <a:t>http://serc.carleton.edu/NAGTWorkshops/earlycareer/research/</a:t>
            </a:r>
            <a:r>
              <a:rPr lang="en-US" sz="1600" dirty="0" smtClean="0">
                <a:solidFill>
                  <a:schemeClr val="tx2"/>
                </a:solidFill>
                <a:hlinkClick r:id="rId4"/>
              </a:rPr>
              <a:t>index.html</a:t>
            </a:r>
            <a:endParaRPr lang="en-US" sz="1600" dirty="0" smtClean="0">
              <a:solidFill>
                <a:schemeClr val="tx2"/>
              </a:solidFill>
            </a:endParaRPr>
          </a:p>
          <a:p>
            <a:pPr marL="0" lvl="0" indent="0">
              <a:buNone/>
            </a:pPr>
            <a:endParaRPr lang="en-US" sz="2000" dirty="0" smtClean="0">
              <a:solidFill>
                <a:schemeClr val="tx2"/>
              </a:solidFill>
            </a:endParaRPr>
          </a:p>
          <a:p>
            <a:r>
              <a:rPr lang="en-US" sz="2000" dirty="0" smtClean="0">
                <a:solidFill>
                  <a:schemeClr val="tx2"/>
                </a:solidFill>
              </a:rPr>
              <a:t>Planning </a:t>
            </a:r>
            <a:r>
              <a:rPr lang="en-US" sz="2000" dirty="0">
                <a:solidFill>
                  <a:schemeClr val="tx2"/>
                </a:solidFill>
              </a:rPr>
              <a:t>a Research </a:t>
            </a:r>
            <a:r>
              <a:rPr lang="en-US" sz="2000" dirty="0" smtClean="0">
                <a:solidFill>
                  <a:schemeClr val="tx2"/>
                </a:solidFill>
              </a:rPr>
              <a:t>Program</a:t>
            </a:r>
          </a:p>
          <a:p>
            <a:pPr marL="0" indent="0">
              <a:buNone/>
            </a:pPr>
            <a:r>
              <a:rPr lang="en-US" sz="1600" dirty="0" smtClean="0">
                <a:solidFill>
                  <a:schemeClr val="tx2"/>
                </a:solidFill>
                <a:hlinkClick r:id="rId5"/>
              </a:rPr>
              <a:t> http</a:t>
            </a:r>
            <a:r>
              <a:rPr lang="en-US" sz="1600" dirty="0">
                <a:solidFill>
                  <a:schemeClr val="tx2"/>
                </a:solidFill>
                <a:hlinkClick r:id="rId5"/>
              </a:rPr>
              <a:t>://serc.carleton.edu/NAGTWorkshops/earlycareer/research/</a:t>
            </a:r>
            <a:r>
              <a:rPr lang="en-US" sz="1600" dirty="0" smtClean="0">
                <a:solidFill>
                  <a:schemeClr val="tx2"/>
                </a:solidFill>
                <a:hlinkClick r:id="rId5"/>
              </a:rPr>
              <a:t>plan.html</a:t>
            </a:r>
            <a:endParaRPr lang="en-US" sz="1600" dirty="0" smtClean="0">
              <a:solidFill>
                <a:schemeClr val="tx2"/>
              </a:solidFill>
            </a:endParaRPr>
          </a:p>
          <a:p>
            <a:pPr marL="0" indent="0">
              <a:buNone/>
            </a:pPr>
            <a:endParaRPr lang="en-US" sz="2000" dirty="0" smtClean="0">
              <a:solidFill>
                <a:schemeClr val="tx2"/>
              </a:solidFill>
            </a:endParaRPr>
          </a:p>
          <a:p>
            <a:r>
              <a:rPr lang="en-US" sz="2000" dirty="0" smtClean="0">
                <a:solidFill>
                  <a:schemeClr val="tx2"/>
                </a:solidFill>
              </a:rPr>
              <a:t>Involving Students in Research</a:t>
            </a:r>
          </a:p>
          <a:p>
            <a:pPr marL="0" indent="0">
              <a:buNone/>
            </a:pPr>
            <a:r>
              <a:rPr lang="en-US" sz="1600" dirty="0">
                <a:solidFill>
                  <a:schemeClr val="tx2"/>
                </a:solidFill>
                <a:hlinkClick r:id="rId6"/>
              </a:rPr>
              <a:t>http://</a:t>
            </a:r>
            <a:r>
              <a:rPr lang="en-US" sz="1600" dirty="0" smtClean="0">
                <a:solidFill>
                  <a:schemeClr val="tx2"/>
                </a:solidFill>
                <a:hlinkClick r:id="rId6"/>
              </a:rPr>
              <a:t>serc.carleton.edu/NAGTWorkshops/earlycareer/research/students.html</a:t>
            </a:r>
            <a:endParaRPr lang="en-US" sz="1600" dirty="0" smtClean="0">
              <a:solidFill>
                <a:schemeClr val="tx2"/>
              </a:solidFill>
            </a:endParaRPr>
          </a:p>
          <a:p>
            <a:pPr marL="0" indent="0">
              <a:buNone/>
            </a:pPr>
            <a:endParaRPr lang="en-US" sz="2000" dirty="0" smtClean="0">
              <a:solidFill>
                <a:schemeClr val="tx2"/>
              </a:solidFill>
            </a:endParaRPr>
          </a:p>
          <a:p>
            <a:r>
              <a:rPr lang="en-US" sz="2000" dirty="0" smtClean="0">
                <a:solidFill>
                  <a:schemeClr val="tx2"/>
                </a:solidFill>
              </a:rPr>
              <a:t>Time/Task Management</a:t>
            </a:r>
          </a:p>
          <a:p>
            <a:pPr marL="0" indent="0">
              <a:buNone/>
            </a:pPr>
            <a:r>
              <a:rPr lang="en-US" sz="1600" dirty="0">
                <a:solidFill>
                  <a:schemeClr val="tx2"/>
                </a:solidFill>
                <a:hlinkClick r:id="rId7"/>
              </a:rPr>
              <a:t>http://serc.carleton.edu/NAGTWorkshops/earlycareer/balance/</a:t>
            </a:r>
            <a:r>
              <a:rPr lang="en-US" sz="1600" dirty="0" smtClean="0">
                <a:solidFill>
                  <a:schemeClr val="tx2"/>
                </a:solidFill>
                <a:hlinkClick r:id="rId7"/>
              </a:rPr>
              <a:t>time.html</a:t>
            </a:r>
            <a:endParaRPr lang="en-US" sz="1600" dirty="0" smtClean="0">
              <a:solidFill>
                <a:schemeClr val="tx2"/>
              </a:solidFill>
            </a:endParaRPr>
          </a:p>
          <a:p>
            <a:pPr marL="0" indent="0">
              <a:buNone/>
            </a:pPr>
            <a:endParaRPr lang="en-US" sz="1600" dirty="0" smtClean="0">
              <a:solidFill>
                <a:schemeClr val="tx2"/>
              </a:solidFill>
            </a:endParaRPr>
          </a:p>
          <a:p>
            <a:r>
              <a:rPr lang="en-US" sz="2000" dirty="0" smtClean="0">
                <a:solidFill>
                  <a:schemeClr val="tx2"/>
                </a:solidFill>
              </a:rPr>
              <a:t>Finding your balance</a:t>
            </a:r>
          </a:p>
          <a:p>
            <a:pPr marL="0" indent="0">
              <a:buNone/>
            </a:pPr>
            <a:r>
              <a:rPr lang="en-US" sz="1600" dirty="0">
                <a:solidFill>
                  <a:schemeClr val="tx2"/>
                </a:solidFill>
                <a:hlinkClick r:id="rId8"/>
              </a:rPr>
              <a:t>http://</a:t>
            </a:r>
            <a:r>
              <a:rPr lang="en-US" sz="1600" dirty="0" smtClean="0">
                <a:solidFill>
                  <a:schemeClr val="tx2"/>
                </a:solidFill>
                <a:hlinkClick r:id="rId8"/>
              </a:rPr>
              <a:t>serc.carleton.edu/NAGTWorkshops/earlycareer/balance/index.html</a:t>
            </a:r>
            <a:endParaRPr lang="en-US" sz="1600" dirty="0" smtClean="0">
              <a:solidFill>
                <a:schemeClr val="tx2"/>
              </a:solidFill>
            </a:endParaRPr>
          </a:p>
          <a:p>
            <a:pPr marL="0" indent="0">
              <a:buNone/>
            </a:pPr>
            <a:endParaRPr lang="en-US" sz="1400" dirty="0" smtClean="0">
              <a:solidFill>
                <a:schemeClr val="tx2"/>
              </a:solidFill>
            </a:endParaRPr>
          </a:p>
          <a:p>
            <a:pPr marL="0" indent="0">
              <a:buNone/>
            </a:pPr>
            <a:endParaRPr lang="en-US" sz="1400" dirty="0" smtClean="0">
              <a:solidFill>
                <a:schemeClr val="tx2"/>
              </a:solidFill>
            </a:endParaRPr>
          </a:p>
        </p:txBody>
      </p:sp>
      <p:cxnSp>
        <p:nvCxnSpPr>
          <p:cNvPr id="4" name="Straight Connector 13"/>
          <p:cNvCxnSpPr>
            <a:cxnSpLocks noChangeShapeType="1"/>
          </p:cNvCxnSpPr>
          <p:nvPr/>
        </p:nvCxnSpPr>
        <p:spPr bwMode="auto">
          <a:xfrm>
            <a:off x="1828800" y="6858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981200" y="1981200"/>
            <a:ext cx="6934200" cy="4495800"/>
          </a:xfrm>
        </p:spPr>
        <p:txBody>
          <a:bodyPr/>
          <a:lstStyle/>
          <a:p>
            <a:pPr marL="0" indent="0">
              <a:buFont typeface="Wingdings" pitchFamily="2" charset="2"/>
              <a:buNone/>
            </a:pPr>
            <a:r>
              <a:rPr lang="en-US" dirty="0" smtClean="0">
                <a:solidFill>
                  <a:schemeClr val="tx2"/>
                </a:solidFill>
              </a:rPr>
              <a:t>We</a:t>
            </a:r>
            <a:r>
              <a:rPr lang="en-US" altLang="en-US" dirty="0" smtClean="0">
                <a:solidFill>
                  <a:schemeClr val="tx2"/>
                </a:solidFill>
              </a:rPr>
              <a:t>’</a:t>
            </a:r>
            <a:r>
              <a:rPr lang="en-US" dirty="0" smtClean="0">
                <a:solidFill>
                  <a:schemeClr val="tx2"/>
                </a:solidFill>
              </a:rPr>
              <a:t>re glad you were able to join us today!</a:t>
            </a:r>
          </a:p>
          <a:p>
            <a:pPr marL="0" indent="0">
              <a:buFont typeface="Wingdings" pitchFamily="2" charset="2"/>
              <a:buNone/>
            </a:pPr>
            <a:endParaRPr lang="en-US" dirty="0" smtClean="0">
              <a:solidFill>
                <a:schemeClr val="tx2"/>
              </a:solidFill>
            </a:endParaRPr>
          </a:p>
          <a:p>
            <a:pPr marL="0" indent="0">
              <a:buFont typeface="Wingdings" pitchFamily="2" charset="2"/>
              <a:buNone/>
            </a:pPr>
            <a:r>
              <a:rPr lang="en-US" dirty="0" smtClean="0">
                <a:solidFill>
                  <a:schemeClr val="tx2"/>
                </a:solidFill>
              </a:rPr>
              <a:t>Please help us by completing an evaluation form at:</a:t>
            </a:r>
          </a:p>
          <a:p>
            <a:pPr marL="0" indent="0">
              <a:buFont typeface="Wingdings" pitchFamily="2" charset="2"/>
              <a:buNone/>
            </a:pPr>
            <a:endParaRPr lang="en-US" sz="1200" u="sng" dirty="0">
              <a:solidFill>
                <a:schemeClr val="tx2"/>
              </a:solidFill>
            </a:endParaRPr>
          </a:p>
          <a:p>
            <a:pPr marL="0" indent="0">
              <a:buFont typeface="Wingdings" pitchFamily="2" charset="2"/>
              <a:buNone/>
            </a:pPr>
            <a:endParaRPr lang="en-US" sz="1200" u="sng" dirty="0" smtClean="0">
              <a:solidFill>
                <a:schemeClr val="tx2"/>
              </a:solidFill>
            </a:endParaRPr>
          </a:p>
        </p:txBody>
      </p:sp>
      <p:sp>
        <p:nvSpPr>
          <p:cNvPr id="5" name="Title 1"/>
          <p:cNvSpPr>
            <a:spLocks noGrp="1"/>
          </p:cNvSpPr>
          <p:nvPr>
            <p:ph type="title"/>
          </p:nvPr>
        </p:nvSpPr>
        <p:spPr>
          <a:xfrm>
            <a:off x="3657600" y="228600"/>
            <a:ext cx="3810000" cy="838200"/>
          </a:xfrm>
          <a:effectLst>
            <a:glow rad="101600">
              <a:schemeClr val="accent4">
                <a:satMod val="175000"/>
                <a:alpha val="40000"/>
              </a:schemeClr>
            </a:glow>
          </a:effectLst>
          <a:extLst/>
        </p:spPr>
        <p:txBody>
          <a:bodyPr/>
          <a:lstStyle/>
          <a:p>
            <a:pPr algn="l">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304800"/>
            <a:ext cx="7086600" cy="914400"/>
          </a:xfrm>
        </p:spPr>
        <p:txBody>
          <a:bodyPr/>
          <a:lstStyle/>
          <a:p>
            <a:pPr algn="l"/>
            <a:r>
              <a:rPr lang="en-US" sz="2800" b="1" dirty="0" smtClean="0"/>
              <a:t>Where do you – or would you like to – develop your research program?</a:t>
            </a:r>
          </a:p>
        </p:txBody>
      </p:sp>
      <p:sp>
        <p:nvSpPr>
          <p:cNvPr id="5123" name="Content Placeholder 2"/>
          <p:cNvSpPr>
            <a:spLocks noGrp="1"/>
          </p:cNvSpPr>
          <p:nvPr>
            <p:ph idx="1"/>
          </p:nvPr>
        </p:nvSpPr>
        <p:spPr>
          <a:xfrm>
            <a:off x="2438400" y="1828800"/>
            <a:ext cx="5791200" cy="2743200"/>
          </a:xfrm>
        </p:spPr>
        <p:txBody>
          <a:bodyPr/>
          <a:lstStyle/>
          <a:p>
            <a:pPr marL="514350" indent="-514350">
              <a:buFont typeface="Arial" pitchFamily="34" charset="0"/>
              <a:buAutoNum type="alphaUcPeriod"/>
            </a:pPr>
            <a:r>
              <a:rPr lang="en-US" dirty="0" smtClean="0"/>
              <a:t>2-year (community) college</a:t>
            </a:r>
          </a:p>
          <a:p>
            <a:pPr marL="514350" indent="-514350">
              <a:buFont typeface="Arial" pitchFamily="34" charset="0"/>
              <a:buAutoNum type="alphaUcPeriod"/>
            </a:pPr>
            <a:r>
              <a:rPr lang="en-US" dirty="0" smtClean="0"/>
              <a:t>4-year liberal arts college</a:t>
            </a:r>
          </a:p>
          <a:p>
            <a:pPr marL="514350" indent="-514350">
              <a:buFont typeface="Arial" pitchFamily="34" charset="0"/>
              <a:buAutoNum type="alphaUcPeriod"/>
            </a:pPr>
            <a:r>
              <a:rPr lang="en-US" dirty="0" smtClean="0"/>
              <a:t>Research oriented university</a:t>
            </a:r>
          </a:p>
          <a:p>
            <a:pPr marL="514350" indent="-514350">
              <a:buFont typeface="Arial" pitchFamily="34" charset="0"/>
              <a:buAutoNum type="alphaUcPeriod"/>
            </a:pPr>
            <a:r>
              <a:rPr lang="en-US" dirty="0" smtClean="0"/>
              <a:t>Research associate / post-doc</a:t>
            </a:r>
          </a:p>
          <a:p>
            <a:pPr marL="514350" indent="-514350">
              <a:buFont typeface="Arial" pitchFamily="34" charset="0"/>
              <a:buAutoNum type="alphaUcPeriod"/>
            </a:pPr>
            <a:r>
              <a:rPr lang="en-US" dirty="0" smtClean="0"/>
              <a:t>Research in industry</a:t>
            </a:r>
          </a:p>
          <a:p>
            <a:pPr marL="514350" indent="-514350">
              <a:buFont typeface="Arial" pitchFamily="34" charset="0"/>
              <a:buAutoNum type="alphaUcPeriod"/>
            </a:pPr>
            <a:endParaRPr lang="en-US" dirty="0" smtClean="0"/>
          </a:p>
        </p:txBody>
      </p:sp>
      <p:pic>
        <p:nvPicPr>
          <p:cNvPr id="4"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l="7649" t="66666" r="87222" b="14667"/>
          <a:stretch>
            <a:fillRect/>
          </a:stretch>
        </p:blipFill>
        <p:spPr bwMode="auto">
          <a:xfrm>
            <a:off x="7620000" y="4419600"/>
            <a:ext cx="914400" cy="207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6307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152400"/>
            <a:ext cx="3505200" cy="646331"/>
          </a:xfrm>
          <a:prstGeom prst="rect">
            <a:avLst/>
          </a:prstGeom>
        </p:spPr>
        <p:txBody>
          <a:bodyPr wrap="square">
            <a:spAutoFit/>
          </a:bodyPr>
          <a:lstStyle/>
          <a:p>
            <a:r>
              <a:rPr lang="en-US" sz="3600" dirty="0" smtClean="0">
                <a:solidFill>
                  <a:srgbClr val="182674"/>
                </a:solidFill>
              </a:rPr>
              <a:t>Expectations</a:t>
            </a:r>
          </a:p>
        </p:txBody>
      </p:sp>
      <p:cxnSp>
        <p:nvCxnSpPr>
          <p:cNvPr id="5" name="Straight Connector 13"/>
          <p:cNvCxnSpPr>
            <a:cxnSpLocks noChangeShapeType="1"/>
          </p:cNvCxnSpPr>
          <p:nvPr/>
        </p:nvCxnSpPr>
        <p:spPr bwMode="auto">
          <a:xfrm>
            <a:off x="1828800" y="8382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6" name="Rectangle 5"/>
          <p:cNvSpPr/>
          <p:nvPr/>
        </p:nvSpPr>
        <p:spPr>
          <a:xfrm>
            <a:off x="1905000" y="1066800"/>
            <a:ext cx="6858000" cy="5139868"/>
          </a:xfrm>
          <a:prstGeom prst="rect">
            <a:avLst/>
          </a:prstGeom>
        </p:spPr>
        <p:txBody>
          <a:bodyPr wrap="square">
            <a:spAutoFit/>
          </a:bodyPr>
          <a:lstStyle/>
          <a:p>
            <a:r>
              <a:rPr lang="en-US" dirty="0" smtClean="0">
                <a:solidFill>
                  <a:schemeClr val="tx2"/>
                </a:solidFill>
              </a:rPr>
              <a:t>Know the expectations for research success in your institution</a:t>
            </a:r>
          </a:p>
          <a:p>
            <a:endParaRPr lang="en-US" dirty="0" smtClean="0">
              <a:solidFill>
                <a:schemeClr val="tx1">
                  <a:lumMod val="50000"/>
                </a:schemeClr>
              </a:solidFill>
            </a:endParaRPr>
          </a:p>
          <a:p>
            <a:pPr marL="457200"/>
            <a:r>
              <a:rPr lang="en-US" sz="2000" i="1" dirty="0" smtClean="0"/>
              <a:t>Knowing the expectations will help you establish realistic goals and aligning your goals with those of your institution.</a:t>
            </a:r>
            <a:endParaRPr lang="en-US" sz="2000" dirty="0" smtClean="0"/>
          </a:p>
          <a:p>
            <a:endParaRPr lang="en-US" dirty="0" smtClean="0">
              <a:solidFill>
                <a:schemeClr val="tx1">
                  <a:lumMod val="50000"/>
                </a:schemeClr>
              </a:solidFill>
            </a:endParaRPr>
          </a:p>
          <a:p>
            <a:r>
              <a:rPr lang="en-US" dirty="0" smtClean="0">
                <a:solidFill>
                  <a:schemeClr val="tx2"/>
                </a:solidFill>
              </a:rPr>
              <a:t>What is expected for tenure, mini-tenure, </a:t>
            </a:r>
          </a:p>
          <a:p>
            <a:r>
              <a:rPr lang="en-US" dirty="0" smtClean="0">
                <a:solidFill>
                  <a:schemeClr val="tx2"/>
                </a:solidFill>
              </a:rPr>
              <a:t>pre-tenure…?</a:t>
            </a:r>
          </a:p>
          <a:p>
            <a:endParaRPr lang="en-US" sz="1800" dirty="0" smtClean="0">
              <a:solidFill>
                <a:schemeClr val="tx2"/>
              </a:solidFill>
            </a:endParaRPr>
          </a:p>
          <a:p>
            <a:r>
              <a:rPr lang="en-US" dirty="0" smtClean="0">
                <a:solidFill>
                  <a:schemeClr val="tx2"/>
                </a:solidFill>
              </a:rPr>
              <a:t>Discuss expectations with Department Head, Personnel Committee, Mentoring Committee </a:t>
            </a:r>
          </a:p>
          <a:p>
            <a:r>
              <a:rPr lang="en-US" sz="1800" dirty="0" smtClean="0">
                <a:solidFill>
                  <a:schemeClr val="tx1">
                    <a:lumMod val="50000"/>
                  </a:schemeClr>
                </a:solidFill>
              </a:rPr>
              <a:t>  </a:t>
            </a:r>
          </a:p>
          <a:p>
            <a:pPr marL="457200"/>
            <a:r>
              <a:rPr lang="en-US" sz="2000" i="1" dirty="0" smtClean="0"/>
              <a:t>This should be an on-going discussion, each semester, each year…</a:t>
            </a:r>
          </a:p>
        </p:txBody>
      </p:sp>
    </p:spTree>
    <p:extLst>
      <p:ext uri="{BB962C8B-B14F-4D97-AF65-F5344CB8AC3E}">
        <p14:creationId xmlns="" xmlns:p14="http://schemas.microsoft.com/office/powerpoint/2010/main" val="3688901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52400"/>
            <a:ext cx="3505200" cy="646331"/>
          </a:xfrm>
          <a:prstGeom prst="rect">
            <a:avLst/>
          </a:prstGeom>
        </p:spPr>
        <p:txBody>
          <a:bodyPr wrap="square">
            <a:spAutoFit/>
          </a:bodyPr>
          <a:lstStyle/>
          <a:p>
            <a:r>
              <a:rPr lang="en-US" sz="3600" dirty="0" smtClean="0">
                <a:solidFill>
                  <a:srgbClr val="182674"/>
                </a:solidFill>
              </a:rPr>
              <a:t>Expectations</a:t>
            </a:r>
          </a:p>
        </p:txBody>
      </p:sp>
      <p:cxnSp>
        <p:nvCxnSpPr>
          <p:cNvPr id="5" name="Straight Connector 13"/>
          <p:cNvCxnSpPr>
            <a:cxnSpLocks noChangeShapeType="1"/>
          </p:cNvCxnSpPr>
          <p:nvPr/>
        </p:nvCxnSpPr>
        <p:spPr bwMode="auto">
          <a:xfrm>
            <a:off x="1905000" y="9144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6" name="Rectangle 5"/>
          <p:cNvSpPr/>
          <p:nvPr/>
        </p:nvSpPr>
        <p:spPr>
          <a:xfrm>
            <a:off x="1981200" y="1066801"/>
            <a:ext cx="6781800" cy="4370427"/>
          </a:xfrm>
          <a:prstGeom prst="rect">
            <a:avLst/>
          </a:prstGeom>
        </p:spPr>
        <p:txBody>
          <a:bodyPr wrap="square">
            <a:spAutoFit/>
          </a:bodyPr>
          <a:lstStyle/>
          <a:p>
            <a:pPr>
              <a:spcAft>
                <a:spcPts val="1200"/>
              </a:spcAft>
            </a:pPr>
            <a:r>
              <a:rPr lang="en-US" u="sng" dirty="0" smtClean="0">
                <a:solidFill>
                  <a:schemeClr val="tx2"/>
                </a:solidFill>
              </a:rPr>
              <a:t>Typical Expectations </a:t>
            </a:r>
          </a:p>
          <a:p>
            <a:pPr>
              <a:spcAft>
                <a:spcPts val="1200"/>
              </a:spcAft>
              <a:tabLst>
                <a:tab pos="342900" algn="l"/>
              </a:tabLst>
            </a:pPr>
            <a:r>
              <a:rPr lang="en-US" i="1" dirty="0" smtClean="0"/>
              <a:t>	funding?  publications? students?</a:t>
            </a:r>
          </a:p>
          <a:p>
            <a:endParaRPr lang="en-US" i="1" dirty="0" smtClean="0">
              <a:solidFill>
                <a:schemeClr val="tx2"/>
              </a:solidFill>
            </a:endParaRPr>
          </a:p>
          <a:p>
            <a:r>
              <a:rPr lang="en-US" u="sng" dirty="0" smtClean="0">
                <a:solidFill>
                  <a:schemeClr val="tx2"/>
                </a:solidFill>
              </a:rPr>
              <a:t>Three examples</a:t>
            </a:r>
            <a:r>
              <a:rPr lang="en-US" i="1" dirty="0" smtClean="0">
                <a:solidFill>
                  <a:schemeClr val="tx1">
                    <a:lumMod val="50000"/>
                  </a:schemeClr>
                </a:solidFill>
              </a:rPr>
              <a:t>	</a:t>
            </a:r>
          </a:p>
          <a:p>
            <a:endParaRPr lang="en-US" i="1" dirty="0" smtClean="0">
              <a:solidFill>
                <a:schemeClr val="tx1">
                  <a:lumMod val="50000"/>
                </a:schemeClr>
              </a:solidFill>
            </a:endParaRPr>
          </a:p>
          <a:p>
            <a:endParaRPr lang="en-US" i="1" dirty="0" smtClean="0">
              <a:solidFill>
                <a:schemeClr val="tx1">
                  <a:lumMod val="50000"/>
                </a:schemeClr>
              </a:solidFill>
            </a:endParaRPr>
          </a:p>
          <a:p>
            <a:r>
              <a:rPr lang="en-US" dirty="0" smtClean="0">
                <a:solidFill>
                  <a:schemeClr val="tx1">
                    <a:lumMod val="50000"/>
                  </a:schemeClr>
                </a:solidFill>
              </a:rPr>
              <a:t>	</a:t>
            </a:r>
          </a:p>
          <a:p>
            <a:endParaRPr lang="en-US" i="1" dirty="0" smtClean="0">
              <a:solidFill>
                <a:schemeClr val="tx1">
                  <a:lumMod val="50000"/>
                </a:schemeClr>
              </a:solidFill>
            </a:endParaRPr>
          </a:p>
          <a:p>
            <a:endParaRPr lang="en-US" dirty="0" smtClean="0">
              <a:solidFill>
                <a:schemeClr val="tx1">
                  <a:lumMod val="50000"/>
                </a:schemeClr>
              </a:solidFill>
            </a:endParaRPr>
          </a:p>
          <a:p>
            <a:r>
              <a:rPr lang="en-US" dirty="0" smtClean="0">
                <a:solidFill>
                  <a:schemeClr val="tx1">
                    <a:lumMod val="50000"/>
                  </a:schemeClr>
                </a:solidFill>
              </a:rPr>
              <a:t>	</a:t>
            </a:r>
          </a:p>
          <a:p>
            <a:endParaRPr lang="en-US" sz="1800" i="1" dirty="0" smtClean="0">
              <a:solidFill>
                <a:schemeClr val="tx1">
                  <a:lumMod val="50000"/>
                </a:schemeClr>
              </a:solidFill>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5029200"/>
            <a:ext cx="1143000" cy="155098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81200" y="2971800"/>
            <a:ext cx="1184955" cy="14478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3048000" y="3200400"/>
            <a:ext cx="4572000" cy="646331"/>
          </a:xfrm>
          <a:prstGeom prst="rect">
            <a:avLst/>
          </a:prstGeom>
          <a:noFill/>
        </p:spPr>
        <p:txBody>
          <a:bodyPr wrap="square" rtlCol="0">
            <a:spAutoFit/>
          </a:bodyPr>
          <a:lstStyle/>
          <a:p>
            <a:r>
              <a:rPr lang="en-US" sz="1800" dirty="0" smtClean="0">
                <a:solidFill>
                  <a:schemeClr val="tx2"/>
                </a:solidFill>
              </a:rPr>
              <a:t>University of Massachusetts, Amherst</a:t>
            </a:r>
          </a:p>
          <a:p>
            <a:r>
              <a:rPr lang="en-US" sz="1800" dirty="0" smtClean="0">
                <a:solidFill>
                  <a:schemeClr val="tx2"/>
                </a:solidFill>
              </a:rPr>
              <a:t>Public university with Ph.D. program</a:t>
            </a:r>
            <a:endParaRPr lang="en-US" sz="1800" dirty="0">
              <a:solidFill>
                <a:schemeClr val="tx2"/>
              </a:solidFill>
            </a:endParaRPr>
          </a:p>
        </p:txBody>
      </p:sp>
      <p:sp>
        <p:nvSpPr>
          <p:cNvPr id="13" name="TextBox 12"/>
          <p:cNvSpPr txBox="1"/>
          <p:nvPr/>
        </p:nvSpPr>
        <p:spPr>
          <a:xfrm>
            <a:off x="6629400" y="5486400"/>
            <a:ext cx="2438400" cy="646331"/>
          </a:xfrm>
          <a:prstGeom prst="rect">
            <a:avLst/>
          </a:prstGeom>
          <a:noFill/>
        </p:spPr>
        <p:txBody>
          <a:bodyPr wrap="square" rtlCol="0">
            <a:spAutoFit/>
          </a:bodyPr>
          <a:lstStyle/>
          <a:p>
            <a:r>
              <a:rPr lang="en-US" sz="1800" dirty="0" smtClean="0">
                <a:solidFill>
                  <a:schemeClr val="tx2"/>
                </a:solidFill>
              </a:rPr>
              <a:t>Bowdoin College</a:t>
            </a:r>
          </a:p>
          <a:p>
            <a:r>
              <a:rPr lang="en-US" sz="1800" dirty="0" smtClean="0">
                <a:solidFill>
                  <a:schemeClr val="tx2"/>
                </a:solidFill>
              </a:rPr>
              <a:t>Private 4-year college</a:t>
            </a:r>
            <a:endParaRPr lang="en-US" sz="1800" dirty="0">
              <a:solidFill>
                <a:schemeClr val="tx2"/>
              </a:solidFill>
            </a:endParaRPr>
          </a:p>
        </p:txBody>
      </p:sp>
      <p:sp>
        <p:nvSpPr>
          <p:cNvPr id="15" name="TextBox 14"/>
          <p:cNvSpPr txBox="1"/>
          <p:nvPr/>
        </p:nvSpPr>
        <p:spPr>
          <a:xfrm>
            <a:off x="4876800" y="4191001"/>
            <a:ext cx="4191000" cy="1200329"/>
          </a:xfrm>
          <a:prstGeom prst="rect">
            <a:avLst/>
          </a:prstGeom>
          <a:noFill/>
        </p:spPr>
        <p:txBody>
          <a:bodyPr wrap="square" rtlCol="0">
            <a:spAutoFit/>
          </a:bodyPr>
          <a:lstStyle/>
          <a:p>
            <a:r>
              <a:rPr lang="en-US" sz="1800" dirty="0" smtClean="0">
                <a:solidFill>
                  <a:schemeClr val="tx2"/>
                </a:solidFill>
              </a:rPr>
              <a:t>Missouri Univ. of Science &amp; Technology</a:t>
            </a:r>
          </a:p>
          <a:p>
            <a:r>
              <a:rPr lang="en-US" sz="1800" dirty="0" smtClean="0">
                <a:solidFill>
                  <a:schemeClr val="tx2"/>
                </a:solidFill>
              </a:rPr>
              <a:t>Public university with Ph.D. program</a:t>
            </a:r>
          </a:p>
          <a:p>
            <a:endParaRPr lang="en-US" sz="1800" dirty="0" smtClean="0">
              <a:solidFill>
                <a:schemeClr val="tx2"/>
              </a:solidFill>
            </a:endParaRPr>
          </a:p>
          <a:p>
            <a:endParaRPr lang="en-US" sz="1800" dirty="0" smtClean="0">
              <a:solidFill>
                <a:schemeClr val="tx2"/>
              </a:solidFill>
            </a:endParaRPr>
          </a:p>
        </p:txBody>
      </p:sp>
      <p:pic>
        <p:nvPicPr>
          <p:cNvPr id="3075" name="Picture 3"/>
          <p:cNvPicPr>
            <a:picLocks noChangeAspect="1" noChangeArrowheads="1"/>
          </p:cNvPicPr>
          <p:nvPr/>
        </p:nvPicPr>
        <p:blipFill>
          <a:blip r:embed="rId5"/>
          <a:srcRect l="22099" t="5809" r="11602" b="12928"/>
          <a:stretch>
            <a:fillRect/>
          </a:stretch>
        </p:blipFill>
        <p:spPr bwMode="auto">
          <a:xfrm>
            <a:off x="3810000" y="3886200"/>
            <a:ext cx="1143000" cy="1676400"/>
          </a:xfrm>
          <a:prstGeom prst="rect">
            <a:avLst/>
          </a:prstGeom>
          <a:ln>
            <a:noFill/>
          </a:ln>
          <a:effectLst>
            <a:softEdge rad="112500"/>
          </a:effectLst>
        </p:spPr>
      </p:pic>
    </p:spTree>
    <p:extLst>
      <p:ext uri="{BB962C8B-B14F-4D97-AF65-F5344CB8AC3E}">
        <p14:creationId xmlns="" xmlns:p14="http://schemas.microsoft.com/office/powerpoint/2010/main" val="420991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52400"/>
            <a:ext cx="7086600" cy="1077218"/>
          </a:xfrm>
          <a:prstGeom prst="rect">
            <a:avLst/>
          </a:prstGeom>
        </p:spPr>
        <p:txBody>
          <a:bodyPr wrap="square">
            <a:spAutoFit/>
          </a:bodyPr>
          <a:lstStyle/>
          <a:p>
            <a:pPr marL="457200" indent="-457200"/>
            <a:r>
              <a:rPr lang="en-US" sz="3200" dirty="0" smtClean="0">
                <a:solidFill>
                  <a:srgbClr val="182674"/>
                </a:solidFill>
              </a:rPr>
              <a:t>Your own expectations </a:t>
            </a:r>
          </a:p>
          <a:p>
            <a:pPr marL="457200" indent="-457200"/>
            <a:r>
              <a:rPr lang="en-US" sz="3200" dirty="0" smtClean="0">
                <a:solidFill>
                  <a:srgbClr val="182674"/>
                </a:solidFill>
              </a:rPr>
              <a:t>for research success</a:t>
            </a:r>
            <a:endParaRPr lang="en-US" sz="3200" dirty="0">
              <a:solidFill>
                <a:srgbClr val="182674"/>
              </a:solidFill>
            </a:endParaRPr>
          </a:p>
        </p:txBody>
      </p:sp>
      <p:sp>
        <p:nvSpPr>
          <p:cNvPr id="3" name="Rectangle 2"/>
          <p:cNvSpPr/>
          <p:nvPr/>
        </p:nvSpPr>
        <p:spPr>
          <a:xfrm>
            <a:off x="1981200" y="1612374"/>
            <a:ext cx="6781800" cy="3416320"/>
          </a:xfrm>
          <a:prstGeom prst="rect">
            <a:avLst/>
          </a:prstGeom>
        </p:spPr>
        <p:txBody>
          <a:bodyPr wrap="square">
            <a:spAutoFit/>
          </a:bodyPr>
          <a:lstStyle/>
          <a:p>
            <a:r>
              <a:rPr lang="en-US" dirty="0" smtClean="0">
                <a:solidFill>
                  <a:schemeClr val="tx2"/>
                </a:solidFill>
              </a:rPr>
              <a:t>A major source of stress comes from unreasonable and overambitious expectations…   </a:t>
            </a:r>
            <a:r>
              <a:rPr lang="en-US" i="1" dirty="0" smtClean="0">
                <a:solidFill>
                  <a:srgbClr val="008000"/>
                </a:solidFill>
              </a:rPr>
              <a:t>We all do it!</a:t>
            </a:r>
          </a:p>
          <a:p>
            <a:endParaRPr lang="en-US" dirty="0">
              <a:solidFill>
                <a:schemeClr val="tx2"/>
              </a:solidFill>
            </a:endParaRPr>
          </a:p>
          <a:p>
            <a:r>
              <a:rPr lang="en-US" dirty="0" smtClean="0">
                <a:solidFill>
                  <a:schemeClr val="tx2"/>
                </a:solidFill>
              </a:rPr>
              <a:t>Try to balance your research, for example</a:t>
            </a:r>
          </a:p>
          <a:p>
            <a:pPr>
              <a:buFont typeface="Arial" pitchFamily="34" charset="0"/>
              <a:buChar char="•"/>
              <a:tabLst>
                <a:tab pos="457200" algn="l"/>
              </a:tabLst>
            </a:pPr>
            <a:r>
              <a:rPr lang="en-US" dirty="0">
                <a:solidFill>
                  <a:schemeClr val="tx2"/>
                </a:solidFill>
              </a:rPr>
              <a:t>	</a:t>
            </a:r>
            <a:r>
              <a:rPr lang="en-US" dirty="0" smtClean="0">
                <a:solidFill>
                  <a:schemeClr val="tx2"/>
                </a:solidFill>
              </a:rPr>
              <a:t>Large field-oriented project</a:t>
            </a:r>
          </a:p>
          <a:p>
            <a:pPr>
              <a:buFont typeface="Arial" pitchFamily="34" charset="0"/>
              <a:buChar char="•"/>
              <a:tabLst>
                <a:tab pos="457200" algn="l"/>
              </a:tabLst>
            </a:pPr>
            <a:r>
              <a:rPr lang="en-US" dirty="0">
                <a:solidFill>
                  <a:schemeClr val="tx2"/>
                </a:solidFill>
              </a:rPr>
              <a:t>	</a:t>
            </a:r>
            <a:r>
              <a:rPr lang="en-US" dirty="0" smtClean="0">
                <a:solidFill>
                  <a:schemeClr val="tx2"/>
                </a:solidFill>
              </a:rPr>
              <a:t>Collaboration</a:t>
            </a:r>
          </a:p>
          <a:p>
            <a:pPr>
              <a:buFont typeface="Arial" pitchFamily="34" charset="0"/>
              <a:buChar char="•"/>
              <a:tabLst>
                <a:tab pos="457200" algn="l"/>
              </a:tabLst>
            </a:pPr>
            <a:r>
              <a:rPr lang="en-US" dirty="0">
                <a:solidFill>
                  <a:schemeClr val="tx2"/>
                </a:solidFill>
              </a:rPr>
              <a:t>	</a:t>
            </a:r>
            <a:r>
              <a:rPr lang="en-US" dirty="0" smtClean="0">
                <a:solidFill>
                  <a:schemeClr val="tx2"/>
                </a:solidFill>
              </a:rPr>
              <a:t>Smaller project</a:t>
            </a:r>
          </a:p>
          <a:p>
            <a:pPr>
              <a:buFont typeface="Arial" pitchFamily="34" charset="0"/>
              <a:buChar char="•"/>
              <a:tabLst>
                <a:tab pos="457200" algn="l"/>
              </a:tabLst>
            </a:pPr>
            <a:r>
              <a:rPr lang="en-US" dirty="0">
                <a:solidFill>
                  <a:schemeClr val="tx2"/>
                </a:solidFill>
              </a:rPr>
              <a:t>	</a:t>
            </a:r>
            <a:r>
              <a:rPr lang="en-US" dirty="0" smtClean="0">
                <a:solidFill>
                  <a:schemeClr val="tx2"/>
                </a:solidFill>
              </a:rPr>
              <a:t>Pilot project</a:t>
            </a:r>
            <a:endParaRPr lang="en-US" dirty="0">
              <a:solidFill>
                <a:schemeClr val="tx2"/>
              </a:solidFill>
            </a:endParaRPr>
          </a:p>
        </p:txBody>
      </p:sp>
      <p:cxnSp>
        <p:nvCxnSpPr>
          <p:cNvPr id="5" name="Straight Connector 13"/>
          <p:cNvCxnSpPr>
            <a:cxnSpLocks noChangeShapeType="1"/>
          </p:cNvCxnSpPr>
          <p:nvPr/>
        </p:nvCxnSpPr>
        <p:spPr bwMode="auto">
          <a:xfrm>
            <a:off x="1752600" y="12954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pic>
        <p:nvPicPr>
          <p:cNvPr id="6" name="Content Placeholder 5" descr="P3192396.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558424" y="4267200"/>
            <a:ext cx="3052175" cy="232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3196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124200"/>
            <a:ext cx="6781800" cy="1905000"/>
          </a:xfrm>
        </p:spPr>
        <p:txBody>
          <a:bodyPr/>
          <a:lstStyle/>
          <a:p>
            <a:r>
              <a:rPr lang="en-US" dirty="0" smtClean="0">
                <a:solidFill>
                  <a:schemeClr val="tx2"/>
                </a:solidFill>
              </a:rPr>
              <a:t>Develop a plan based on your goals</a:t>
            </a:r>
          </a:p>
          <a:p>
            <a:r>
              <a:rPr lang="en-US" dirty="0" smtClean="0">
                <a:solidFill>
                  <a:schemeClr val="tx2"/>
                </a:solidFill>
              </a:rPr>
              <a:t>Implement/reformulate your plan</a:t>
            </a:r>
          </a:p>
          <a:p>
            <a:r>
              <a:rPr lang="en-US" dirty="0" smtClean="0">
                <a:solidFill>
                  <a:schemeClr val="tx2"/>
                </a:solidFill>
              </a:rPr>
              <a:t>Disseminate the results</a:t>
            </a:r>
            <a:endParaRPr lang="en-US" dirty="0">
              <a:solidFill>
                <a:schemeClr val="tx2"/>
              </a:solidFill>
            </a:endParaRPr>
          </a:p>
        </p:txBody>
      </p:sp>
      <p:sp>
        <p:nvSpPr>
          <p:cNvPr id="4" name="Rectangle 3"/>
          <p:cNvSpPr/>
          <p:nvPr/>
        </p:nvSpPr>
        <p:spPr>
          <a:xfrm>
            <a:off x="1905000" y="228600"/>
            <a:ext cx="7086600" cy="584775"/>
          </a:xfrm>
          <a:prstGeom prst="rect">
            <a:avLst/>
          </a:prstGeom>
        </p:spPr>
        <p:txBody>
          <a:bodyPr wrap="square">
            <a:spAutoFit/>
          </a:bodyPr>
          <a:lstStyle/>
          <a:p>
            <a:pPr marL="457200" indent="-457200"/>
            <a:r>
              <a:rPr lang="en-US" sz="3200" dirty="0" smtClean="0">
                <a:solidFill>
                  <a:srgbClr val="182674"/>
                </a:solidFill>
              </a:rPr>
              <a:t>Be strategic with your research</a:t>
            </a:r>
            <a:endParaRPr lang="en-US" sz="3200" dirty="0">
              <a:solidFill>
                <a:srgbClr val="182674"/>
              </a:solidFill>
            </a:endParaRPr>
          </a:p>
        </p:txBody>
      </p:sp>
      <p:cxnSp>
        <p:nvCxnSpPr>
          <p:cNvPr id="5" name="Straight Connector 13"/>
          <p:cNvCxnSpPr>
            <a:cxnSpLocks noChangeShapeType="1"/>
          </p:cNvCxnSpPr>
          <p:nvPr/>
        </p:nvCxnSpPr>
        <p:spPr bwMode="auto">
          <a:xfrm>
            <a:off x="1866900" y="990600"/>
            <a:ext cx="72390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cxnSp>
      <p:sp>
        <p:nvSpPr>
          <p:cNvPr id="7" name="TextBox 6"/>
          <p:cNvSpPr txBox="1"/>
          <p:nvPr/>
        </p:nvSpPr>
        <p:spPr>
          <a:xfrm>
            <a:off x="2057400" y="5562600"/>
            <a:ext cx="6934200" cy="892552"/>
          </a:xfrm>
          <a:prstGeom prst="rect">
            <a:avLst/>
          </a:prstGeom>
          <a:noFill/>
        </p:spPr>
        <p:txBody>
          <a:bodyPr wrap="square" rtlCol="0">
            <a:spAutoFit/>
          </a:bodyPr>
          <a:lstStyle/>
          <a:p>
            <a:r>
              <a:rPr lang="en-US" sz="1800" dirty="0" smtClean="0">
                <a:solidFill>
                  <a:srgbClr val="000000"/>
                </a:solidFill>
              </a:rPr>
              <a:t>Following 3 slides modified from Richard </a:t>
            </a:r>
            <a:r>
              <a:rPr lang="en-US" sz="1800" dirty="0" err="1" smtClean="0">
                <a:solidFill>
                  <a:srgbClr val="000000"/>
                </a:solidFill>
              </a:rPr>
              <a:t>Yuretich</a:t>
            </a:r>
            <a:r>
              <a:rPr lang="en-US" sz="1800" dirty="0" smtClean="0">
                <a:solidFill>
                  <a:srgbClr val="000000"/>
                </a:solidFill>
              </a:rPr>
              <a:t> slide as found at </a:t>
            </a:r>
          </a:p>
          <a:p>
            <a:r>
              <a:rPr lang="en-US" sz="1600" dirty="0">
                <a:solidFill>
                  <a:srgbClr val="000000"/>
                </a:solidFill>
                <a:hlinkClick r:id="rId3"/>
              </a:rPr>
              <a:t> http://serc.carleton.edu/NAGTWorkshops/earlycareer/research/plan.html</a:t>
            </a:r>
            <a:endParaRPr lang="en-US" sz="1600" dirty="0">
              <a:solidFill>
                <a:srgbClr val="000000"/>
              </a:solidFill>
            </a:endParaRPr>
          </a:p>
          <a:p>
            <a:endParaRPr lang="en-US" sz="1800" dirty="0">
              <a:solidFill>
                <a:srgbClr val="000000"/>
              </a:solidFill>
            </a:endParaRPr>
          </a:p>
        </p:txBody>
      </p:sp>
      <p:sp>
        <p:nvSpPr>
          <p:cNvPr id="6" name="TextBox 5"/>
          <p:cNvSpPr txBox="1"/>
          <p:nvPr/>
        </p:nvSpPr>
        <p:spPr>
          <a:xfrm>
            <a:off x="1981200" y="1219200"/>
            <a:ext cx="6705600" cy="1569660"/>
          </a:xfrm>
          <a:prstGeom prst="rect">
            <a:avLst/>
          </a:prstGeom>
          <a:noFill/>
        </p:spPr>
        <p:txBody>
          <a:bodyPr wrap="square" rtlCol="0">
            <a:spAutoFit/>
          </a:bodyPr>
          <a:lstStyle/>
          <a:p>
            <a:r>
              <a:rPr lang="en-US" i="1" dirty="0" smtClean="0">
                <a:solidFill>
                  <a:schemeClr val="accent4">
                    <a:lumMod val="75000"/>
                  </a:schemeClr>
                </a:solidFill>
              </a:rPr>
              <a:t>You’ll want to establish a realistic &amp; achievable research plan.  To accomplish this, consider a short-term plan and a 5-year plan, and be prepared to adjust your plans.</a:t>
            </a:r>
            <a:endParaRPr lang="en-US" i="1" dirty="0">
              <a:solidFill>
                <a:schemeClr val="accent4">
                  <a:lumMod val="75000"/>
                </a:schemeClr>
              </a:solidFill>
            </a:endParaRPr>
          </a:p>
        </p:txBody>
      </p:sp>
    </p:spTree>
    <p:extLst>
      <p:ext uri="{BB962C8B-B14F-4D97-AF65-F5344CB8AC3E}">
        <p14:creationId xmlns="" xmlns:p14="http://schemas.microsoft.com/office/powerpoint/2010/main" val="3525128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5">
      <a:dk1>
        <a:srgbClr val="7E259E"/>
      </a:dk1>
      <a:lt1>
        <a:srgbClr val="FFFFFF"/>
      </a:lt1>
      <a:dk2>
        <a:srgbClr val="000000"/>
      </a:dk2>
      <a:lt2>
        <a:srgbClr val="808080"/>
      </a:lt2>
      <a:accent1>
        <a:srgbClr val="BBE0E3"/>
      </a:accent1>
      <a:accent2>
        <a:srgbClr val="333399"/>
      </a:accent2>
      <a:accent3>
        <a:srgbClr val="FFFFFF"/>
      </a:accent3>
      <a:accent4>
        <a:srgbClr val="56608A"/>
      </a:accent4>
      <a:accent5>
        <a:srgbClr val="DAEDEF"/>
      </a:accent5>
      <a:accent6>
        <a:srgbClr val="2D2D8A"/>
      </a:accent6>
      <a:hlink>
        <a:srgbClr val="70040B"/>
      </a:hlink>
      <a:folHlink>
        <a:srgbClr val="6A759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2350</TotalTime>
  <Words>2581</Words>
  <Application>Microsoft Office PowerPoint</Application>
  <PresentationFormat>On-screen Show (4:3)</PresentationFormat>
  <Paragraphs>486</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Blank Presentation</vt:lpstr>
      <vt:lpstr>Pursuing an Academic Career Webinar Series  Developing a thriving research program and balancing it with teaching, service and other passions  May 2, 2012</vt:lpstr>
      <vt:lpstr>Pursuing an Academic Career Series conveners and moderators</vt:lpstr>
      <vt:lpstr>Developing a thriving research program and balancing it with teaching, service and other passions  Guest Co-Presenter</vt:lpstr>
      <vt:lpstr>Slide 4</vt:lpstr>
      <vt:lpstr>Where do you – or would you like to – develop your research program?</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Collaboration</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Online resources</vt:lpstr>
      <vt:lpstr>Thank you!</vt:lpstr>
    </vt:vector>
  </TitlesOfParts>
  <Company>Barbara Tewksbury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mlw</dc:creator>
  <cp:lastModifiedBy>mbruckne</cp:lastModifiedBy>
  <cp:revision>273</cp:revision>
  <cp:lastPrinted>2012-04-10T15:00:40Z</cp:lastPrinted>
  <dcterms:created xsi:type="dcterms:W3CDTF">2011-03-13T13:45:23Z</dcterms:created>
  <dcterms:modified xsi:type="dcterms:W3CDTF">2012-05-02T16:22:43Z</dcterms:modified>
</cp:coreProperties>
</file>