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18.xml" ContentType="application/vnd.openxmlformats-officedocument.theme+xml"/>
  <Override PartName="/ppt/slideMasters/slideMaster15.xml" ContentType="application/vnd.openxmlformats-officedocument.presentationml.slide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theme/theme16.xml" ContentType="application/vnd.openxmlformats-officedocument.theme+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13.xml" ContentType="application/vnd.openxmlformats-officedocument.presentationml.slideMaster+xml"/>
  <Override PartName="/ppt/theme/theme14.xml" ContentType="application/vnd.openxmlformats-officedocument.theme+xml"/>
  <Override PartName="/ppt/slideMasters/slideMaster6.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10.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heme/theme19.xml" ContentType="application/vnd.openxmlformats-officedocument.theme+xml"/>
  <Override PartName="/docProps/app.xml" ContentType="application/vnd.openxmlformats-officedocument.extended-properties+xml"/>
  <Override PartName="/ppt/slideMasters/slideMaster14.xml" ContentType="application/vnd.openxmlformats-officedocument.presentationml.slideMaster+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theme/theme17.xml" ContentType="application/vnd.openxmlformats-officedocument.them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6" r:id="rId2"/>
    <p:sldMasterId id="2147483668" r:id="rId3"/>
    <p:sldMasterId id="2147483670" r:id="rId4"/>
    <p:sldMasterId id="2147483672" r:id="rId5"/>
    <p:sldMasterId id="2147483674" r:id="rId6"/>
    <p:sldMasterId id="2147483676" r:id="rId7"/>
    <p:sldMasterId id="2147483678" r:id="rId8"/>
    <p:sldMasterId id="2147483680" r:id="rId9"/>
    <p:sldMasterId id="2147483682" r:id="rId10"/>
    <p:sldMasterId id="2147483684" r:id="rId11"/>
    <p:sldMasterId id="2147483723" r:id="rId12"/>
    <p:sldMasterId id="2147483725" r:id="rId13"/>
    <p:sldMasterId id="2147483727" r:id="rId14"/>
    <p:sldMasterId id="2147483772" r:id="rId15"/>
    <p:sldMasterId id="2147483774" r:id="rId16"/>
    <p:sldMasterId id="2147483776" r:id="rId17"/>
  </p:sldMasterIdLst>
  <p:notesMasterIdLst>
    <p:notesMasterId r:id="rId54"/>
  </p:notesMasterIdLst>
  <p:handoutMasterIdLst>
    <p:handoutMasterId r:id="rId55"/>
  </p:handoutMasterIdLst>
  <p:sldIdLst>
    <p:sldId id="281" r:id="rId18"/>
    <p:sldId id="324" r:id="rId19"/>
    <p:sldId id="277" r:id="rId20"/>
    <p:sldId id="303" r:id="rId21"/>
    <p:sldId id="330" r:id="rId22"/>
    <p:sldId id="346" r:id="rId23"/>
    <p:sldId id="352" r:id="rId24"/>
    <p:sldId id="323" r:id="rId25"/>
    <p:sldId id="347" r:id="rId26"/>
    <p:sldId id="316" r:id="rId27"/>
    <p:sldId id="328" r:id="rId28"/>
    <p:sldId id="358" r:id="rId29"/>
    <p:sldId id="357" r:id="rId30"/>
    <p:sldId id="377" r:id="rId31"/>
    <p:sldId id="378" r:id="rId32"/>
    <p:sldId id="374" r:id="rId33"/>
    <p:sldId id="375" r:id="rId34"/>
    <p:sldId id="363" r:id="rId35"/>
    <p:sldId id="364" r:id="rId36"/>
    <p:sldId id="367" r:id="rId37"/>
    <p:sldId id="368" r:id="rId38"/>
    <p:sldId id="370" r:id="rId39"/>
    <p:sldId id="371" r:id="rId40"/>
    <p:sldId id="355" r:id="rId41"/>
    <p:sldId id="354" r:id="rId42"/>
    <p:sldId id="356" r:id="rId43"/>
    <p:sldId id="373" r:id="rId44"/>
    <p:sldId id="353" r:id="rId45"/>
    <p:sldId id="359" r:id="rId46"/>
    <p:sldId id="376" r:id="rId47"/>
    <p:sldId id="379" r:id="rId48"/>
    <p:sldId id="369" r:id="rId49"/>
    <p:sldId id="372" r:id="rId50"/>
    <p:sldId id="365" r:id="rId51"/>
    <p:sldId id="366" r:id="rId52"/>
    <p:sldId id="321" r:id="rId53"/>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31B"/>
    <a:srgbClr val="65050B"/>
    <a:srgbClr val="560F0F"/>
    <a:srgbClr val="733133"/>
    <a:srgbClr val="A89387"/>
    <a:srgbClr val="59A6D0"/>
    <a:srgbClr val="440A0B"/>
    <a:srgbClr val="5754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07" autoAdjust="0"/>
  </p:normalViewPr>
  <p:slideViewPr>
    <p:cSldViewPr>
      <p:cViewPr varScale="1">
        <p:scale>
          <a:sx n="86" d="100"/>
          <a:sy n="86" d="100"/>
        </p:scale>
        <p:origin x="-1092" y="-90"/>
      </p:cViewPr>
      <p:guideLst>
        <p:guide orient="horz" pos="2160"/>
        <p:guide pos="17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0" hangingPunct="0">
              <a:defRPr sz="1200">
                <a:latin typeface="Arial" charset="0"/>
                <a:ea typeface="ＭＳ Ｐゴシック" pitchFamily="-112" charset="-128"/>
                <a:cs typeface="Arial" charset="0"/>
              </a:defRPr>
            </a:lvl1pPr>
          </a:lstStyle>
          <a:p>
            <a:pPr>
              <a:defRPr/>
            </a:pPr>
            <a:endParaRPr lang="en-GB"/>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4436BCC9-394F-4C2D-8393-A54108346CFD}" type="datetime1">
              <a:rPr lang="en-GB"/>
              <a:pPr>
                <a:defRPr/>
              </a:pPr>
              <a:t>21/06/2011</a:t>
            </a:fld>
            <a:endParaRPr lang="en-GB"/>
          </a:p>
        </p:txBody>
      </p:sp>
      <p:sp>
        <p:nvSpPr>
          <p:cNvPr id="4" name="Footer Placeholder 3"/>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0" hangingPunct="0">
              <a:defRPr sz="1200">
                <a:latin typeface="Arial" charset="0"/>
                <a:ea typeface="ＭＳ Ｐゴシック" pitchFamily="-112" charset="-128"/>
                <a:cs typeface="Arial" charset="0"/>
              </a:defRPr>
            </a:lvl1pPr>
          </a:lstStyle>
          <a:p>
            <a:pPr>
              <a:defRPr/>
            </a:pPr>
            <a:endParaRPr lang="en-GB"/>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4FC01E8F-9759-4CA6-8DB1-EC737A6C027B}"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0" hangingPunct="0">
              <a:defRPr sz="1200">
                <a:latin typeface="Arial" charset="0"/>
                <a:ea typeface="ＭＳ Ｐゴシック" pitchFamily="-112" charset="-128"/>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03DF34B8-8FCD-45FA-AE91-43437719D271}" type="datetime1">
              <a:rPr lang="en-US"/>
              <a:pPr>
                <a:defRPr/>
              </a:pPr>
              <a:t>6/21/2011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0" hangingPunct="0">
              <a:defRPr sz="1200">
                <a:latin typeface="Arial" charset="0"/>
                <a:ea typeface="ＭＳ Ｐゴシック" pitchFamily="-112" charset="-128"/>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9309A969-CA2C-4557-9FEA-7986D110560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a:lstStyle/>
          <a:p>
            <a:pPr eaLnBrk="1" hangingPunct="1">
              <a:spcBef>
                <a:spcPct val="0"/>
              </a:spcBef>
            </a:pPr>
            <a:endParaRPr lang="en-US" smtClean="0">
              <a:ea typeface="ＭＳ Ｐゴシック" pitchFamily="34"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3F20C456-86EC-408F-91C7-96258C0E5D7B}" type="slidenum">
              <a:rPr lang="en-US" smtClean="0">
                <a:latin typeface="Arial" charset="0"/>
                <a:cs typeface="Arial" charset="0"/>
              </a:rPr>
              <a:pPr/>
              <a:t>1</a:t>
            </a:fld>
            <a:endParaRPr lang="en-US"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pPr eaLnBrk="1" hangingPunct="1">
              <a:spcBef>
                <a:spcPct val="0"/>
              </a:spcBef>
            </a:pPr>
            <a:r>
              <a:rPr lang="en-US" smtClean="0">
                <a:solidFill>
                  <a:srgbClr val="262626"/>
                </a:solidFill>
                <a:latin typeface="Verdana" pitchFamily="34" charset="0"/>
                <a:ea typeface="ＭＳ Ｐゴシック" pitchFamily="34" charset="-128"/>
              </a:rPr>
              <a:t>, advertise career prep workshop and other events in Pursuing series</a:t>
            </a:r>
            <a:endParaRPr lang="en-US" smtClean="0">
              <a:ea typeface="ＭＳ Ｐゴシック" pitchFamily="34"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93DF7873-7FA4-4F3B-A74D-501715F0E832}" type="slidenum">
              <a:rPr lang="en-US" smtClean="0">
                <a:latin typeface="Arial" charset="0"/>
                <a:cs typeface="Arial" charset="0"/>
              </a:rPr>
              <a:pPr/>
              <a:t>3</a:t>
            </a:fld>
            <a:endParaRPr 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a:lstStyle/>
          <a:p>
            <a:r>
              <a:rPr lang="en-US" smtClean="0">
                <a:ea typeface="ＭＳ Ｐゴシック" pitchFamily="34" charset="-128"/>
              </a:rPr>
              <a:t>On to the presentation, if you have comments or questions you can type them here or on the discussion board.  </a:t>
            </a:r>
            <a:endParaRPr lang="en-GB" smtClean="0">
              <a:ea typeface="ＭＳ Ｐゴシック" pitchFamily="34" charset="-128"/>
            </a:endParaRPr>
          </a:p>
        </p:txBody>
      </p:sp>
      <p:sp>
        <p:nvSpPr>
          <p:cNvPr id="74756" name="Slide Number Placeholder 3"/>
          <p:cNvSpPr>
            <a:spLocks noGrp="1"/>
          </p:cNvSpPr>
          <p:nvPr>
            <p:ph type="sldNum" sz="quarter" idx="5"/>
          </p:nvPr>
        </p:nvSpPr>
        <p:spPr bwMode="auto">
          <a:noFill/>
          <a:ln>
            <a:miter lim="800000"/>
            <a:headEnd/>
            <a:tailEnd/>
          </a:ln>
        </p:spPr>
        <p:txBody>
          <a:bodyPr/>
          <a:lstStyle/>
          <a:p>
            <a:fld id="{AD0EDECA-FF45-4336-9AEF-9F551D373C95}" type="slidenum">
              <a:rPr lang="en-US" smtClean="0">
                <a:latin typeface="Arial" charset="0"/>
                <a:cs typeface="Arial" charset="0"/>
              </a:rPr>
              <a:pPr/>
              <a:t>10</a:t>
            </a:fld>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r>
              <a:rPr lang="en-US" smtClean="0">
                <a:ea typeface="ＭＳ Ｐゴシック" pitchFamily="34" charset="-128"/>
              </a:rPr>
              <a:t>#1:  No set # of papers, no secret checklist</a:t>
            </a:r>
          </a:p>
          <a:p>
            <a:r>
              <a:rPr lang="en-US" smtClean="0">
                <a:ea typeface="ＭＳ Ｐゴシック" pitchFamily="34" charset="-128"/>
              </a:rPr>
              <a:t>#2:  There is an incredible diversity of opportunities and roles within the academy...and beyond!</a:t>
            </a:r>
          </a:p>
          <a:p>
            <a:r>
              <a:rPr lang="en-US" smtClean="0">
                <a:ea typeface="ＭＳ Ｐゴシック" pitchFamily="34" charset="-128"/>
              </a:rPr>
              <a:t>#3:  There is no quick fix...everything should be a long-term investment  If the foundation is not strong, the building will fail</a:t>
            </a:r>
          </a:p>
          <a:p>
            <a:endParaRPr lang="en-US" smtClean="0">
              <a:ea typeface="ＭＳ Ｐゴシック" pitchFamily="34" charset="-128"/>
            </a:endParaRPr>
          </a:p>
        </p:txBody>
      </p:sp>
      <p:sp>
        <p:nvSpPr>
          <p:cNvPr id="75780" name="Slide Number Placeholder 3"/>
          <p:cNvSpPr>
            <a:spLocks noGrp="1"/>
          </p:cNvSpPr>
          <p:nvPr>
            <p:ph type="sldNum" sz="quarter" idx="5"/>
          </p:nvPr>
        </p:nvSpPr>
        <p:spPr bwMode="auto">
          <a:noFill/>
          <a:ln>
            <a:miter lim="800000"/>
            <a:headEnd/>
            <a:tailEnd/>
          </a:ln>
        </p:spPr>
        <p:txBody>
          <a:bodyPr/>
          <a:lstStyle/>
          <a:p>
            <a:fld id="{85F305F5-3F51-4D3F-9EF5-3B5F6054E448}" type="slidenum">
              <a:rPr lang="en-US" smtClean="0">
                <a:latin typeface="Arial" charset="0"/>
                <a:cs typeface="Arial" charset="0"/>
              </a:rPr>
              <a:pPr/>
              <a:t>11</a:t>
            </a:fld>
            <a:endParaRPr lang="en-US"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a:lstStyle/>
          <a:p>
            <a:endParaRPr lang="en-US" smtClean="0">
              <a:ea typeface="ＭＳ Ｐゴシック" pitchFamily="34" charset="-128"/>
            </a:endParaRPr>
          </a:p>
        </p:txBody>
      </p:sp>
      <p:sp>
        <p:nvSpPr>
          <p:cNvPr id="76804" name="Slide Number Placeholder 3"/>
          <p:cNvSpPr>
            <a:spLocks noGrp="1"/>
          </p:cNvSpPr>
          <p:nvPr>
            <p:ph type="sldNum" sz="quarter" idx="5"/>
          </p:nvPr>
        </p:nvSpPr>
        <p:spPr bwMode="auto">
          <a:noFill/>
          <a:ln>
            <a:miter lim="800000"/>
            <a:headEnd/>
            <a:tailEnd/>
          </a:ln>
        </p:spPr>
        <p:txBody>
          <a:bodyPr/>
          <a:lstStyle/>
          <a:p>
            <a:fld id="{E87AAB89-44BC-4272-982B-5DCE78D5998D}" type="slidenum">
              <a:rPr lang="en-US" smtClean="0">
                <a:latin typeface="Arial" charset="0"/>
                <a:cs typeface="Arial" charset="0"/>
              </a:rPr>
              <a:pPr/>
              <a:t>13</a:t>
            </a:fld>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905000"/>
            <a:ext cx="6629400" cy="1695451"/>
          </a:xfrm>
        </p:spPr>
        <p:txBody>
          <a:bodyPr/>
          <a:lstStyle>
            <a:lvl1pPr algn="ct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384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9950" y="304800"/>
            <a:ext cx="169545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33600" y="304800"/>
            <a:ext cx="493395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Calibri" charset="0"/>
                <a:ea typeface="ＭＳ Ｐゴシック" charset="-128"/>
              </a:defRPr>
            </a:lvl1pPr>
          </a:lstStyle>
          <a:p>
            <a:pPr>
              <a:defRPr/>
            </a:pPr>
            <a:fld id="{EFD39F24-08AB-4549-8265-22A5B9B00339}" type="datetime1">
              <a:rPr lang="en-US"/>
              <a:pPr>
                <a:defRPr/>
              </a:pPr>
              <a:t>6/21/2011</a:t>
            </a:fld>
            <a:endParaRPr lang="en-US"/>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prstClr val="black">
                    <a:tint val="75000"/>
                  </a:prstClr>
                </a:solidFill>
                <a:latin typeface="+mn-lt"/>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alibri" charset="0"/>
                <a:ea typeface="ＭＳ Ｐゴシック" charset="-128"/>
              </a:defRPr>
            </a:lvl1pPr>
          </a:lstStyle>
          <a:p>
            <a:pPr>
              <a:defRPr/>
            </a:pPr>
            <a:fld id="{49642A84-4106-4B66-BA27-360B3DB9AEE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Calibri" charset="0"/>
                <a:ea typeface="ＭＳ Ｐゴシック" charset="-128"/>
              </a:defRPr>
            </a:lvl1pPr>
          </a:lstStyle>
          <a:p>
            <a:pPr>
              <a:defRPr/>
            </a:pPr>
            <a:fld id="{31F0964B-B66E-4876-A2AD-B8E4C3620A07}" type="datetime1">
              <a:rPr lang="en-US"/>
              <a:pPr>
                <a:defRPr/>
              </a:pPr>
              <a:t>6/21/2011</a:t>
            </a:fld>
            <a:endParaRPr lang="en-US"/>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prstClr val="black">
                    <a:tint val="75000"/>
                  </a:prstClr>
                </a:solidFill>
                <a:latin typeface="+mn-lt"/>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alibri" charset="0"/>
                <a:ea typeface="ＭＳ Ｐゴシック" charset="-128"/>
              </a:defRPr>
            </a:lvl1pPr>
          </a:lstStyle>
          <a:p>
            <a:pPr>
              <a:defRPr/>
            </a:pPr>
            <a:fld id="{5ABDB459-967C-4E46-8E7E-E7F3D4736EA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Calibri" charset="0"/>
                <a:ea typeface="ＭＳ Ｐゴシック" charset="-128"/>
              </a:defRPr>
            </a:lvl1pPr>
          </a:lstStyle>
          <a:p>
            <a:pPr>
              <a:defRPr/>
            </a:pPr>
            <a:fld id="{9594F3E8-F63E-4308-8240-F478A62A141C}" type="datetime1">
              <a:rPr lang="en-US"/>
              <a:pPr>
                <a:defRPr/>
              </a:pPr>
              <a:t>6/21/2011</a:t>
            </a:fld>
            <a:endParaRPr lang="en-US"/>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prstClr val="black">
                    <a:tint val="75000"/>
                  </a:prstClr>
                </a:solidFill>
                <a:latin typeface="+mn-lt"/>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alibri" charset="0"/>
                <a:ea typeface="ＭＳ Ｐゴシック" charset="-128"/>
              </a:defRPr>
            </a:lvl1pPr>
          </a:lstStyle>
          <a:p>
            <a:pPr>
              <a:defRPr/>
            </a:pPr>
            <a:fld id="{D2A43B88-B1B2-41FF-B0BF-F2F707CE331A}"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atin typeface="Calibri" charset="0"/>
                <a:ea typeface="ＭＳ Ｐゴシック" charset="-128"/>
              </a:defRPr>
            </a:lvl1pPr>
          </a:lstStyle>
          <a:p>
            <a:pPr>
              <a:defRPr/>
            </a:pPr>
            <a:fld id="{6908C9E4-2432-4948-92F6-97916C631C5F}" type="datetime1">
              <a:rPr lang="en-US"/>
              <a:pPr>
                <a:defRPr/>
              </a:pPr>
              <a:t>6/21/2011</a:t>
            </a:fld>
            <a:endParaRPr lang="en-US"/>
          </a:p>
        </p:txBody>
      </p:sp>
      <p:sp>
        <p:nvSpPr>
          <p:cNvPr id="5" name="Footer Placeholder 4"/>
          <p:cNvSpPr>
            <a:spLocks noGrp="1"/>
          </p:cNvSpPr>
          <p:nvPr>
            <p:ph type="ftr" sz="quarter" idx="11"/>
          </p:nvPr>
        </p:nvSpPr>
        <p:spPr/>
        <p:txBody>
          <a:bodyPr rtlCol="0"/>
          <a:lstStyle>
            <a:lvl1pPr fontAlgn="auto">
              <a:spcBef>
                <a:spcPts val="0"/>
              </a:spcBef>
              <a:spcAft>
                <a:spcPts val="0"/>
              </a:spcAft>
              <a:defRPr>
                <a:solidFill>
                  <a:prstClr val="black">
                    <a:tint val="75000"/>
                  </a:prstClr>
                </a:solidFill>
                <a:latin typeface="+mn-lt"/>
                <a:ea typeface="+mn-ea"/>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alibri" charset="0"/>
                <a:ea typeface="ＭＳ Ｐゴシック" charset="-128"/>
              </a:defRPr>
            </a:lvl1pPr>
          </a:lstStyle>
          <a:p>
            <a:pPr>
              <a:defRPr/>
            </a:pPr>
            <a:fld id="{4DFE5BC0-55BC-477A-BF82-6FD184003DEA}"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D159F659-607E-48B5-AB81-3463E6529081}"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11FB2B42-9E4B-4145-83E4-451ED5D9CD73}"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CB002DCB-4FC9-4EC0-812B-EAA1379FD983}"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013EC9BA-B641-4079-BFFD-F356235AE43B}"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F246C655-7A4C-45F9-A1AA-D6D542AA36A2}"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7106BDB9-42CB-4C36-9BE2-9F5D7FAC69BB}"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2710B746-97B2-44FC-AEA3-8D6379FD463C}"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EDD9349C-E84E-4E27-90C9-FDC726B797C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799DE7FA-202E-4B58-992A-A3FEA5AF866C}"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D30C9590-C2DF-4877-AFD1-F5095AF01714}"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B6B7B391-E52E-4052-8978-73A5BF28DB90}" type="datetimeFigureOut">
              <a:rPr lang="en-US"/>
              <a:pPr>
                <a:defRPr/>
              </a:pPr>
              <a:t>6/21/2011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34" charset="-128"/>
              </a:defRPr>
            </a:lvl1pPr>
          </a:lstStyle>
          <a:p>
            <a:pPr>
              <a:defRPr/>
            </a:pPr>
            <a:fld id="{0B662BEF-27DD-4CCE-B62B-32955E1D9AE6}"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pitchFamily="34" charset="-128"/>
              </a:defRPr>
            </a:lvl1pPr>
          </a:lstStyle>
          <a:p>
            <a:pPr>
              <a:defRPr/>
            </a:pPr>
            <a:fld id="{CD47BD98-A92C-405C-8F5B-4BE2EB5B8FEE}"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ea typeface="ＭＳ Ｐゴシック" pitchFamily="34"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pitchFamily="34"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ea typeface="ＭＳ Ｐゴシック" pitchFamily="34" charset="-128"/>
              </a:defRPr>
            </a:lvl1pPr>
          </a:lstStyle>
          <a:p>
            <a:pPr>
              <a:defRPr/>
            </a:pPr>
            <a:fld id="{8896EAAA-EB78-46F0-B86D-9EE02C01AB3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ea typeface="ＭＳ Ｐゴシック" pitchFamily="34" charset="-128"/>
              </a:defRPr>
            </a:lvl1pPr>
          </a:lstStyle>
          <a:p>
            <a:pPr>
              <a:defRPr/>
            </a:pPr>
            <a:endParaRPr lang="en-US"/>
          </a:p>
        </p:txBody>
      </p:sp>
      <p:sp>
        <p:nvSpPr>
          <p:cNvPr id="6" name="Rectangle 5"/>
          <p:cNvSpPr>
            <a:spLocks noGrp="1" noChangeArrowheads="1"/>
          </p:cNvSpPr>
          <p:nvPr>
            <p:ph type="ftr" sz="quarter" idx="11"/>
          </p:nvPr>
        </p:nvSpPr>
        <p:spPr/>
        <p:txBody>
          <a:bodyPr/>
          <a:lstStyle>
            <a:lvl1pPr>
              <a:defRPr>
                <a:ea typeface="ＭＳ Ｐゴシック" pitchFamily="34" charset="-128"/>
              </a:defRPr>
            </a:lvl1pPr>
          </a:lstStyle>
          <a:p>
            <a:pPr>
              <a:defRPr/>
            </a:pPr>
            <a:endParaRPr lang="en-US"/>
          </a:p>
        </p:txBody>
      </p:sp>
      <p:sp>
        <p:nvSpPr>
          <p:cNvPr id="7" name="Rectangle 6"/>
          <p:cNvSpPr>
            <a:spLocks noGrp="1" noChangeArrowheads="1"/>
          </p:cNvSpPr>
          <p:nvPr>
            <p:ph type="sldNum" sz="quarter" idx="12"/>
          </p:nvPr>
        </p:nvSpPr>
        <p:spPr/>
        <p:txBody>
          <a:bodyPr/>
          <a:lstStyle>
            <a:lvl1pPr>
              <a:defRPr>
                <a:ea typeface="ＭＳ Ｐゴシック" pitchFamily="34" charset="-128"/>
              </a:defRPr>
            </a:lvl1pPr>
          </a:lstStyle>
          <a:p>
            <a:pPr>
              <a:defRPr/>
            </a:pPr>
            <a:fld id="{E06E440E-551C-4111-8E42-F518C50DE26C}"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rtlCol="0"/>
          <a:lstStyle>
            <a:lvl1pPr>
              <a:defRPr>
                <a:solidFill>
                  <a:prstClr val="black">
                    <a:tint val="75000"/>
                  </a:prstClr>
                </a:solidFill>
                <a:latin typeface="Arial" charset="0"/>
              </a:defRPr>
            </a:lvl1pPr>
          </a:lstStyle>
          <a:p>
            <a:pPr>
              <a:defRPr/>
            </a:pPr>
            <a:fld id="{3F6E040E-7109-416B-8BA3-99A184605A63}" type="datetimeFigureOut">
              <a:rPr lang="en-US"/>
              <a:pPr>
                <a:defRPr/>
              </a:pPr>
              <a:t>6/21/2011</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Arial" charset="0"/>
              </a:defRPr>
            </a:lvl1pPr>
          </a:lstStyle>
          <a:p>
            <a:pPr>
              <a:defRPr/>
            </a:pPr>
            <a:fld id="{03EEDBE5-F261-456C-BE36-23DE705446A6}"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rtlCol="0"/>
          <a:lstStyle>
            <a:lvl1pPr>
              <a:defRPr>
                <a:solidFill>
                  <a:prstClr val="black">
                    <a:tint val="75000"/>
                  </a:prstClr>
                </a:solidFill>
                <a:latin typeface="Arial" charset="0"/>
              </a:defRPr>
            </a:lvl1pPr>
          </a:lstStyle>
          <a:p>
            <a:pPr>
              <a:defRPr/>
            </a:pPr>
            <a:fld id="{3F6E040E-7109-416B-8BA3-99A184605A63}" type="datetimeFigureOut">
              <a:rPr lang="en-US"/>
              <a:pPr>
                <a:defRPr/>
              </a:pPr>
              <a:t>6/21/2011</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Arial" charset="0"/>
              </a:defRPr>
            </a:lvl1pPr>
          </a:lstStyle>
          <a:p>
            <a:pPr>
              <a:defRPr/>
            </a:pPr>
            <a:fld id="{1C97F128-580D-48F3-8DC7-B530ED69CD68}"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rtlCol="0"/>
          <a:lstStyle>
            <a:lvl1pPr>
              <a:defRPr>
                <a:solidFill>
                  <a:prstClr val="black">
                    <a:tint val="75000"/>
                  </a:prstClr>
                </a:solidFill>
                <a:latin typeface="Arial" charset="0"/>
              </a:defRPr>
            </a:lvl1pPr>
          </a:lstStyle>
          <a:p>
            <a:pPr>
              <a:defRPr/>
            </a:pPr>
            <a:fld id="{3F6E040E-7109-416B-8BA3-99A184605A63}" type="datetimeFigureOut">
              <a:rPr lang="en-US"/>
              <a:pPr>
                <a:defRPr/>
              </a:pPr>
              <a:t>6/21/2011</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Arial" charset="0"/>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Arial" charset="0"/>
              </a:defRPr>
            </a:lvl1pPr>
          </a:lstStyle>
          <a:p>
            <a:pPr>
              <a:defRPr/>
            </a:pPr>
            <a:fld id="{CDB1E5FD-F354-400C-BBDD-D63690F2505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01888" y="4419600"/>
            <a:ext cx="6324600" cy="1447800"/>
          </a:xfrm>
        </p:spPr>
        <p:txBody>
          <a:bodyPr anchor="t"/>
          <a:lstStyle>
            <a:lvl1pPr algn="r">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401887" y="2906713"/>
            <a:ext cx="6361113" cy="1512887"/>
          </a:xfrm>
        </p:spPr>
        <p:txBody>
          <a:bodyPr anchor="b"/>
          <a:lstStyle>
            <a:lvl1pPr marL="0" indent="0" algn="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336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00700" y="1981200"/>
            <a:ext cx="3314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6000" y="381000"/>
            <a:ext cx="6553200" cy="1036638"/>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1828800"/>
            <a:ext cx="3124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2286000" y="2468562"/>
            <a:ext cx="3124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791200" y="1828800"/>
            <a:ext cx="3048000" cy="650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791200" y="2411039"/>
            <a:ext cx="3048000" cy="40199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9487" y="503237"/>
            <a:ext cx="3008313" cy="12382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638800" y="503237"/>
            <a:ext cx="3200400" cy="5897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49487" y="17097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67000"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667000" y="685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667000" y="54403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0.xml"/><Relationship Id="rId1" Type="http://schemas.openxmlformats.org/officeDocument/2006/relationships/slideLayout" Target="../slideLayouts/slideLayout2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1.xml"/><Relationship Id="rId1" Type="http://schemas.openxmlformats.org/officeDocument/2006/relationships/slideLayout" Target="../slideLayouts/slideLayout2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9.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32" name="Rectangle 8"/>
          <p:cNvSpPr>
            <a:spLocks noGrp="1" noChangeArrowheads="1"/>
          </p:cNvSpPr>
          <p:nvPr>
            <p:ph type="title"/>
          </p:nvPr>
        </p:nvSpPr>
        <p:spPr bwMode="auto">
          <a:xfrm>
            <a:off x="2133600" y="304800"/>
            <a:ext cx="6781800" cy="1447800"/>
          </a:xfrm>
          <a:prstGeom prst="rect">
            <a:avLst/>
          </a:prstGeom>
          <a:noFill/>
          <a:ln w="9525">
            <a:noFill/>
            <a:miter lim="800000"/>
            <a:headEnd/>
            <a:tailEnd/>
          </a:ln>
        </p:spPr>
        <p:txBody>
          <a:bodyPr vert="horz" wrap="square" lIns="91414" tIns="45707" rIns="91414" bIns="45707" numCol="1" anchor="ctr" anchorCtr="0" compatLnSpc="1">
            <a:prstTxWarp prst="textNoShape">
              <a:avLst/>
            </a:prstTxWarp>
          </a:bodyPr>
          <a:lstStyle/>
          <a:p>
            <a:pPr lvl="0"/>
            <a:r>
              <a:rPr lang="en-US" smtClean="0"/>
              <a:t>Click to edit Master title style</a:t>
            </a:r>
          </a:p>
        </p:txBody>
      </p:sp>
      <p:sp>
        <p:nvSpPr>
          <p:cNvPr id="1033" name="Rectangle 9"/>
          <p:cNvSpPr>
            <a:spLocks noGrp="1" noChangeArrowheads="1"/>
          </p:cNvSpPr>
          <p:nvPr>
            <p:ph type="body" idx="1"/>
          </p:nvPr>
        </p:nvSpPr>
        <p:spPr bwMode="auto">
          <a:xfrm>
            <a:off x="2133600" y="1981200"/>
            <a:ext cx="6781800" cy="4495800"/>
          </a:xfrm>
          <a:prstGeom prst="rect">
            <a:avLst/>
          </a:prstGeom>
          <a:noFill/>
          <a:ln w="9525">
            <a:noFill/>
            <a:miter lim="800000"/>
            <a:headEnd/>
            <a:tailEnd/>
          </a:ln>
        </p:spPr>
        <p:txBody>
          <a:bodyPr vert="horz" wrap="square" lIns="91414" tIns="45707" rIns="91414" bIns="4570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4" descr="graphic for PowerPoint.jpg"/>
          <p:cNvPicPr>
            <a:picLocks noChangeAspect="1"/>
          </p:cNvPicPr>
          <p:nvPr userDrawn="1"/>
        </p:nvPicPr>
        <p:blipFill>
          <a:blip r:embed="rId13" cstate="print"/>
          <a:srcRect/>
          <a:stretch>
            <a:fillRect/>
          </a:stretch>
        </p:blipFill>
        <p:spPr bwMode="auto">
          <a:xfrm>
            <a:off x="0" y="0"/>
            <a:ext cx="1782763"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r" rtl="0" eaLnBrk="0" fontAlgn="base" hangingPunct="0">
        <a:spcBef>
          <a:spcPct val="0"/>
        </a:spcBef>
        <a:spcAft>
          <a:spcPct val="0"/>
        </a:spcAft>
        <a:defRPr sz="4400">
          <a:solidFill>
            <a:srgbClr val="5D296D"/>
          </a:solidFill>
          <a:effectLst>
            <a:outerShdw blurRad="38100" dist="38100" dir="2700000" algn="tl">
              <a:srgbClr val="DDDDDD"/>
            </a:outerShdw>
          </a:effectLst>
          <a:latin typeface="+mj-lt"/>
          <a:ea typeface="+mj-ea"/>
          <a:cs typeface="+mj-cs"/>
        </a:defRPr>
      </a:lvl1pPr>
      <a:lvl2pPr algn="r" rtl="0" eaLnBrk="0" fontAlgn="base" hangingPunct="0">
        <a:spcBef>
          <a:spcPct val="0"/>
        </a:spcBef>
        <a:spcAft>
          <a:spcPct val="0"/>
        </a:spcAft>
        <a:defRPr sz="4400">
          <a:solidFill>
            <a:srgbClr val="5D296D"/>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2pPr>
      <a:lvl3pPr algn="r" rtl="0" eaLnBrk="0" fontAlgn="base" hangingPunct="0">
        <a:spcBef>
          <a:spcPct val="0"/>
        </a:spcBef>
        <a:spcAft>
          <a:spcPct val="0"/>
        </a:spcAft>
        <a:defRPr sz="4400">
          <a:solidFill>
            <a:srgbClr val="5D296D"/>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3pPr>
      <a:lvl4pPr algn="r" rtl="0" eaLnBrk="0" fontAlgn="base" hangingPunct="0">
        <a:spcBef>
          <a:spcPct val="0"/>
        </a:spcBef>
        <a:spcAft>
          <a:spcPct val="0"/>
        </a:spcAft>
        <a:defRPr sz="4400">
          <a:solidFill>
            <a:srgbClr val="5D296D"/>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4pPr>
      <a:lvl5pPr algn="r" rtl="0" eaLnBrk="0" fontAlgn="base" hangingPunct="0">
        <a:spcBef>
          <a:spcPct val="0"/>
        </a:spcBef>
        <a:spcAft>
          <a:spcPct val="0"/>
        </a:spcAft>
        <a:defRPr sz="4400">
          <a:solidFill>
            <a:srgbClr val="5D296D"/>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5pPr>
      <a:lvl6pPr marL="4572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6pPr>
      <a:lvl7pPr marL="9144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7pPr>
      <a:lvl8pPr marL="13716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8pPr>
      <a:lvl9pPr marL="1828800" algn="r" rtl="0" fontAlgn="base">
        <a:spcBef>
          <a:spcPct val="0"/>
        </a:spcBef>
        <a:spcAft>
          <a:spcPct val="0"/>
        </a:spcAft>
        <a:defRPr sz="4400">
          <a:solidFill>
            <a:srgbClr val="1463F0"/>
          </a:solidFill>
          <a:effectLst>
            <a:outerShdw blurRad="38100" dist="38100" dir="2700000" algn="tl">
              <a:srgbClr val="DDDDDD"/>
            </a:outerShdw>
          </a:effectLst>
          <a:latin typeface="Arial" pitchFamily="-112" charset="0"/>
          <a:ea typeface="ＭＳ Ｐゴシック" pitchFamily="-112" charset="-128"/>
          <a:cs typeface="ＭＳ Ｐゴシック" pitchFamily="-112" charset="-128"/>
        </a:defRPr>
      </a:lvl9pPr>
    </p:titleStyle>
    <p:bodyStyle>
      <a:lvl1pPr marL="342900" indent="-342900" algn="l" rtl="0" eaLnBrk="0" fontAlgn="base" hangingPunct="0">
        <a:spcBef>
          <a:spcPct val="20000"/>
        </a:spcBef>
        <a:spcAft>
          <a:spcPct val="0"/>
        </a:spcAft>
        <a:buClr>
          <a:srgbClr val="5D296D"/>
        </a:buClr>
        <a:buFont typeface="Wingdings" pitchFamily="2" charset="2"/>
        <a:buChar char="v"/>
        <a:defRPr sz="3200">
          <a:solidFill>
            <a:srgbClr val="64031B"/>
          </a:solidFill>
          <a:effectLst>
            <a:outerShdw blurRad="38100" dist="38100" dir="2700000" algn="tl">
              <a:srgbClr val="DDDDDD"/>
            </a:outerShdw>
          </a:effectLst>
          <a:latin typeface="+mn-lt"/>
          <a:ea typeface="+mn-ea"/>
          <a:cs typeface="+mn-cs"/>
        </a:defRPr>
      </a:lvl1pPr>
      <a:lvl2pPr marL="742950" indent="-285750" algn="l" rtl="0" eaLnBrk="0" fontAlgn="base" hangingPunct="0">
        <a:spcBef>
          <a:spcPct val="20000"/>
        </a:spcBef>
        <a:spcAft>
          <a:spcPct val="0"/>
        </a:spcAft>
        <a:buClr>
          <a:srgbClr val="5D296D"/>
        </a:buClr>
        <a:buFont typeface="Wingdings" pitchFamily="2" charset="2"/>
        <a:buChar char="v"/>
        <a:defRPr sz="2800">
          <a:solidFill>
            <a:srgbClr val="3E1B49"/>
          </a:solidFill>
          <a:effectLst>
            <a:outerShdw blurRad="38100" dist="38100" dir="2700000" algn="tl">
              <a:srgbClr val="DDDDDD"/>
            </a:outerShdw>
          </a:effectLst>
          <a:latin typeface="+mn-lt"/>
          <a:ea typeface="+mn-ea"/>
        </a:defRPr>
      </a:lvl2pPr>
      <a:lvl3pPr marL="1143000" indent="-228600" algn="l" rtl="0" eaLnBrk="0" fontAlgn="base" hangingPunct="0">
        <a:spcBef>
          <a:spcPct val="20000"/>
        </a:spcBef>
        <a:spcAft>
          <a:spcPct val="0"/>
        </a:spcAft>
        <a:buClr>
          <a:srgbClr val="5D296D"/>
        </a:buClr>
        <a:buFont typeface="Wingdings" pitchFamily="2" charset="2"/>
        <a:buChar char="v"/>
        <a:defRPr sz="2400">
          <a:solidFill>
            <a:srgbClr val="65050B"/>
          </a:solidFill>
          <a:effectLst>
            <a:outerShdw blurRad="38100" dist="38100" dir="2700000" algn="tl">
              <a:srgbClr val="DDDDDD"/>
            </a:outerShdw>
          </a:effectLst>
          <a:latin typeface="+mn-lt"/>
          <a:ea typeface="+mn-ea"/>
        </a:defRPr>
      </a:lvl3pPr>
      <a:lvl4pPr marL="1600200" indent="-228600" algn="l" rtl="0" eaLnBrk="0" fontAlgn="base" hangingPunct="0">
        <a:spcBef>
          <a:spcPct val="20000"/>
        </a:spcBef>
        <a:spcAft>
          <a:spcPct val="0"/>
        </a:spcAft>
        <a:buClr>
          <a:srgbClr val="5D296D"/>
        </a:buClr>
        <a:buFont typeface="Wingdings" pitchFamily="2" charset="2"/>
        <a:buChar char="v"/>
        <a:defRPr sz="2000">
          <a:solidFill>
            <a:srgbClr val="3E1B49"/>
          </a:solidFill>
          <a:effectLst>
            <a:outerShdw blurRad="38100" dist="38100" dir="2700000" algn="tl">
              <a:srgbClr val="DDDDDD"/>
            </a:outerShdw>
          </a:effectLst>
          <a:latin typeface="+mn-lt"/>
          <a:ea typeface="+mn-ea"/>
        </a:defRPr>
      </a:lvl4pPr>
      <a:lvl5pPr marL="2057400" indent="-228600" algn="l" rtl="0" eaLnBrk="0" fontAlgn="base" hangingPunct="0">
        <a:spcBef>
          <a:spcPct val="20000"/>
        </a:spcBef>
        <a:spcAft>
          <a:spcPct val="0"/>
        </a:spcAft>
        <a:buClr>
          <a:srgbClr val="5D296D"/>
        </a:buClr>
        <a:buFont typeface="Wingdings" pitchFamily="2" charset="2"/>
        <a:buChar char="v"/>
        <a:defRPr sz="2000">
          <a:solidFill>
            <a:srgbClr val="65050B"/>
          </a:solidFill>
          <a:effectLst>
            <a:outerShdw blurRad="38100" dist="38100" dir="2700000" algn="tl">
              <a:srgbClr val="DDDDDD"/>
            </a:outerShdw>
          </a:effectLst>
          <a:latin typeface="+mn-lt"/>
          <a:ea typeface="+mn-ea"/>
        </a:defRPr>
      </a:lvl5pPr>
      <a:lvl6pPr marL="25146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6pPr>
      <a:lvl7pPr marL="29718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7pPr>
      <a:lvl8pPr marL="34290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8pPr>
      <a:lvl9pPr marL="3886200" indent="-228600" algn="l" rtl="0" fontAlgn="base">
        <a:spcBef>
          <a:spcPct val="20000"/>
        </a:spcBef>
        <a:spcAft>
          <a:spcPct val="0"/>
        </a:spcAft>
        <a:buClr>
          <a:srgbClr val="3C80FF"/>
        </a:buClr>
        <a:buChar char="»"/>
        <a:defRPr sz="2000">
          <a:solidFill>
            <a:srgbClr val="673401"/>
          </a:solidFill>
          <a:effectLst>
            <a:outerShdw blurRad="38100" dist="38100" dir="2700000" algn="tl">
              <a:srgbClr val="DDDDDD"/>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526A596D-6042-485D-9A52-DDF013234D73}"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439D2B9E-48D7-4D3B-BE8C-E267CE8685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3"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1126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6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674EEAB7-3D41-4B3F-B2DE-393FDCEA9638}"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48FC66E0-6467-4C4B-AB6E-750F4C3DDA2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ea typeface="+mn-ea"/>
              </a:defRPr>
            </a:lvl1pPr>
          </a:lstStyle>
          <a:p>
            <a:pPr>
              <a:defRPr/>
            </a:pPr>
            <a:fld id="{3C71B411-95A0-426D-BBE5-6B347471529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5"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ea typeface="+mn-ea"/>
              </a:defRPr>
            </a:lvl1pPr>
          </a:lstStyle>
          <a:p>
            <a:pPr>
              <a:defRPr/>
            </a:pPr>
            <a:fld id="{F4D49572-FB1A-44F3-B624-82BA2DCBBE5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6"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ea typeface="+mn-ea"/>
              </a:defRPr>
            </a:lvl1pPr>
          </a:lstStyle>
          <a:p>
            <a:pPr>
              <a:defRPr/>
            </a:pPr>
            <a:fld id="{340E8450-9A81-4C09-8EE3-CAA2FE8CA8F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E6F7CE29-0300-4284-B95F-A1AF4AC3B1CC}" type="datetime1">
              <a:rPr lang="en-US"/>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E648A74A-7377-46D8-80B1-254DE157837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8" r:id="rId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F5240846-0F4D-4AD3-9790-68DAF8B35BA8}" type="datetime1">
              <a:rPr lang="en-US"/>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C70149BD-EA84-428F-9CB8-4B06B79F0F43}"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19" r:id="rId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BCDCF350-1D4A-43B7-8190-8003888E8DA1}" type="datetime1">
              <a:rPr lang="en-US"/>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17530696-C3A1-45D4-AC24-3DDF9D8DD60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820" r:id="rId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533400"/>
          </a:xfrm>
          <a:prstGeom prst="rect">
            <a:avLst/>
          </a:prstGeom>
          <a:solidFill>
            <a:schemeClr val="accent1">
              <a:lumMod val="40000"/>
              <a:lumOff val="60000"/>
            </a:schemeClr>
          </a:solidFill>
        </p:spPr>
        <p:txBody>
          <a:bodyPr vert="horz" lIns="91440" tIns="45720" rIns="91440" bIns="45720" rtlCol="0" anchor="ctr">
            <a:noAutofit/>
          </a:bodyPr>
          <a:lstStyle/>
          <a:p>
            <a:r>
              <a:rPr lang="en-US" dirty="0" smtClean="0"/>
              <a:t>Click to edit Master title style</a:t>
            </a:r>
            <a:endParaRPr lang="en-US" dirty="0"/>
          </a:p>
        </p:txBody>
      </p:sp>
      <p:sp>
        <p:nvSpPr>
          <p:cNvPr id="2051" name="Text Placeholder 2"/>
          <p:cNvSpPr>
            <a:spLocks noGrp="1"/>
          </p:cNvSpPr>
          <p:nvPr>
            <p:ph type="body" idx="1"/>
          </p:nvPr>
        </p:nvSpPr>
        <p:spPr bwMode="auto">
          <a:xfrm>
            <a:off x="152400" y="685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6F74DBCD-DCA5-4B97-AE89-EA5E12CAD241}" type="datetime1">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F827735F-50EB-451F-9CB7-C55E1199BF9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Lst>
  <p:txStyles>
    <p:titleStyle>
      <a:lvl1pPr algn="l" defTabSz="457200" rtl="0" eaLnBrk="0" fontAlgn="base" hangingPunct="0">
        <a:spcBef>
          <a:spcPct val="0"/>
        </a:spcBef>
        <a:spcAft>
          <a:spcPct val="0"/>
        </a:spcAft>
        <a:defRPr sz="32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5pPr>
      <a:lvl6pPr marL="4572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6pPr>
      <a:lvl7pPr marL="9144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7pPr>
      <a:lvl8pPr marL="13716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8pPr>
      <a:lvl9pPr marL="18288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533400"/>
          </a:xfrm>
          <a:prstGeom prst="rect">
            <a:avLst/>
          </a:prstGeom>
          <a:solidFill>
            <a:schemeClr val="accent1">
              <a:lumMod val="40000"/>
              <a:lumOff val="60000"/>
            </a:schemeClr>
          </a:solidFill>
        </p:spPr>
        <p:txBody>
          <a:bodyPr vert="horz" lIns="91440" tIns="45720" rIns="91440" bIns="45720" rtlCol="0" anchor="ctr">
            <a:noAutofit/>
          </a:bodyPr>
          <a:lstStyle/>
          <a:p>
            <a:r>
              <a:rPr lang="en-US" dirty="0" smtClean="0"/>
              <a:t>Click to edit Master title style</a:t>
            </a:r>
            <a:endParaRPr lang="en-US" dirty="0"/>
          </a:p>
        </p:txBody>
      </p:sp>
      <p:sp>
        <p:nvSpPr>
          <p:cNvPr id="3075" name="Text Placeholder 2"/>
          <p:cNvSpPr>
            <a:spLocks noGrp="1"/>
          </p:cNvSpPr>
          <p:nvPr>
            <p:ph type="body" idx="1"/>
          </p:nvPr>
        </p:nvSpPr>
        <p:spPr bwMode="auto">
          <a:xfrm>
            <a:off x="152400" y="685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001B01C6-01C0-43E2-B20B-3BD5A21E95EF}" type="datetime1">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2BF60CC4-28E3-4093-AE24-C841400CAD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6" r:id="rId1"/>
  </p:sldLayoutIdLst>
  <p:txStyles>
    <p:titleStyle>
      <a:lvl1pPr algn="l" defTabSz="457200" rtl="0" eaLnBrk="0" fontAlgn="base" hangingPunct="0">
        <a:spcBef>
          <a:spcPct val="0"/>
        </a:spcBef>
        <a:spcAft>
          <a:spcPct val="0"/>
        </a:spcAft>
        <a:defRPr sz="32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5pPr>
      <a:lvl6pPr marL="4572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6pPr>
      <a:lvl7pPr marL="9144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7pPr>
      <a:lvl8pPr marL="13716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8pPr>
      <a:lvl9pPr marL="18288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533400"/>
          </a:xfrm>
          <a:prstGeom prst="rect">
            <a:avLst/>
          </a:prstGeom>
          <a:solidFill>
            <a:schemeClr val="accent1">
              <a:lumMod val="40000"/>
              <a:lumOff val="60000"/>
            </a:schemeClr>
          </a:solidFill>
        </p:spPr>
        <p:txBody>
          <a:bodyPr vert="horz" lIns="91440" tIns="45720" rIns="91440" bIns="45720" rtlCol="0" anchor="ctr">
            <a:noAutofit/>
          </a:bodyPr>
          <a:lstStyle/>
          <a:p>
            <a:r>
              <a:rPr lang="en-US" dirty="0" smtClean="0"/>
              <a:t>Click to edit Master title style</a:t>
            </a:r>
            <a:endParaRPr lang="en-US" dirty="0"/>
          </a:p>
        </p:txBody>
      </p:sp>
      <p:sp>
        <p:nvSpPr>
          <p:cNvPr id="4099" name="Text Placeholder 2"/>
          <p:cNvSpPr>
            <a:spLocks noGrp="1"/>
          </p:cNvSpPr>
          <p:nvPr>
            <p:ph type="body" idx="1"/>
          </p:nvPr>
        </p:nvSpPr>
        <p:spPr bwMode="auto">
          <a:xfrm>
            <a:off x="152400" y="685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A0860C87-4F8B-4D05-A8E7-85D77EEC230A}" type="datetime1">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906061C0-7B56-40F2-94E0-6BE6304787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7" r:id="rId1"/>
  </p:sldLayoutIdLst>
  <p:txStyles>
    <p:titleStyle>
      <a:lvl1pPr algn="l" defTabSz="457200" rtl="0" eaLnBrk="0" fontAlgn="base" hangingPunct="0">
        <a:spcBef>
          <a:spcPct val="0"/>
        </a:spcBef>
        <a:spcAft>
          <a:spcPct val="0"/>
        </a:spcAft>
        <a:defRPr sz="32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5pPr>
      <a:lvl6pPr marL="4572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6pPr>
      <a:lvl7pPr marL="9144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7pPr>
      <a:lvl8pPr marL="13716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8pPr>
      <a:lvl9pPr marL="18288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533400"/>
          </a:xfrm>
          <a:prstGeom prst="rect">
            <a:avLst/>
          </a:prstGeom>
          <a:solidFill>
            <a:schemeClr val="accent1">
              <a:lumMod val="40000"/>
              <a:lumOff val="60000"/>
            </a:schemeClr>
          </a:solidFill>
        </p:spPr>
        <p:txBody>
          <a:bodyPr vert="horz" lIns="91440" tIns="45720" rIns="91440" bIns="45720" rtlCol="0" anchor="ctr">
            <a:noAutofit/>
          </a:bodyPr>
          <a:lstStyle/>
          <a:p>
            <a:r>
              <a:rPr lang="en-US" dirty="0" smtClean="0"/>
              <a:t>Click to edit Master title style</a:t>
            </a:r>
            <a:endParaRPr lang="en-US" dirty="0"/>
          </a:p>
        </p:txBody>
      </p:sp>
      <p:sp>
        <p:nvSpPr>
          <p:cNvPr id="5123" name="Text Placeholder 2"/>
          <p:cNvSpPr>
            <a:spLocks noGrp="1"/>
          </p:cNvSpPr>
          <p:nvPr>
            <p:ph type="body" idx="1"/>
          </p:nvPr>
        </p:nvSpPr>
        <p:spPr bwMode="auto">
          <a:xfrm>
            <a:off x="152400" y="6858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582C67D1-D143-45EB-B0D9-514BE5B21930}" type="datetime1">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332912E8-82C3-480E-86E7-2B44A9A900F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8" r:id="rId1"/>
  </p:sldLayoutIdLst>
  <p:txStyles>
    <p:titleStyle>
      <a:lvl1pPr algn="l" defTabSz="457200" rtl="0" eaLnBrk="0" fontAlgn="base" hangingPunct="0">
        <a:spcBef>
          <a:spcPct val="0"/>
        </a:spcBef>
        <a:spcAft>
          <a:spcPct val="0"/>
        </a:spcAft>
        <a:defRPr sz="3200" kern="1200">
          <a:solidFill>
            <a:schemeClr val="tx1"/>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3200">
          <a:solidFill>
            <a:schemeClr val="tx1"/>
          </a:solidFill>
          <a:latin typeface="Calibri" charset="0"/>
          <a:ea typeface="ＭＳ Ｐゴシック" charset="-128"/>
          <a:cs typeface="ＭＳ Ｐゴシック" charset="-128"/>
        </a:defRPr>
      </a:lvl5pPr>
      <a:lvl6pPr marL="4572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6pPr>
      <a:lvl7pPr marL="9144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7pPr>
      <a:lvl8pPr marL="13716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8pPr>
      <a:lvl9pPr marL="1828800" algn="l" defTabSz="457200" rtl="0" fontAlgn="base">
        <a:spcBef>
          <a:spcPct val="0"/>
        </a:spcBef>
        <a:spcAft>
          <a:spcPct val="0"/>
        </a:spcAft>
        <a:defRPr sz="32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defRPr sz="28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C556A75E-1407-420A-9B81-387C090FF100}"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EC5DDEA8-1778-471E-B326-EC457E51513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A260DFDB-FCB3-43A6-9342-99CD067441E3}"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D1CE9235-DD9B-4E02-9614-090766A836E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0"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2B74C8EA-A090-46AD-ADB8-D7378F833240}"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01661C43-3926-4A52-88D7-61F811EEEE0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mn-ea"/>
              </a:defRPr>
            </a:lvl1pPr>
          </a:lstStyle>
          <a:p>
            <a:pPr>
              <a:defRPr/>
            </a:pPr>
            <a:fld id="{2F6D018F-6BB0-4BF2-A9E6-CBDB5F37E91C}" type="datetimeFigureOut">
              <a:rPr lang="en-US"/>
              <a:pPr>
                <a:defRPr/>
              </a:pPr>
              <a:t>6/21/2011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mn-ea"/>
              </a:defRPr>
            </a:lvl1pPr>
          </a:lstStyle>
          <a:p>
            <a:pPr>
              <a:defRPr/>
            </a:pPr>
            <a:fld id="{483F68E2-2CC3-4941-A51A-77FC884ECC4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12"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5.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0.jpeg"/><Relationship Id="rId1" Type="http://schemas.openxmlformats.org/officeDocument/2006/relationships/slideLayout" Target="../slideLayouts/slideLayout2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2.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9.jpe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0.jpeg"/><Relationship Id="rId1" Type="http://schemas.openxmlformats.org/officeDocument/2006/relationships/slideLayout" Target="../slideLayouts/slideLayout27.xml"/><Relationship Id="rId5" Type="http://schemas.openxmlformats.org/officeDocument/2006/relationships/image" Target="../media/image42.jpe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3"/>
          <p:cNvSpPr>
            <a:spLocks noChangeArrowheads="1"/>
          </p:cNvSpPr>
          <p:nvPr/>
        </p:nvSpPr>
        <p:spPr bwMode="auto">
          <a:xfrm>
            <a:off x="3810000" y="2133600"/>
            <a:ext cx="4876800" cy="1676400"/>
          </a:xfrm>
          <a:prstGeom prst="rect">
            <a:avLst/>
          </a:prstGeom>
          <a:noFill/>
          <a:ln w="9525">
            <a:noFill/>
            <a:miter lim="800000"/>
            <a:headEnd/>
            <a:tailEnd/>
          </a:ln>
        </p:spPr>
        <p:txBody>
          <a:bodyPr anchor="ctr"/>
          <a:lstStyle/>
          <a:p>
            <a:pPr algn="r"/>
            <a:endParaRPr lang="en-US" sz="2600">
              <a:solidFill>
                <a:srgbClr val="852F89"/>
              </a:solidFill>
            </a:endParaRPr>
          </a:p>
        </p:txBody>
      </p:sp>
      <p:sp>
        <p:nvSpPr>
          <p:cNvPr id="34819" name="Rectangle 14"/>
          <p:cNvSpPr>
            <a:spLocks noChangeArrowheads="1"/>
          </p:cNvSpPr>
          <p:nvPr/>
        </p:nvSpPr>
        <p:spPr bwMode="auto">
          <a:xfrm>
            <a:off x="1828800" y="685800"/>
            <a:ext cx="7086600" cy="1828800"/>
          </a:xfrm>
          <a:prstGeom prst="rect">
            <a:avLst/>
          </a:prstGeom>
          <a:noFill/>
          <a:ln w="9525">
            <a:noFill/>
            <a:miter lim="800000"/>
            <a:headEnd/>
            <a:tailEnd/>
          </a:ln>
        </p:spPr>
        <p:txBody>
          <a:bodyPr anchor="ctr"/>
          <a:lstStyle/>
          <a:p>
            <a:pPr algn="r"/>
            <a:r>
              <a:rPr lang="en-US" sz="3200" b="1">
                <a:solidFill>
                  <a:schemeClr val="tx2"/>
                </a:solidFill>
              </a:rPr>
              <a:t>Pursuing an Academic Career </a:t>
            </a:r>
          </a:p>
          <a:p>
            <a:pPr algn="r"/>
            <a:r>
              <a:rPr lang="en-US" sz="3200" b="1">
                <a:solidFill>
                  <a:schemeClr val="tx2"/>
                </a:solidFill>
              </a:rPr>
              <a:t>Virtual Event Series</a:t>
            </a:r>
          </a:p>
          <a:p>
            <a:pPr algn="r"/>
            <a:r>
              <a:rPr lang="en-US" sz="1200" b="1"/>
              <a:t>  </a:t>
            </a:r>
            <a:br>
              <a:rPr lang="en-US" sz="1200" b="1"/>
            </a:br>
            <a:r>
              <a:rPr lang="en-US" sz="3200" b="1">
                <a:solidFill>
                  <a:srgbClr val="6D3181"/>
                </a:solidFill>
              </a:rPr>
              <a:t>Faculty Positions: </a:t>
            </a:r>
          </a:p>
          <a:p>
            <a:pPr algn="r"/>
            <a:r>
              <a:rPr lang="en-US" sz="3200" b="1">
                <a:solidFill>
                  <a:srgbClr val="6D3181"/>
                </a:solidFill>
              </a:rPr>
              <a:t>exploring the range of possibilities</a:t>
            </a:r>
            <a:br>
              <a:rPr lang="en-US" sz="3200" b="1">
                <a:solidFill>
                  <a:srgbClr val="6D3181"/>
                </a:solidFill>
              </a:rPr>
            </a:br>
            <a:r>
              <a:rPr lang="en-US" sz="2800" b="1">
                <a:solidFill>
                  <a:srgbClr val="6D3181"/>
                </a:solidFill>
              </a:rPr>
              <a:t>June 21, 2011</a:t>
            </a:r>
          </a:p>
          <a:p>
            <a:pPr algn="r"/>
            <a:endParaRPr lang="en-US" sz="3600" b="1">
              <a:solidFill>
                <a:srgbClr val="2D2D8A"/>
              </a:solidFill>
            </a:endParaRPr>
          </a:p>
        </p:txBody>
      </p:sp>
      <p:sp>
        <p:nvSpPr>
          <p:cNvPr id="34820" name="Content Placeholder 8"/>
          <p:cNvSpPr txBox="1">
            <a:spLocks/>
          </p:cNvSpPr>
          <p:nvPr/>
        </p:nvSpPr>
        <p:spPr bwMode="auto">
          <a:xfrm>
            <a:off x="2286000" y="2667000"/>
            <a:ext cx="6477000" cy="2438400"/>
          </a:xfrm>
          <a:prstGeom prst="rect">
            <a:avLst/>
          </a:prstGeom>
          <a:noFill/>
          <a:ln w="9525">
            <a:noFill/>
            <a:miter lim="800000"/>
            <a:headEnd/>
            <a:tailEnd/>
          </a:ln>
        </p:spPr>
        <p:txBody>
          <a:bodyPr/>
          <a:lstStyle/>
          <a:p>
            <a:pPr marL="342900" indent="-342900" algn="ctr" eaLnBrk="0" hangingPunct="0">
              <a:spcBef>
                <a:spcPct val="20000"/>
              </a:spcBef>
              <a:buClr>
                <a:srgbClr val="59A6D0"/>
              </a:buClr>
              <a:buFont typeface="Wingdings" pitchFamily="2" charset="2"/>
              <a:buNone/>
              <a:defRPr/>
            </a:pPr>
            <a:r>
              <a:rPr lang="en-US" sz="2200" dirty="0">
                <a:solidFill>
                  <a:schemeClr val="tx2"/>
                </a:solidFill>
              </a:rPr>
              <a:t>Audio access: Call in 1-800-704-9804</a:t>
            </a:r>
          </a:p>
          <a:p>
            <a:pPr marL="342900" indent="-342900" algn="ctr" eaLnBrk="0" hangingPunct="0">
              <a:spcBef>
                <a:spcPct val="20000"/>
              </a:spcBef>
              <a:buClr>
                <a:srgbClr val="59A6D0"/>
              </a:buClr>
              <a:buFont typeface="Wingdings" pitchFamily="2" charset="2"/>
              <a:buNone/>
              <a:defRPr/>
            </a:pPr>
            <a:r>
              <a:rPr lang="en-US" sz="2200" dirty="0">
                <a:solidFill>
                  <a:schemeClr val="tx2"/>
                </a:solidFill>
              </a:rPr>
              <a:t>Access code: </a:t>
            </a:r>
            <a:r>
              <a:rPr lang="en-US" sz="2200" dirty="0" smtClean="0">
                <a:solidFill>
                  <a:schemeClr val="tx2"/>
                </a:solidFill>
              </a:rPr>
              <a:t>-------</a:t>
            </a:r>
            <a:endParaRPr lang="en-US" sz="2200" dirty="0">
              <a:solidFill>
                <a:schemeClr val="tx2"/>
              </a:solidFill>
            </a:endParaRPr>
          </a:p>
          <a:p>
            <a:pPr marL="342900" indent="-342900" algn="ctr" eaLnBrk="0" hangingPunct="0">
              <a:spcBef>
                <a:spcPct val="20000"/>
              </a:spcBef>
              <a:buClr>
                <a:srgbClr val="59A6D0"/>
              </a:buClr>
              <a:buFont typeface="Wingdings" pitchFamily="2" charset="2"/>
              <a:buNone/>
              <a:defRPr/>
            </a:pPr>
            <a:r>
              <a:rPr lang="en-US" sz="2200" dirty="0">
                <a:solidFill>
                  <a:schemeClr val="accent6">
                    <a:lumMod val="60000"/>
                    <a:lumOff val="40000"/>
                  </a:schemeClr>
                </a:solidFill>
              </a:rPr>
              <a:t>Please </a:t>
            </a:r>
            <a:r>
              <a:rPr lang="en-US" sz="2200" b="1" dirty="0">
                <a:solidFill>
                  <a:schemeClr val="accent6">
                    <a:lumMod val="60000"/>
                    <a:lumOff val="40000"/>
                  </a:schemeClr>
                </a:solidFill>
              </a:rPr>
              <a:t>mute your phone</a:t>
            </a:r>
            <a:r>
              <a:rPr lang="en-US" sz="2200" dirty="0">
                <a:solidFill>
                  <a:schemeClr val="accent6">
                    <a:lumMod val="60000"/>
                    <a:lumOff val="40000"/>
                  </a:schemeClr>
                </a:solidFill>
              </a:rPr>
              <a:t> by pressing *6</a:t>
            </a:r>
          </a:p>
          <a:p>
            <a:pPr marL="342900" indent="-342900" algn="ctr" eaLnBrk="0" hangingPunct="0">
              <a:spcBef>
                <a:spcPct val="20000"/>
              </a:spcBef>
              <a:buClr>
                <a:srgbClr val="59A6D0"/>
              </a:buClr>
              <a:buFont typeface="Wingdings" pitchFamily="2" charset="2"/>
              <a:buNone/>
              <a:defRPr/>
            </a:pPr>
            <a:r>
              <a:rPr lang="en-US" sz="2200" dirty="0">
                <a:solidFill>
                  <a:schemeClr val="tx2"/>
                </a:solidFill>
              </a:rPr>
              <a:t>Alternate number: 1-404-920-6604 (</a:t>
            </a:r>
            <a:r>
              <a:rPr lang="en-US" sz="2200" b="1" dirty="0">
                <a:solidFill>
                  <a:schemeClr val="tx2"/>
                </a:solidFill>
              </a:rPr>
              <a:t>not </a:t>
            </a:r>
            <a:r>
              <a:rPr lang="en-US" sz="2200" dirty="0">
                <a:solidFill>
                  <a:schemeClr val="tx2"/>
                </a:solidFill>
              </a:rPr>
              <a:t>toll-free)</a:t>
            </a:r>
          </a:p>
          <a:p>
            <a:pPr marL="342900" indent="-342900" algn="ctr" eaLnBrk="0" hangingPunct="0">
              <a:spcBef>
                <a:spcPct val="20000"/>
              </a:spcBef>
              <a:buClr>
                <a:srgbClr val="59A6D0"/>
              </a:buClr>
              <a:buFont typeface="Wingdings" pitchFamily="2" charset="2"/>
              <a:buNone/>
              <a:defRPr/>
            </a:pPr>
            <a:r>
              <a:rPr lang="en-US" sz="2200" dirty="0">
                <a:solidFill>
                  <a:schemeClr val="tx2"/>
                </a:solidFill>
              </a:rPr>
              <a:t>Technical problems? Contact Monica at mbruckne@carleton.edu</a:t>
            </a:r>
          </a:p>
        </p:txBody>
      </p:sp>
      <p:sp>
        <p:nvSpPr>
          <p:cNvPr id="34821" name="Content Placeholder 8"/>
          <p:cNvSpPr txBox="1">
            <a:spLocks/>
          </p:cNvSpPr>
          <p:nvPr/>
        </p:nvSpPr>
        <p:spPr bwMode="auto">
          <a:xfrm>
            <a:off x="1752600" y="5181600"/>
            <a:ext cx="7391400" cy="1676400"/>
          </a:xfrm>
          <a:prstGeom prst="rect">
            <a:avLst/>
          </a:prstGeom>
          <a:noFill/>
          <a:ln w="9525">
            <a:noFill/>
            <a:miter lim="800000"/>
            <a:headEnd/>
            <a:tailEnd/>
          </a:ln>
        </p:spPr>
        <p:txBody>
          <a:bodyPr/>
          <a:lstStyle/>
          <a:p>
            <a:pPr marL="342900" indent="-342900" algn="ctr" eaLnBrk="0" hangingPunct="0">
              <a:spcBef>
                <a:spcPct val="20000"/>
              </a:spcBef>
              <a:buClr>
                <a:srgbClr val="59A6D0"/>
              </a:buClr>
              <a:buFont typeface="Wingdings" pitchFamily="2" charset="2"/>
              <a:buNone/>
            </a:pPr>
            <a:r>
              <a:rPr lang="en-US" sz="2800">
                <a:solidFill>
                  <a:srgbClr val="000000"/>
                </a:solidFill>
              </a:rPr>
              <a:t>Program begins at: </a:t>
            </a:r>
            <a:br>
              <a:rPr lang="en-US" sz="2800">
                <a:solidFill>
                  <a:srgbClr val="000000"/>
                </a:solidFill>
              </a:rPr>
            </a:br>
            <a:r>
              <a:rPr lang="en-US" sz="1800">
                <a:solidFill>
                  <a:schemeClr val="tx2"/>
                </a:solidFill>
              </a:rPr>
              <a:t>2 pm Eastern | 1 pm Central | 12 pm Mountain | 11 am Pacific</a:t>
            </a:r>
            <a:endParaRPr lang="en-US" sz="2000">
              <a:solidFill>
                <a:schemeClr val="tx2"/>
              </a:solidFill>
            </a:endParaRPr>
          </a:p>
          <a:p>
            <a:pPr marL="342900" indent="-342900" algn="ctr" eaLnBrk="0" hangingPunct="0">
              <a:spcBef>
                <a:spcPct val="20000"/>
              </a:spcBef>
              <a:buClr>
                <a:srgbClr val="59A6D0"/>
              </a:buClr>
              <a:buFont typeface="Wingdings" pitchFamily="2" charset="2"/>
              <a:buNone/>
            </a:pPr>
            <a:r>
              <a:rPr lang="en-US" sz="2600">
                <a:solidFill>
                  <a:srgbClr val="000000"/>
                </a:solidFill>
              </a:rPr>
              <a:t>You can find information about the event at</a:t>
            </a:r>
            <a:endParaRPr lang="en-US">
              <a:solidFill>
                <a:srgbClr val="000000"/>
              </a:solidFill>
            </a:endParaRPr>
          </a:p>
          <a:p>
            <a:pPr marL="342900" indent="-342900" algn="ctr" eaLnBrk="0" hangingPunct="0">
              <a:spcBef>
                <a:spcPct val="20000"/>
              </a:spcBef>
              <a:buClr>
                <a:srgbClr val="59A6D0"/>
              </a:buClr>
            </a:pPr>
            <a:r>
              <a:rPr lang="en-US" sz="1400">
                <a:solidFill>
                  <a:srgbClr val="000000"/>
                </a:solidFill>
              </a:rPr>
              <a:t>http://serc.carleton.edu/NAGTWorkshops/careerdev/AcademicCareer2011/june_2011.html</a:t>
            </a:r>
          </a:p>
        </p:txBody>
      </p:sp>
      <p:sp>
        <p:nvSpPr>
          <p:cNvPr id="34822" name="Line 6"/>
          <p:cNvSpPr>
            <a:spLocks noChangeShapeType="1"/>
          </p:cNvSpPr>
          <p:nvPr/>
        </p:nvSpPr>
        <p:spPr bwMode="auto">
          <a:xfrm>
            <a:off x="3505200" y="5105400"/>
            <a:ext cx="4267200" cy="0"/>
          </a:xfrm>
          <a:prstGeom prst="line">
            <a:avLst/>
          </a:prstGeom>
          <a:noFill/>
          <a:ln w="25400">
            <a:solidFill>
              <a:schemeClr val="tx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mtClean="0">
                <a:effectLst>
                  <a:outerShdw blurRad="38100" dist="38100" dir="2700000" algn="tl">
                    <a:srgbClr val="C0C0C0"/>
                  </a:outerShdw>
                </a:effectLst>
              </a:rPr>
              <a:t>Elluminate</a:t>
            </a:r>
          </a:p>
        </p:txBody>
      </p:sp>
      <p:sp>
        <p:nvSpPr>
          <p:cNvPr id="3" name="Content Placeholder 2"/>
          <p:cNvSpPr>
            <a:spLocks noGrp="1"/>
          </p:cNvSpPr>
          <p:nvPr>
            <p:ph idx="1"/>
          </p:nvPr>
        </p:nvSpPr>
        <p:spPr/>
        <p:txBody>
          <a:bodyPr/>
          <a:lstStyle/>
          <a:p>
            <a:pPr>
              <a:buFont typeface="Wingdings" pitchFamily="-112" charset="2"/>
              <a:buChar char="v"/>
              <a:defRPr/>
            </a:pPr>
            <a:endParaRPr lang="en-US" smtClean="0">
              <a:effectLst>
                <a:outerShdw blurRad="38100" dist="38100" dir="2700000" algn="tl">
                  <a:srgbClr val="C0C0C0"/>
                </a:outerShdw>
              </a:effectLst>
            </a:endParaRPr>
          </a:p>
        </p:txBody>
      </p:sp>
      <p:pic>
        <p:nvPicPr>
          <p:cNvPr id="44036" name="Picture 6"/>
          <p:cNvPicPr>
            <a:picLocks noChangeAspect="1" noChangeArrowheads="1"/>
          </p:cNvPicPr>
          <p:nvPr/>
        </p:nvPicPr>
        <p:blipFill>
          <a:blip r:embed="rId3" cstate="print"/>
          <a:srcRect/>
          <a:stretch>
            <a:fillRect/>
          </a:stretch>
        </p:blipFill>
        <p:spPr bwMode="auto">
          <a:xfrm>
            <a:off x="152400" y="284163"/>
            <a:ext cx="8915400" cy="6465887"/>
          </a:xfrm>
          <a:prstGeom prst="rect">
            <a:avLst/>
          </a:prstGeom>
          <a:noFill/>
          <a:ln w="9525">
            <a:noFill/>
            <a:miter lim="800000"/>
            <a:headEnd/>
            <a:tailEnd/>
          </a:ln>
        </p:spPr>
      </p:pic>
      <p:sp>
        <p:nvSpPr>
          <p:cNvPr id="44037" name="Oval 4"/>
          <p:cNvSpPr>
            <a:spLocks noChangeArrowheads="1"/>
          </p:cNvSpPr>
          <p:nvPr/>
        </p:nvSpPr>
        <p:spPr bwMode="auto">
          <a:xfrm>
            <a:off x="76200" y="2819400"/>
            <a:ext cx="4191000" cy="3352800"/>
          </a:xfrm>
          <a:prstGeom prst="ellipse">
            <a:avLst/>
          </a:prstGeom>
          <a:noFill/>
          <a:ln w="57150">
            <a:solidFill>
              <a:srgbClr val="FF0000"/>
            </a:solidFill>
            <a:round/>
            <a:headEnd/>
            <a:tailEnd/>
          </a:ln>
        </p:spPr>
        <p:txBody>
          <a:bodyPr/>
          <a:lstStyle/>
          <a:p>
            <a:pPr eaLnBrk="0" hangingPunct="0"/>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a:xfrm>
            <a:off x="2133600" y="0"/>
            <a:ext cx="6781800" cy="1447800"/>
          </a:xfrm>
        </p:spPr>
        <p:txBody>
          <a:bodyPr/>
          <a:lstStyle/>
          <a:p>
            <a:r>
              <a:rPr lang="en-US" sz="3600" smtClean="0">
                <a:effectLst/>
              </a:rPr>
              <a:t>Introduction to Faculty Positions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itle 1"/>
          <p:cNvSpPr>
            <a:spLocks noGrp="1"/>
          </p:cNvSpPr>
          <p:nvPr>
            <p:ph type="title"/>
          </p:nvPr>
        </p:nvSpPr>
        <p:spPr>
          <a:xfrm>
            <a:off x="1682750" y="127000"/>
            <a:ext cx="5778500" cy="530225"/>
          </a:xfrm>
        </p:spPr>
        <p:txBody>
          <a:bodyPr/>
          <a:lstStyle/>
          <a:p>
            <a:pPr algn="ctr"/>
            <a:r>
              <a:rPr lang="en-US" smtClean="0">
                <a:effectLst/>
              </a:rPr>
              <a:t>Job responsibilities</a:t>
            </a:r>
          </a:p>
        </p:txBody>
      </p:sp>
      <p:sp>
        <p:nvSpPr>
          <p:cNvPr id="4" name="Text Placeholder 3"/>
          <p:cNvSpPr>
            <a:spLocks noGrp="1"/>
          </p:cNvSpPr>
          <p:nvPr>
            <p:ph type="body" sz="half" idx="2"/>
          </p:nvPr>
        </p:nvSpPr>
        <p:spPr>
          <a:xfrm>
            <a:off x="1263650" y="3746500"/>
            <a:ext cx="6616700" cy="2679700"/>
          </a:xfrm>
        </p:spPr>
        <p:txBody>
          <a:bodyPr>
            <a:normAutofit lnSpcReduction="10000"/>
          </a:bodyPr>
          <a:lstStyle/>
          <a:p>
            <a:pPr marL="342900" indent="-342900" algn="just">
              <a:buFont typeface="Arial"/>
              <a:buChar char="•"/>
              <a:defRPr/>
            </a:pPr>
            <a:r>
              <a:rPr lang="en-US" sz="1500" dirty="0">
                <a:effectLst/>
              </a:rPr>
              <a:t>Teaching: I generally teach 12 contact hours per semester.  Last semester, for example:  </a:t>
            </a:r>
          </a:p>
          <a:p>
            <a:pPr marL="800100" lvl="1" indent="-342900">
              <a:buFont typeface="Wingdings" charset="2"/>
              <a:buChar char="ü"/>
              <a:defRPr/>
            </a:pPr>
            <a:r>
              <a:rPr lang="en-US" sz="1300" dirty="0">
                <a:effectLst/>
              </a:rPr>
              <a:t>Foundations of Geology (two 1-hour lectures/week, one 3-hour lab/week)</a:t>
            </a:r>
          </a:p>
          <a:p>
            <a:pPr marL="800100" lvl="1" indent="-342900">
              <a:buFont typeface="Wingdings" charset="2"/>
              <a:buChar char="ü"/>
              <a:defRPr/>
            </a:pPr>
            <a:r>
              <a:rPr lang="en-US" sz="1300" dirty="0">
                <a:effectLst/>
              </a:rPr>
              <a:t>Environmental Geology (two 1-hour lectures/week, one 3 hour lab/ week)</a:t>
            </a:r>
          </a:p>
          <a:p>
            <a:pPr marL="800100" lvl="1" indent="-342900">
              <a:buFont typeface="Wingdings" charset="2"/>
              <a:buChar char="ü"/>
              <a:defRPr/>
            </a:pPr>
            <a:r>
              <a:rPr lang="en-US" sz="1300" dirty="0">
                <a:effectLst/>
              </a:rPr>
              <a:t>Geology of the American SW Seminar (one 1-hour meeting/week)</a:t>
            </a:r>
          </a:p>
          <a:p>
            <a:pPr marL="800100" lvl="1" indent="-342900">
              <a:buFont typeface="Wingdings" charset="2"/>
              <a:buChar char="ü"/>
              <a:defRPr/>
            </a:pPr>
            <a:r>
              <a:rPr lang="en-US" sz="1300" dirty="0">
                <a:effectLst/>
              </a:rPr>
              <a:t>Independent Study (1-on-1 student meetings as necessary, ~1 hour/week)</a:t>
            </a:r>
            <a:endParaRPr lang="en-US" dirty="0">
              <a:effectLst/>
            </a:endParaRPr>
          </a:p>
          <a:p>
            <a:pPr marL="342900" indent="-342900" algn="just">
              <a:buFont typeface="Arial"/>
              <a:buChar char="•"/>
              <a:defRPr/>
            </a:pPr>
            <a:r>
              <a:rPr lang="en-US" sz="1500" dirty="0">
                <a:effectLst/>
              </a:rPr>
              <a:t>Research: I make progress through the efforts of my undergraduate collaborators, with whom I hold weekly “lab meetings.”</a:t>
            </a:r>
          </a:p>
          <a:p>
            <a:pPr marL="342900" indent="-342900" algn="just">
              <a:buFont typeface="Arial"/>
              <a:buChar char="•"/>
              <a:defRPr/>
            </a:pPr>
            <a:r>
              <a:rPr lang="en-US" sz="1500" dirty="0">
                <a:effectLst/>
              </a:rPr>
              <a:t>Service:  I contribute to university governance through committees, and to the scientific community at-large through committee work for IODP, proposal review for NSF, and journal review as requested.</a:t>
            </a:r>
          </a:p>
          <a:p>
            <a:pPr marL="342900" indent="-342900">
              <a:buFont typeface="+mj-lt"/>
              <a:buAutoNum type="arabicPeriod"/>
              <a:defRPr/>
            </a:pPr>
            <a:endParaRPr lang="en-US" dirty="0">
              <a:effectLst/>
            </a:endParaRPr>
          </a:p>
        </p:txBody>
      </p:sp>
      <p:pic>
        <p:nvPicPr>
          <p:cNvPr id="46084" name="Picture 5" descr="Structure Field Trip 2008.jpg"/>
          <p:cNvPicPr>
            <a:picLocks noChangeAspect="1"/>
          </p:cNvPicPr>
          <p:nvPr/>
        </p:nvPicPr>
        <p:blipFill>
          <a:blip r:embed="rId2" cstate="print"/>
          <a:srcRect/>
          <a:stretch>
            <a:fillRect/>
          </a:stretch>
        </p:blipFill>
        <p:spPr bwMode="auto">
          <a:xfrm>
            <a:off x="787400" y="1025525"/>
            <a:ext cx="3263900" cy="2447925"/>
          </a:xfrm>
          <a:prstGeom prst="rect">
            <a:avLst/>
          </a:prstGeom>
          <a:noFill/>
          <a:ln w="9525">
            <a:noFill/>
            <a:miter lim="800000"/>
            <a:headEnd/>
            <a:tailEnd/>
          </a:ln>
        </p:spPr>
      </p:pic>
      <p:pic>
        <p:nvPicPr>
          <p:cNvPr id="46085" name="Picture 6" descr="Gallery Walk.jpg"/>
          <p:cNvPicPr>
            <a:picLocks noChangeAspect="1"/>
          </p:cNvPicPr>
          <p:nvPr/>
        </p:nvPicPr>
        <p:blipFill>
          <a:blip r:embed="rId3" cstate="print"/>
          <a:srcRect/>
          <a:stretch>
            <a:fillRect/>
          </a:stretch>
        </p:blipFill>
        <p:spPr bwMode="auto">
          <a:xfrm>
            <a:off x="5899150" y="847725"/>
            <a:ext cx="2063750" cy="2751138"/>
          </a:xfrm>
          <a:prstGeom prst="rect">
            <a:avLst/>
          </a:prstGeom>
          <a:noFill/>
          <a:ln w="9525">
            <a:noFill/>
            <a:miter lim="800000"/>
            <a:headEnd/>
            <a:tailEnd/>
          </a:ln>
        </p:spPr>
      </p:pic>
      <p:sp>
        <p:nvSpPr>
          <p:cNvPr id="46086" name="TextBox 7"/>
          <p:cNvSpPr txBox="1">
            <a:spLocks noChangeArrowheads="1"/>
          </p:cNvSpPr>
          <p:nvPr/>
        </p:nvSpPr>
        <p:spPr bwMode="auto">
          <a:xfrm>
            <a:off x="6615113" y="6211888"/>
            <a:ext cx="2528887" cy="646112"/>
          </a:xfrm>
          <a:prstGeom prst="rect">
            <a:avLst/>
          </a:prstGeom>
          <a:noFill/>
          <a:ln w="9525">
            <a:noFill/>
            <a:miter lim="800000"/>
            <a:headEnd/>
            <a:tailEnd/>
          </a:ln>
        </p:spPr>
        <p:txBody>
          <a:bodyPr wrap="none">
            <a:spAutoFit/>
          </a:bodyPr>
          <a:lstStyle/>
          <a:p>
            <a:r>
              <a:rPr lang="en-US" sz="1200">
                <a:solidFill>
                  <a:schemeClr val="tx2"/>
                </a:solidFill>
              </a:rPr>
              <a:t>Jon Lewis</a:t>
            </a:r>
          </a:p>
          <a:p>
            <a:r>
              <a:rPr lang="en-US" sz="1200">
                <a:solidFill>
                  <a:schemeClr val="tx2"/>
                </a:solidFill>
              </a:rPr>
              <a:t>Indiana University of Pennsylvania</a:t>
            </a:r>
          </a:p>
          <a:p>
            <a:r>
              <a:rPr lang="en-US" sz="1200">
                <a:solidFill>
                  <a:schemeClr val="tx2"/>
                </a:solidFill>
              </a:rPr>
              <a:t>Undergraduate Institution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p:cNvSpPr>
            <a:spLocks noGrp="1"/>
          </p:cNvSpPr>
          <p:nvPr>
            <p:ph type="title"/>
          </p:nvPr>
        </p:nvSpPr>
        <p:spPr>
          <a:xfrm>
            <a:off x="1828800" y="58738"/>
            <a:ext cx="5486400" cy="568325"/>
          </a:xfrm>
        </p:spPr>
        <p:txBody>
          <a:bodyPr/>
          <a:lstStyle/>
          <a:p>
            <a:pPr algn="ctr">
              <a:defRPr/>
            </a:pPr>
            <a:r>
              <a:rPr lang="en-US" dirty="0">
                <a:effectLst/>
              </a:rPr>
              <a:t>Best</a:t>
            </a:r>
            <a:r>
              <a:rPr lang="en-US" dirty="0"/>
              <a:t> part</a:t>
            </a:r>
          </a:p>
        </p:txBody>
      </p:sp>
      <p:sp>
        <p:nvSpPr>
          <p:cNvPr id="47107" name="Text Placeholder 7"/>
          <p:cNvSpPr>
            <a:spLocks noGrp="1"/>
          </p:cNvSpPr>
          <p:nvPr>
            <p:ph type="body" sz="half" idx="2"/>
          </p:nvPr>
        </p:nvSpPr>
        <p:spPr>
          <a:xfrm>
            <a:off x="1817688" y="4452938"/>
            <a:ext cx="5486400" cy="804862"/>
          </a:xfrm>
        </p:spPr>
        <p:txBody>
          <a:bodyPr/>
          <a:lstStyle/>
          <a:p>
            <a:pPr algn="just"/>
            <a:r>
              <a:rPr lang="en-US" sz="1500" smtClean="0">
                <a:effectLst/>
              </a:rPr>
              <a:t>Providing a research-rich environment to help undergraduate students to become life-long learners and critical thinkers.</a:t>
            </a:r>
          </a:p>
        </p:txBody>
      </p:sp>
      <p:pic>
        <p:nvPicPr>
          <p:cNvPr id="47108" name="Picture 4" descr="Lewis_Mirakian_Taiwan.jpg"/>
          <p:cNvPicPr>
            <a:picLocks noChangeAspect="1"/>
          </p:cNvPicPr>
          <p:nvPr/>
        </p:nvPicPr>
        <p:blipFill>
          <a:blip r:embed="rId3" cstate="print"/>
          <a:srcRect/>
          <a:stretch>
            <a:fillRect/>
          </a:stretch>
        </p:blipFill>
        <p:spPr bwMode="auto">
          <a:xfrm>
            <a:off x="2692400" y="1422400"/>
            <a:ext cx="3759200" cy="2819400"/>
          </a:xfrm>
          <a:prstGeom prst="rect">
            <a:avLst/>
          </a:prstGeom>
          <a:noFill/>
          <a:ln w="9525">
            <a:noFill/>
            <a:miter lim="800000"/>
            <a:headEnd/>
            <a:tailEnd/>
          </a:ln>
        </p:spPr>
      </p:pic>
      <p:sp>
        <p:nvSpPr>
          <p:cNvPr id="47109" name="TextBox 4"/>
          <p:cNvSpPr txBox="1">
            <a:spLocks noChangeArrowheads="1"/>
          </p:cNvSpPr>
          <p:nvPr/>
        </p:nvSpPr>
        <p:spPr bwMode="auto">
          <a:xfrm>
            <a:off x="7924800" y="6324600"/>
            <a:ext cx="1095375" cy="338138"/>
          </a:xfrm>
          <a:prstGeom prst="rect">
            <a:avLst/>
          </a:prstGeom>
          <a:noFill/>
          <a:ln w="9525">
            <a:noFill/>
            <a:miter lim="800000"/>
            <a:headEnd/>
            <a:tailEnd/>
          </a:ln>
        </p:spPr>
        <p:txBody>
          <a:bodyPr wrap="none">
            <a:spAutoFit/>
          </a:bodyPr>
          <a:lstStyle/>
          <a:p>
            <a:r>
              <a:rPr lang="en-US" sz="1600">
                <a:solidFill>
                  <a:schemeClr val="tx2"/>
                </a:solidFill>
              </a:rPr>
              <a:t>Jon Lewis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48130" name="Title 1"/>
          <p:cNvSpPr>
            <a:spLocks noGrp="1"/>
          </p:cNvSpPr>
          <p:nvPr>
            <p:ph type="ctrTitle"/>
          </p:nvPr>
        </p:nvSpPr>
        <p:spPr>
          <a:xfrm>
            <a:off x="228600" y="-269875"/>
            <a:ext cx="8305800" cy="1470025"/>
          </a:xfrm>
        </p:spPr>
        <p:txBody>
          <a:bodyPr/>
          <a:lstStyle/>
          <a:p>
            <a:r>
              <a:rPr lang="en-US" sz="4000" smtClean="0">
                <a:solidFill>
                  <a:srgbClr val="FF0000"/>
                </a:solidFill>
                <a:latin typeface="Bauhaus 93" pitchFamily="82" charset="0"/>
                <a:ea typeface="Bauhaus 93" pitchFamily="82" charset="0"/>
                <a:cs typeface="Bauhaus 93" pitchFamily="82" charset="0"/>
              </a:rPr>
              <a:t>Current Job Responsibilities</a:t>
            </a:r>
            <a:r>
              <a:rPr lang="en-US" smtClean="0">
                <a:solidFill>
                  <a:srgbClr val="FF0000"/>
                </a:solidFill>
              </a:rPr>
              <a:t/>
            </a:r>
            <a:br>
              <a:rPr lang="en-US" smtClean="0">
                <a:solidFill>
                  <a:srgbClr val="FF0000"/>
                </a:solidFill>
              </a:rPr>
            </a:br>
            <a:r>
              <a:rPr lang="en-US" sz="2400" i="1" smtClean="0">
                <a:solidFill>
                  <a:srgbClr val="FF0000"/>
                </a:solidFill>
              </a:rPr>
              <a:t>Elizabeth Nagy-Shadman, Pasadena City College, 2-year college</a:t>
            </a:r>
          </a:p>
        </p:txBody>
      </p:sp>
      <p:sp>
        <p:nvSpPr>
          <p:cNvPr id="48131" name="Subtitle 2"/>
          <p:cNvSpPr>
            <a:spLocks noGrp="1"/>
          </p:cNvSpPr>
          <p:nvPr>
            <p:ph type="subTitle" idx="1"/>
          </p:nvPr>
        </p:nvSpPr>
        <p:spPr>
          <a:xfrm>
            <a:off x="0" y="1076325"/>
            <a:ext cx="4918075" cy="2946400"/>
          </a:xfrm>
        </p:spPr>
        <p:txBody>
          <a:bodyPr/>
          <a:lstStyle/>
          <a:p>
            <a:pPr algn="just">
              <a:buFont typeface="Arial" charset="0"/>
              <a:buChar char="•"/>
            </a:pPr>
            <a:r>
              <a:rPr lang="en-US" sz="2400" smtClean="0">
                <a:solidFill>
                  <a:srgbClr val="000000"/>
                </a:solidFill>
              </a:rPr>
              <a:t> </a:t>
            </a:r>
            <a:r>
              <a:rPr lang="en-US" sz="2000" smtClean="0">
                <a:solidFill>
                  <a:srgbClr val="000000"/>
                </a:solidFill>
              </a:rPr>
              <a:t>I teach  four classes each semester:</a:t>
            </a:r>
          </a:p>
          <a:p>
            <a:pPr lvl="1" algn="just">
              <a:buClr>
                <a:srgbClr val="FF0000"/>
              </a:buClr>
              <a:buFont typeface="Wingdings" pitchFamily="2" charset="2"/>
              <a:buChar char="u"/>
            </a:pPr>
            <a:r>
              <a:rPr lang="en-US" sz="2000" smtClean="0">
                <a:solidFill>
                  <a:srgbClr val="000000"/>
                </a:solidFill>
              </a:rPr>
              <a:t>Three classes on-campus </a:t>
            </a:r>
          </a:p>
          <a:p>
            <a:pPr lvl="1" algn="just">
              <a:buClr>
                <a:srgbClr val="FF0000"/>
              </a:buClr>
            </a:pPr>
            <a:r>
              <a:rPr lang="en-US" sz="2000" smtClean="0">
                <a:solidFill>
                  <a:srgbClr val="000000"/>
                </a:solidFill>
              </a:rPr>
              <a:t>	(35-40 students)</a:t>
            </a:r>
          </a:p>
          <a:p>
            <a:pPr lvl="1" algn="just">
              <a:buClr>
                <a:srgbClr val="FF0000"/>
              </a:buClr>
              <a:buFont typeface="Wingdings" pitchFamily="2" charset="2"/>
              <a:buChar char="u"/>
            </a:pPr>
            <a:r>
              <a:rPr lang="en-US" sz="2000" smtClean="0">
                <a:solidFill>
                  <a:srgbClr val="000000"/>
                </a:solidFill>
              </a:rPr>
              <a:t>One field course </a:t>
            </a:r>
          </a:p>
          <a:p>
            <a:pPr lvl="1" algn="just">
              <a:buClr>
                <a:srgbClr val="FF0000"/>
              </a:buClr>
            </a:pPr>
            <a:r>
              <a:rPr lang="en-US" sz="2000" smtClean="0">
                <a:solidFill>
                  <a:srgbClr val="000000"/>
                </a:solidFill>
              </a:rPr>
              <a:t>	(28 students; 4 days field work)</a:t>
            </a:r>
          </a:p>
          <a:p>
            <a:pPr lvl="1" algn="just">
              <a:buClr>
                <a:srgbClr val="FF0000"/>
              </a:buClr>
              <a:buFont typeface="Wingdings" pitchFamily="2" charset="2"/>
              <a:buChar char="u"/>
            </a:pPr>
            <a:r>
              <a:rPr lang="en-US" sz="2000" smtClean="0">
                <a:solidFill>
                  <a:srgbClr val="000000"/>
                </a:solidFill>
              </a:rPr>
              <a:t>Office hours (5.5 hours/week)</a:t>
            </a:r>
          </a:p>
          <a:p>
            <a:pPr algn="just">
              <a:buFont typeface="Arial" charset="0"/>
              <a:buChar char="•"/>
            </a:pPr>
            <a:r>
              <a:rPr lang="en-US" sz="2000" smtClean="0">
                <a:solidFill>
                  <a:srgbClr val="000000"/>
                </a:solidFill>
              </a:rPr>
              <a:t>No research or service requirements  </a:t>
            </a:r>
          </a:p>
          <a:p>
            <a:pPr algn="just">
              <a:buFont typeface="Arial" charset="0"/>
              <a:buChar char="•"/>
            </a:pPr>
            <a:r>
              <a:rPr lang="en-US" sz="2000" smtClean="0">
                <a:solidFill>
                  <a:srgbClr val="000000"/>
                </a:solidFill>
              </a:rPr>
              <a:t>Fridays, summers and winters off (optional)</a:t>
            </a:r>
          </a:p>
          <a:p>
            <a:pPr algn="just"/>
            <a:endParaRPr lang="en-US" sz="2400" smtClean="0">
              <a:solidFill>
                <a:srgbClr val="000000"/>
              </a:solidFill>
            </a:endParaRPr>
          </a:p>
        </p:txBody>
      </p:sp>
      <p:pic>
        <p:nvPicPr>
          <p:cNvPr id="48132" name="Picture 3" descr="102-0263_IMG.JPG"/>
          <p:cNvPicPr>
            <a:picLocks noChangeAspect="1"/>
          </p:cNvPicPr>
          <p:nvPr/>
        </p:nvPicPr>
        <p:blipFill>
          <a:blip r:embed="rId3" cstate="print"/>
          <a:srcRect/>
          <a:stretch>
            <a:fillRect/>
          </a:stretch>
        </p:blipFill>
        <p:spPr bwMode="auto">
          <a:xfrm>
            <a:off x="4918075" y="1076325"/>
            <a:ext cx="4225925" cy="3168650"/>
          </a:xfrm>
          <a:prstGeom prst="rect">
            <a:avLst/>
          </a:prstGeom>
          <a:noFill/>
          <a:ln w="9525">
            <a:noFill/>
            <a:miter lim="800000"/>
            <a:headEnd/>
            <a:tailEnd/>
          </a:ln>
        </p:spPr>
      </p:pic>
      <p:sp>
        <p:nvSpPr>
          <p:cNvPr id="5" name="TextBox 4"/>
          <p:cNvSpPr txBox="1"/>
          <p:nvPr/>
        </p:nvSpPr>
        <p:spPr>
          <a:xfrm>
            <a:off x="4344988" y="4567238"/>
            <a:ext cx="3876675" cy="2032000"/>
          </a:xfrm>
          <a:prstGeom prst="rect">
            <a:avLst/>
          </a:prstGeom>
          <a:noFill/>
        </p:spPr>
        <p:txBody>
          <a:bodyPr>
            <a:spAutoFit/>
          </a:bodyPr>
          <a:lstStyle/>
          <a:p>
            <a:pPr algn="just" defTabSz="457200" fontAlgn="auto">
              <a:spcBef>
                <a:spcPts val="0"/>
              </a:spcBef>
              <a:spcAft>
                <a:spcPts val="0"/>
              </a:spcAft>
              <a:defRPr/>
            </a:pPr>
            <a:r>
              <a:rPr lang="en-US" sz="1800" dirty="0">
                <a:solidFill>
                  <a:srgbClr val="000000"/>
                </a:solidFill>
                <a:latin typeface="Calibri"/>
                <a:ea typeface="+mn-ea"/>
              </a:rPr>
              <a:t> </a:t>
            </a:r>
            <a:r>
              <a:rPr lang="en-US" sz="1800" i="1" dirty="0">
                <a:solidFill>
                  <a:srgbClr val="800000"/>
                </a:solidFill>
                <a:latin typeface="Calibri"/>
                <a:ea typeface="+mn-ea"/>
              </a:rPr>
              <a:t>ALSO - perform peer evaluations (1/yr), attend Division Meetings, incorporate and assess student </a:t>
            </a:r>
            <a:r>
              <a:rPr lang="en-US" sz="1800" i="1" dirty="0" err="1">
                <a:solidFill>
                  <a:srgbClr val="800000"/>
                </a:solidFill>
                <a:latin typeface="Calibri"/>
                <a:ea typeface="+mn-ea"/>
              </a:rPr>
              <a:t>SLOs</a:t>
            </a:r>
            <a:r>
              <a:rPr lang="en-US" sz="1800" i="1" dirty="0">
                <a:solidFill>
                  <a:srgbClr val="800000"/>
                </a:solidFill>
                <a:latin typeface="Calibri"/>
                <a:ea typeface="+mn-ea"/>
              </a:rPr>
              <a:t>,  and play an active role with fellow </a:t>
            </a:r>
            <a:r>
              <a:rPr lang="en-US" sz="1800" i="1" dirty="0" err="1">
                <a:solidFill>
                  <a:srgbClr val="800000"/>
                </a:solidFill>
                <a:latin typeface="Calibri"/>
                <a:ea typeface="+mn-ea"/>
              </a:rPr>
              <a:t>geoscience</a:t>
            </a:r>
            <a:r>
              <a:rPr lang="en-US" sz="1800" i="1" dirty="0">
                <a:solidFill>
                  <a:srgbClr val="800000"/>
                </a:solidFill>
                <a:latin typeface="Calibri"/>
                <a:ea typeface="+mn-ea"/>
              </a:rPr>
              <a:t> faculty regarding departmental and division issues.</a:t>
            </a:r>
          </a:p>
          <a:p>
            <a:pPr algn="just" defTabSz="457200" fontAlgn="auto">
              <a:spcBef>
                <a:spcPts val="0"/>
              </a:spcBef>
              <a:spcAft>
                <a:spcPts val="0"/>
              </a:spcAft>
              <a:defRPr/>
            </a:pPr>
            <a:endParaRPr lang="en-US" sz="1800" dirty="0">
              <a:solidFill>
                <a:prstClr val="black"/>
              </a:solidFill>
              <a:latin typeface="Calibri"/>
              <a:ea typeface="+mn-ea"/>
            </a:endParaRPr>
          </a:p>
        </p:txBody>
      </p:sp>
      <p:pic>
        <p:nvPicPr>
          <p:cNvPr id="48134" name="Picture 5" descr="101-0193_IMG.JPG"/>
          <p:cNvPicPr>
            <a:picLocks noChangeAspect="1"/>
          </p:cNvPicPr>
          <p:nvPr/>
        </p:nvPicPr>
        <p:blipFill>
          <a:blip r:embed="rId4" cstate="print"/>
          <a:srcRect/>
          <a:stretch>
            <a:fillRect/>
          </a:stretch>
        </p:blipFill>
        <p:spPr bwMode="auto">
          <a:xfrm>
            <a:off x="261938" y="4068763"/>
            <a:ext cx="3684587" cy="2763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9388" y="-331788"/>
            <a:ext cx="8820150" cy="1470026"/>
          </a:xfrm>
        </p:spPr>
        <p:txBody>
          <a:bodyPr rtlCol="0">
            <a:normAutofit fontScale="90000"/>
          </a:bodyPr>
          <a:lstStyle/>
          <a:p>
            <a:pPr fontAlgn="auto">
              <a:spcAft>
                <a:spcPts val="0"/>
              </a:spcAft>
              <a:defRPr/>
            </a:pPr>
            <a:r>
              <a:rPr lang="en-US" dirty="0" smtClean="0">
                <a:solidFill>
                  <a:srgbClr val="FF0000"/>
                </a:solidFill>
                <a:latin typeface="Bauhaus 93"/>
                <a:cs typeface="Bauhaus 93"/>
              </a:rPr>
              <a:t>What do I like best about my work?</a:t>
            </a:r>
            <a:r>
              <a:rPr lang="en-US" dirty="0" smtClean="0">
                <a:solidFill>
                  <a:srgbClr val="FF0000"/>
                </a:solidFill>
              </a:rPr>
              <a:t/>
            </a:r>
            <a:br>
              <a:rPr lang="en-US" dirty="0" smtClean="0">
                <a:solidFill>
                  <a:srgbClr val="FF0000"/>
                </a:solidFill>
              </a:rPr>
            </a:br>
            <a:r>
              <a:rPr lang="en-US" sz="2667" i="1" dirty="0" smtClean="0">
                <a:solidFill>
                  <a:srgbClr val="FF0000"/>
                </a:solidFill>
              </a:rPr>
              <a:t>Elizabeth Nagy-Shadman, Pasadena City College</a:t>
            </a:r>
            <a:endParaRPr lang="en-US" sz="2667" i="1" dirty="0">
              <a:solidFill>
                <a:srgbClr val="FF0000"/>
              </a:solidFill>
            </a:endParaRPr>
          </a:p>
        </p:txBody>
      </p:sp>
      <p:pic>
        <p:nvPicPr>
          <p:cNvPr id="49155" name="Picture 5" descr="100-0042_IMG.JPG"/>
          <p:cNvPicPr>
            <a:picLocks noChangeAspect="1"/>
          </p:cNvPicPr>
          <p:nvPr/>
        </p:nvPicPr>
        <p:blipFill>
          <a:blip r:embed="rId3" cstate="print"/>
          <a:srcRect/>
          <a:stretch>
            <a:fillRect/>
          </a:stretch>
        </p:blipFill>
        <p:spPr bwMode="auto">
          <a:xfrm>
            <a:off x="5157788" y="3908425"/>
            <a:ext cx="4152900" cy="3113088"/>
          </a:xfrm>
          <a:prstGeom prst="rect">
            <a:avLst/>
          </a:prstGeom>
          <a:noFill/>
          <a:ln w="9525">
            <a:noFill/>
            <a:miter lim="800000"/>
            <a:headEnd/>
            <a:tailEnd/>
          </a:ln>
        </p:spPr>
      </p:pic>
      <p:pic>
        <p:nvPicPr>
          <p:cNvPr id="49156" name="Picture 8" descr="hawaii.jpg"/>
          <p:cNvPicPr>
            <a:picLocks noChangeAspect="1"/>
          </p:cNvPicPr>
          <p:nvPr/>
        </p:nvPicPr>
        <p:blipFill>
          <a:blip r:embed="rId4" cstate="print"/>
          <a:srcRect/>
          <a:stretch>
            <a:fillRect/>
          </a:stretch>
        </p:blipFill>
        <p:spPr bwMode="auto">
          <a:xfrm>
            <a:off x="4845050" y="1138238"/>
            <a:ext cx="4465638" cy="2974975"/>
          </a:xfrm>
          <a:prstGeom prst="rect">
            <a:avLst/>
          </a:prstGeom>
          <a:noFill/>
          <a:ln w="9525">
            <a:noFill/>
            <a:miter lim="800000"/>
            <a:headEnd/>
            <a:tailEnd/>
          </a:ln>
        </p:spPr>
      </p:pic>
      <p:pic>
        <p:nvPicPr>
          <p:cNvPr id="49157" name="Picture 6" descr="happy students"/>
          <p:cNvPicPr>
            <a:picLocks noChangeAspect="1"/>
          </p:cNvPicPr>
          <p:nvPr/>
        </p:nvPicPr>
        <p:blipFill>
          <a:blip r:embed="rId5" cstate="print"/>
          <a:srcRect/>
          <a:stretch>
            <a:fillRect/>
          </a:stretch>
        </p:blipFill>
        <p:spPr bwMode="auto">
          <a:xfrm>
            <a:off x="25400" y="933450"/>
            <a:ext cx="1962150" cy="2800350"/>
          </a:xfrm>
          <a:prstGeom prst="rect">
            <a:avLst/>
          </a:prstGeom>
          <a:noFill/>
          <a:ln w="9525">
            <a:noFill/>
            <a:miter lim="800000"/>
            <a:headEnd/>
            <a:tailEnd/>
          </a:ln>
        </p:spPr>
      </p:pic>
      <p:pic>
        <p:nvPicPr>
          <p:cNvPr id="49158" name="Picture 10" descr="110-1076_IMG.JPG"/>
          <p:cNvPicPr>
            <a:picLocks noChangeAspect="1"/>
          </p:cNvPicPr>
          <p:nvPr/>
        </p:nvPicPr>
        <p:blipFill>
          <a:blip r:embed="rId6" cstate="print"/>
          <a:srcRect/>
          <a:stretch>
            <a:fillRect/>
          </a:stretch>
        </p:blipFill>
        <p:spPr bwMode="auto">
          <a:xfrm>
            <a:off x="0" y="3908425"/>
            <a:ext cx="4151313" cy="3113088"/>
          </a:xfrm>
          <a:prstGeom prst="rect">
            <a:avLst/>
          </a:prstGeom>
          <a:noFill/>
          <a:ln w="9525">
            <a:noFill/>
            <a:miter lim="800000"/>
            <a:headEnd/>
            <a:tailEnd/>
          </a:ln>
        </p:spPr>
      </p:pic>
      <p:sp>
        <p:nvSpPr>
          <p:cNvPr id="3" name="Subtitle 2"/>
          <p:cNvSpPr>
            <a:spLocks noGrp="1"/>
          </p:cNvSpPr>
          <p:nvPr>
            <p:ph type="subTitle" idx="1"/>
          </p:nvPr>
        </p:nvSpPr>
        <p:spPr>
          <a:xfrm>
            <a:off x="1830388" y="1312863"/>
            <a:ext cx="3167062" cy="2082800"/>
          </a:xfrm>
        </p:spPr>
        <p:txBody>
          <a:bodyPr rtlCol="0">
            <a:normAutofit fontScale="77500" lnSpcReduction="20000"/>
          </a:bodyPr>
          <a:lstStyle/>
          <a:p>
            <a:pPr fontAlgn="auto">
              <a:spcAft>
                <a:spcPts val="0"/>
              </a:spcAft>
              <a:buFont typeface="Arial"/>
              <a:buNone/>
              <a:defRPr/>
            </a:pPr>
            <a:r>
              <a:rPr lang="en-US" sz="4400" b="1" dirty="0" smtClean="0">
                <a:solidFill>
                  <a:srgbClr val="800000"/>
                </a:solidFill>
                <a:latin typeface="Bauhaus 93"/>
                <a:cs typeface="Bauhaus 93"/>
              </a:rPr>
              <a:t>I TEACH THE STUDENTS AND THE STUDENTS TEACH ME!</a:t>
            </a:r>
            <a:endParaRPr lang="en-US" sz="4400" b="1" dirty="0">
              <a:solidFill>
                <a:srgbClr val="800000"/>
              </a:solidFill>
              <a:latin typeface="Bauhaus 93"/>
              <a:cs typeface="Bauhaus 93"/>
            </a:endParaRPr>
          </a:p>
        </p:txBody>
      </p:sp>
      <p:pic>
        <p:nvPicPr>
          <p:cNvPr id="49160" name="Picture 4" descr="101-0142_IMG.JPG"/>
          <p:cNvPicPr>
            <a:picLocks noChangeAspect="1"/>
          </p:cNvPicPr>
          <p:nvPr/>
        </p:nvPicPr>
        <p:blipFill>
          <a:blip r:embed="rId7" cstate="print"/>
          <a:srcRect/>
          <a:stretch>
            <a:fillRect/>
          </a:stretch>
        </p:blipFill>
        <p:spPr bwMode="auto">
          <a:xfrm>
            <a:off x="2944813" y="3395663"/>
            <a:ext cx="2630487" cy="1973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title"/>
          </p:nvPr>
        </p:nvSpPr>
        <p:spPr>
          <a:xfrm>
            <a:off x="3124200" y="304800"/>
            <a:ext cx="5791200" cy="639763"/>
          </a:xfrm>
        </p:spPr>
        <p:txBody>
          <a:bodyPr/>
          <a:lstStyle/>
          <a:p>
            <a:pPr eaLnBrk="1" hangingPunct="1"/>
            <a:r>
              <a:rPr lang="en-US" sz="3600" b="1" smtClean="0"/>
              <a:t>Job responsibilities</a:t>
            </a:r>
          </a:p>
        </p:txBody>
      </p:sp>
      <p:sp>
        <p:nvSpPr>
          <p:cNvPr id="50179" name="Rectangle 5"/>
          <p:cNvSpPr>
            <a:spLocks noGrp="1" noChangeArrowheads="1"/>
          </p:cNvSpPr>
          <p:nvPr>
            <p:ph type="body" idx="1"/>
          </p:nvPr>
        </p:nvSpPr>
        <p:spPr>
          <a:xfrm>
            <a:off x="228600" y="1219200"/>
            <a:ext cx="4343400" cy="5638800"/>
          </a:xfrm>
        </p:spPr>
        <p:txBody>
          <a:bodyPr/>
          <a:lstStyle/>
          <a:p>
            <a:pPr eaLnBrk="1" hangingPunct="1">
              <a:lnSpc>
                <a:spcPct val="80000"/>
              </a:lnSpc>
            </a:pPr>
            <a:r>
              <a:rPr lang="en-US" sz="2800" smtClean="0"/>
              <a:t>Teaching upper-level undergraduate and graduate courses (4-9 cr./sem. depending on release time in grants)</a:t>
            </a:r>
          </a:p>
          <a:p>
            <a:pPr eaLnBrk="1" hangingPunct="1">
              <a:lnSpc>
                <a:spcPct val="80000"/>
              </a:lnSpc>
              <a:buFontTx/>
              <a:buNone/>
            </a:pPr>
            <a:endParaRPr lang="en-US" sz="1600" smtClean="0"/>
          </a:p>
          <a:p>
            <a:pPr eaLnBrk="1" hangingPunct="1">
              <a:lnSpc>
                <a:spcPct val="80000"/>
              </a:lnSpc>
            </a:pPr>
            <a:r>
              <a:rPr lang="en-US" sz="2800" smtClean="0"/>
              <a:t>Managing grant programs (NSF GK-12 and OEDG)</a:t>
            </a:r>
          </a:p>
          <a:p>
            <a:pPr eaLnBrk="1" hangingPunct="1">
              <a:lnSpc>
                <a:spcPct val="80000"/>
              </a:lnSpc>
              <a:buFontTx/>
              <a:buNone/>
            </a:pPr>
            <a:endParaRPr lang="en-US" sz="1600" smtClean="0"/>
          </a:p>
          <a:p>
            <a:pPr eaLnBrk="1" hangingPunct="1">
              <a:lnSpc>
                <a:spcPct val="80000"/>
              </a:lnSpc>
            </a:pPr>
            <a:r>
              <a:rPr lang="en-US" sz="2800" smtClean="0"/>
              <a:t>Supervising undergraduate and master’s level research</a:t>
            </a:r>
          </a:p>
          <a:p>
            <a:pPr eaLnBrk="1" hangingPunct="1">
              <a:lnSpc>
                <a:spcPct val="80000"/>
              </a:lnSpc>
            </a:pPr>
            <a:endParaRPr lang="en-US" sz="1600" smtClean="0"/>
          </a:p>
          <a:p>
            <a:pPr eaLnBrk="1" hangingPunct="1">
              <a:lnSpc>
                <a:spcPct val="80000"/>
              </a:lnSpc>
            </a:pPr>
            <a:r>
              <a:rPr lang="en-US" sz="2800" smtClean="0"/>
              <a:t>Committee work</a:t>
            </a:r>
          </a:p>
        </p:txBody>
      </p:sp>
      <p:pic>
        <p:nvPicPr>
          <p:cNvPr id="50180" name="Picture 6" descr="SSU Logo-Hintz-Small"/>
          <p:cNvPicPr>
            <a:picLocks noChangeAspect="1" noChangeArrowheads="1"/>
          </p:cNvPicPr>
          <p:nvPr/>
        </p:nvPicPr>
        <p:blipFill>
          <a:blip r:embed="rId2" cstate="print"/>
          <a:srcRect/>
          <a:stretch>
            <a:fillRect/>
          </a:stretch>
        </p:blipFill>
        <p:spPr bwMode="auto">
          <a:xfrm>
            <a:off x="152400" y="152400"/>
            <a:ext cx="914400" cy="738188"/>
          </a:xfrm>
          <a:prstGeom prst="rect">
            <a:avLst/>
          </a:prstGeom>
          <a:noFill/>
          <a:ln w="9525">
            <a:noFill/>
            <a:miter lim="800000"/>
            <a:headEnd/>
            <a:tailEnd/>
          </a:ln>
        </p:spPr>
      </p:pic>
      <p:pic>
        <p:nvPicPr>
          <p:cNvPr id="50181" name="Picture 7" descr="People_21Aug09_191rp"/>
          <p:cNvPicPr>
            <a:picLocks noChangeAspect="1" noChangeArrowheads="1"/>
          </p:cNvPicPr>
          <p:nvPr/>
        </p:nvPicPr>
        <p:blipFill>
          <a:blip r:embed="rId3" cstate="print"/>
          <a:srcRect l="6465"/>
          <a:stretch>
            <a:fillRect/>
          </a:stretch>
        </p:blipFill>
        <p:spPr bwMode="auto">
          <a:xfrm>
            <a:off x="4876800" y="3810000"/>
            <a:ext cx="3886200" cy="2762250"/>
          </a:xfrm>
          <a:prstGeom prst="rect">
            <a:avLst/>
          </a:prstGeom>
          <a:noFill/>
          <a:ln w="9525">
            <a:noFill/>
            <a:miter lim="800000"/>
            <a:headEnd/>
            <a:tailEnd/>
          </a:ln>
        </p:spPr>
      </p:pic>
      <p:pic>
        <p:nvPicPr>
          <p:cNvPr id="50182" name="Picture 9" descr="hill hall"/>
          <p:cNvPicPr>
            <a:picLocks noChangeAspect="1" noChangeArrowheads="1"/>
          </p:cNvPicPr>
          <p:nvPr/>
        </p:nvPicPr>
        <p:blipFill>
          <a:blip r:embed="rId4" cstate="print"/>
          <a:srcRect/>
          <a:stretch>
            <a:fillRect/>
          </a:stretch>
        </p:blipFill>
        <p:spPr bwMode="auto">
          <a:xfrm>
            <a:off x="4572000" y="1219200"/>
            <a:ext cx="4419600" cy="2481263"/>
          </a:xfrm>
          <a:prstGeom prst="rect">
            <a:avLst/>
          </a:prstGeom>
          <a:noFill/>
          <a:ln w="9525">
            <a:noFill/>
            <a:miter lim="800000"/>
            <a:headEnd/>
            <a:tailEnd/>
          </a:ln>
        </p:spPr>
      </p:pic>
      <p:sp>
        <p:nvSpPr>
          <p:cNvPr id="2055" name="Text Box 10"/>
          <p:cNvSpPr txBox="1">
            <a:spLocks noChangeArrowheads="1"/>
          </p:cNvSpPr>
          <p:nvPr/>
        </p:nvSpPr>
        <p:spPr bwMode="auto">
          <a:xfrm>
            <a:off x="1066800" y="92075"/>
            <a:ext cx="2125663" cy="822325"/>
          </a:xfrm>
          <a:prstGeom prst="rect">
            <a:avLst/>
          </a:prstGeom>
          <a:noFill/>
          <a:ln w="9525">
            <a:noFill/>
            <a:miter lim="800000"/>
            <a:headEnd/>
            <a:tailEnd/>
          </a:ln>
        </p:spPr>
        <p:txBody>
          <a:bodyPr wrap="none">
            <a:spAutoFit/>
          </a:bodyPr>
          <a:lstStyle/>
          <a:p>
            <a:pPr>
              <a:defRPr/>
            </a:pPr>
            <a:r>
              <a:rPr lang="en-US" sz="1200">
                <a:solidFill>
                  <a:srgbClr val="000000"/>
                </a:solidFill>
                <a:ea typeface="+mn-ea"/>
              </a:rPr>
              <a:t>Carol Pride</a:t>
            </a:r>
          </a:p>
          <a:p>
            <a:pPr>
              <a:defRPr/>
            </a:pPr>
            <a:r>
              <a:rPr lang="en-US" sz="1200">
                <a:solidFill>
                  <a:srgbClr val="000000"/>
                </a:solidFill>
                <a:ea typeface="+mn-ea"/>
              </a:rPr>
              <a:t>Minority Serving Institution</a:t>
            </a:r>
          </a:p>
          <a:p>
            <a:pPr>
              <a:defRPr/>
            </a:pPr>
            <a:r>
              <a:rPr lang="en-US" sz="1200">
                <a:solidFill>
                  <a:srgbClr val="000000"/>
                </a:solidFill>
                <a:ea typeface="+mn-ea"/>
              </a:rPr>
              <a:t>Bachelor’s/Master’s Degrees</a:t>
            </a:r>
          </a:p>
          <a:p>
            <a:pPr>
              <a:defRPr/>
            </a:pPr>
            <a:r>
              <a:rPr lang="en-US" sz="1200">
                <a:solidFill>
                  <a:srgbClr val="000000"/>
                </a:solidFill>
                <a:ea typeface="+mn-ea"/>
              </a:rPr>
              <a:t>Savannah, GA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581400" y="0"/>
            <a:ext cx="4876800" cy="1143000"/>
          </a:xfrm>
        </p:spPr>
        <p:txBody>
          <a:bodyPr/>
          <a:lstStyle/>
          <a:p>
            <a:pPr eaLnBrk="1" hangingPunct="1"/>
            <a:r>
              <a:rPr lang="en-US" sz="3600" b="1" smtClean="0"/>
              <a:t>Favorite parts of job</a:t>
            </a:r>
          </a:p>
        </p:txBody>
      </p:sp>
      <p:sp>
        <p:nvSpPr>
          <p:cNvPr id="51203" name="Rectangle 3"/>
          <p:cNvSpPr>
            <a:spLocks noGrp="1" noChangeArrowheads="1"/>
          </p:cNvSpPr>
          <p:nvPr>
            <p:ph type="body" idx="1"/>
          </p:nvPr>
        </p:nvSpPr>
        <p:spPr>
          <a:xfrm>
            <a:off x="381000" y="1600200"/>
            <a:ext cx="3733800" cy="4525963"/>
          </a:xfrm>
        </p:spPr>
        <p:txBody>
          <a:bodyPr/>
          <a:lstStyle/>
          <a:p>
            <a:pPr eaLnBrk="1" hangingPunct="1">
              <a:lnSpc>
                <a:spcPct val="80000"/>
              </a:lnSpc>
            </a:pPr>
            <a:r>
              <a:rPr lang="en-US" sz="2400" smtClean="0"/>
              <a:t>Engaging undergraduates in research </a:t>
            </a:r>
          </a:p>
          <a:p>
            <a:pPr eaLnBrk="1" hangingPunct="1">
              <a:lnSpc>
                <a:spcPct val="80000"/>
              </a:lnSpc>
              <a:buFontTx/>
              <a:buNone/>
            </a:pPr>
            <a:endParaRPr lang="en-US" sz="2400" smtClean="0"/>
          </a:p>
          <a:p>
            <a:pPr eaLnBrk="1" hangingPunct="1">
              <a:lnSpc>
                <a:spcPct val="80000"/>
              </a:lnSpc>
            </a:pPr>
            <a:r>
              <a:rPr lang="en-US" sz="2400" smtClean="0"/>
              <a:t>Seeing students make connections between data they collected and what they learned in the classroom</a:t>
            </a:r>
          </a:p>
          <a:p>
            <a:pPr eaLnBrk="1" hangingPunct="1">
              <a:lnSpc>
                <a:spcPct val="80000"/>
              </a:lnSpc>
            </a:pPr>
            <a:endParaRPr lang="en-US" sz="2400" smtClean="0"/>
          </a:p>
          <a:p>
            <a:pPr eaLnBrk="1" hangingPunct="1">
              <a:lnSpc>
                <a:spcPct val="80000"/>
              </a:lnSpc>
            </a:pPr>
            <a:r>
              <a:rPr lang="en-US" sz="2400" smtClean="0"/>
              <a:t>Providing internship opportunities for </a:t>
            </a:r>
            <a:r>
              <a:rPr lang="en-US" sz="2400" u="sng" smtClean="0"/>
              <a:t>hard-working</a:t>
            </a:r>
            <a:r>
              <a:rPr lang="en-US" sz="2400" smtClean="0"/>
              <a:t> students</a:t>
            </a:r>
          </a:p>
        </p:txBody>
      </p:sp>
      <p:pic>
        <p:nvPicPr>
          <p:cNvPr id="51204" name="Picture 5"/>
          <p:cNvPicPr>
            <a:picLocks noChangeAspect="1" noChangeArrowheads="1"/>
          </p:cNvPicPr>
          <p:nvPr/>
        </p:nvPicPr>
        <p:blipFill>
          <a:blip r:embed="rId2" cstate="print"/>
          <a:srcRect/>
          <a:stretch>
            <a:fillRect/>
          </a:stretch>
        </p:blipFill>
        <p:spPr bwMode="auto">
          <a:xfrm>
            <a:off x="4191000" y="3962400"/>
            <a:ext cx="4789488" cy="2435225"/>
          </a:xfrm>
          <a:prstGeom prst="rect">
            <a:avLst/>
          </a:prstGeom>
          <a:noFill/>
          <a:ln w="9525">
            <a:noFill/>
            <a:miter lim="800000"/>
            <a:headEnd/>
            <a:tailEnd/>
          </a:ln>
        </p:spPr>
      </p:pic>
      <p:pic>
        <p:nvPicPr>
          <p:cNvPr id="51205" name="Picture 6"/>
          <p:cNvPicPr>
            <a:picLocks noChangeAspect="1" noChangeArrowheads="1"/>
          </p:cNvPicPr>
          <p:nvPr/>
        </p:nvPicPr>
        <p:blipFill>
          <a:blip r:embed="rId3" cstate="print"/>
          <a:srcRect/>
          <a:stretch>
            <a:fillRect/>
          </a:stretch>
        </p:blipFill>
        <p:spPr bwMode="auto">
          <a:xfrm>
            <a:off x="4876800" y="1219200"/>
            <a:ext cx="3417888" cy="2552700"/>
          </a:xfrm>
          <a:prstGeom prst="rect">
            <a:avLst/>
          </a:prstGeom>
          <a:noFill/>
          <a:ln w="9525">
            <a:noFill/>
            <a:miter lim="800000"/>
            <a:headEnd/>
            <a:tailEnd/>
          </a:ln>
        </p:spPr>
      </p:pic>
      <p:pic>
        <p:nvPicPr>
          <p:cNvPr id="51206" name="Picture 7" descr="SSU Logo-Hintz-Small"/>
          <p:cNvPicPr>
            <a:picLocks noChangeAspect="1" noChangeArrowheads="1"/>
          </p:cNvPicPr>
          <p:nvPr/>
        </p:nvPicPr>
        <p:blipFill>
          <a:blip r:embed="rId4" cstate="print"/>
          <a:srcRect/>
          <a:stretch>
            <a:fillRect/>
          </a:stretch>
        </p:blipFill>
        <p:spPr bwMode="auto">
          <a:xfrm>
            <a:off x="152400" y="152400"/>
            <a:ext cx="914400" cy="738188"/>
          </a:xfrm>
          <a:prstGeom prst="rect">
            <a:avLst/>
          </a:prstGeom>
          <a:noFill/>
          <a:ln w="9525">
            <a:noFill/>
            <a:miter lim="800000"/>
            <a:headEnd/>
            <a:tailEnd/>
          </a:ln>
        </p:spPr>
      </p:pic>
      <p:sp>
        <p:nvSpPr>
          <p:cNvPr id="3079" name="Text Box 8"/>
          <p:cNvSpPr txBox="1">
            <a:spLocks noChangeArrowheads="1"/>
          </p:cNvSpPr>
          <p:nvPr/>
        </p:nvSpPr>
        <p:spPr bwMode="auto">
          <a:xfrm>
            <a:off x="1066800" y="92075"/>
            <a:ext cx="2125663" cy="822325"/>
          </a:xfrm>
          <a:prstGeom prst="rect">
            <a:avLst/>
          </a:prstGeom>
          <a:noFill/>
          <a:ln w="9525">
            <a:noFill/>
            <a:miter lim="800000"/>
            <a:headEnd/>
            <a:tailEnd/>
          </a:ln>
        </p:spPr>
        <p:txBody>
          <a:bodyPr wrap="none">
            <a:spAutoFit/>
          </a:bodyPr>
          <a:lstStyle/>
          <a:p>
            <a:pPr>
              <a:defRPr/>
            </a:pPr>
            <a:r>
              <a:rPr lang="en-US" sz="1200">
                <a:solidFill>
                  <a:srgbClr val="000000"/>
                </a:solidFill>
                <a:ea typeface="+mn-ea"/>
              </a:rPr>
              <a:t>Carol Pride</a:t>
            </a:r>
          </a:p>
          <a:p>
            <a:pPr>
              <a:defRPr/>
            </a:pPr>
            <a:r>
              <a:rPr lang="en-US" sz="1200">
                <a:solidFill>
                  <a:srgbClr val="000000"/>
                </a:solidFill>
                <a:ea typeface="+mn-ea"/>
              </a:rPr>
              <a:t>Minority Serving Institution</a:t>
            </a:r>
          </a:p>
          <a:p>
            <a:pPr>
              <a:defRPr/>
            </a:pPr>
            <a:r>
              <a:rPr lang="en-US" sz="1200">
                <a:solidFill>
                  <a:srgbClr val="000000"/>
                </a:solidFill>
                <a:ea typeface="+mn-ea"/>
              </a:rPr>
              <a:t>Bachelor’s/Master’s Degrees</a:t>
            </a:r>
          </a:p>
          <a:p>
            <a:pPr>
              <a:defRPr/>
            </a:pPr>
            <a:r>
              <a:rPr lang="en-US" sz="1200">
                <a:solidFill>
                  <a:srgbClr val="000000"/>
                </a:solidFill>
                <a:ea typeface="+mn-ea"/>
              </a:rPr>
              <a:t>Savannah, GA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p:txBody>
          <a:bodyPr wrap="square" numCol="1" anchorCtr="0" compatLnSpc="1">
            <a:prstTxWarp prst="textNoShape">
              <a:avLst/>
            </a:prstTxWarp>
          </a:bodyPr>
          <a:lstStyle/>
          <a:p>
            <a:pPr eaLnBrk="1" hangingPunct="1"/>
            <a:r>
              <a:rPr lang="en-US" smtClean="0">
                <a:ea typeface="ＭＳ Ｐゴシック" pitchFamily="34" charset="-128"/>
              </a:rPr>
              <a:t> Current Job Responsibilities</a:t>
            </a:r>
            <a:endParaRPr lang="en-US" sz="2400" smtClean="0">
              <a:ea typeface="ＭＳ Ｐゴシック" pitchFamily="34" charset="-128"/>
            </a:endParaRPr>
          </a:p>
        </p:txBody>
      </p:sp>
      <p:sp>
        <p:nvSpPr>
          <p:cNvPr id="52227" name="Content Placeholder 2"/>
          <p:cNvSpPr>
            <a:spLocks noGrp="1"/>
          </p:cNvSpPr>
          <p:nvPr>
            <p:ph idx="1"/>
          </p:nvPr>
        </p:nvSpPr>
        <p:spPr>
          <a:xfrm>
            <a:off x="152400" y="533400"/>
            <a:ext cx="8001000" cy="6172200"/>
          </a:xfrm>
        </p:spPr>
        <p:txBody>
          <a:bodyPr/>
          <a:lstStyle/>
          <a:p>
            <a:pPr eaLnBrk="1" hangingPunct="1"/>
            <a:r>
              <a:rPr lang="en-US" sz="2400" smtClean="0">
                <a:ea typeface="ＭＳ Ｐゴシック" pitchFamily="34" charset="-128"/>
              </a:rPr>
              <a:t>1. Research</a:t>
            </a:r>
          </a:p>
          <a:p>
            <a:pPr eaLnBrk="1" hangingPunct="1"/>
            <a:r>
              <a:rPr lang="en-US" sz="2400" smtClean="0">
                <a:ea typeface="ＭＳ Ｐゴシック" pitchFamily="34" charset="-128"/>
              </a:rPr>
              <a:t>	</a:t>
            </a:r>
            <a:r>
              <a:rPr lang="en-US" sz="1800" smtClean="0">
                <a:ea typeface="ＭＳ Ｐゴシック" pitchFamily="34" charset="-128"/>
              </a:rPr>
              <a:t>write grant proposals </a:t>
            </a:r>
          </a:p>
          <a:p>
            <a:pPr eaLnBrk="1" hangingPunct="1"/>
            <a:r>
              <a:rPr lang="en-US" sz="1800" smtClean="0">
                <a:ea typeface="ＭＳ Ｐゴシック" pitchFamily="34" charset="-128"/>
              </a:rPr>
              <a:t>	write and co-author papers</a:t>
            </a:r>
          </a:p>
          <a:p>
            <a:pPr eaLnBrk="1" hangingPunct="1"/>
            <a:r>
              <a:rPr lang="en-US" sz="1800" smtClean="0">
                <a:ea typeface="ＭＳ Ｐゴシック" pitchFamily="34" charset="-128"/>
              </a:rPr>
              <a:t>	discuss research with graduate students and postdoctoral fellows</a:t>
            </a:r>
          </a:p>
          <a:p>
            <a:pPr eaLnBrk="1" hangingPunct="1"/>
            <a:r>
              <a:rPr lang="en-US" sz="1800" smtClean="0">
                <a:ea typeface="ＭＳ Ｐゴシック" pitchFamily="34" charset="-128"/>
              </a:rPr>
              <a:t>	research and purchase laboratory equipment</a:t>
            </a:r>
          </a:p>
          <a:p>
            <a:pPr eaLnBrk="1" hangingPunct="1"/>
            <a:r>
              <a:rPr lang="en-US" sz="1800" smtClean="0">
                <a:ea typeface="ＭＳ Ｐゴシック" pitchFamily="34" charset="-128"/>
              </a:rPr>
              <a:t>	attend and give conference presentations and seminars</a:t>
            </a:r>
          </a:p>
          <a:p>
            <a:pPr eaLnBrk="1" hangingPunct="1"/>
            <a:r>
              <a:rPr lang="en-US" sz="2400" smtClean="0">
                <a:ea typeface="ＭＳ Ｐゴシック" pitchFamily="34" charset="-128"/>
              </a:rPr>
              <a:t>2.  Teaching</a:t>
            </a:r>
          </a:p>
          <a:p>
            <a:pPr eaLnBrk="1" hangingPunct="1"/>
            <a:r>
              <a:rPr lang="en-US" sz="2400" smtClean="0">
                <a:ea typeface="ＭＳ Ｐゴシック" pitchFamily="34" charset="-128"/>
              </a:rPr>
              <a:t>	</a:t>
            </a:r>
            <a:r>
              <a:rPr lang="en-US" sz="1800" smtClean="0">
                <a:ea typeface="ＭＳ Ｐゴシック" pitchFamily="34" charset="-128"/>
              </a:rPr>
              <a:t>1-2 courses per semester (pre-tenure and baby breaks)</a:t>
            </a:r>
          </a:p>
          <a:p>
            <a:pPr eaLnBrk="1" hangingPunct="1"/>
            <a:r>
              <a:rPr lang="en-US" sz="1800" smtClean="0">
                <a:ea typeface="ＭＳ Ｐゴシック" pitchFamily="34" charset="-128"/>
              </a:rPr>
              <a:t>	advise undergraduate research interns (counts as teaching)</a:t>
            </a:r>
          </a:p>
          <a:p>
            <a:pPr eaLnBrk="1" hangingPunct="1"/>
            <a:r>
              <a:rPr lang="en-US" sz="1800" smtClean="0">
                <a:ea typeface="ＭＳ Ｐゴシック" pitchFamily="34" charset="-128"/>
              </a:rPr>
              <a:t>	development of new courses</a:t>
            </a:r>
          </a:p>
          <a:p>
            <a:pPr eaLnBrk="1" hangingPunct="1"/>
            <a:r>
              <a:rPr lang="en-US" sz="1800" smtClean="0">
                <a:ea typeface="ＭＳ Ｐゴシック" pitchFamily="34" charset="-128"/>
              </a:rPr>
              <a:t>	(try to) keep abreast of current literature – also for research</a:t>
            </a:r>
          </a:p>
          <a:p>
            <a:pPr eaLnBrk="1" hangingPunct="1"/>
            <a:r>
              <a:rPr lang="en-US" sz="1800" smtClean="0">
                <a:ea typeface="ＭＳ Ｐゴシック" pitchFamily="34" charset="-128"/>
              </a:rPr>
              <a:t>	office hours and guest lectures</a:t>
            </a:r>
          </a:p>
          <a:p>
            <a:pPr eaLnBrk="1" hangingPunct="1"/>
            <a:r>
              <a:rPr lang="en-US" sz="2400" smtClean="0">
                <a:ea typeface="ＭＳ Ｐゴシック" pitchFamily="34" charset="-128"/>
              </a:rPr>
              <a:t>3. Advising and service</a:t>
            </a:r>
          </a:p>
          <a:p>
            <a:pPr eaLnBrk="1" hangingPunct="1"/>
            <a:r>
              <a:rPr lang="en-US" sz="1800" smtClean="0">
                <a:ea typeface="ＭＳ Ｐゴシック" pitchFamily="34" charset="-128"/>
              </a:rPr>
              <a:t>	peer-review papers and grants</a:t>
            </a:r>
          </a:p>
          <a:p>
            <a:pPr eaLnBrk="1" hangingPunct="1"/>
            <a:r>
              <a:rPr lang="en-US" sz="1800" smtClean="0">
                <a:ea typeface="ＭＳ Ｐゴシック" pitchFamily="34" charset="-128"/>
              </a:rPr>
              <a:t>	department service (undergraduate advisor, safety committee, host speakers)</a:t>
            </a:r>
          </a:p>
          <a:p>
            <a:pPr eaLnBrk="1" hangingPunct="1"/>
            <a:r>
              <a:rPr lang="en-US" sz="1800" smtClean="0">
                <a:ea typeface="ＭＳ Ｐゴシック" pitchFamily="34" charset="-128"/>
              </a:rPr>
              <a:t>	outreach activities (work with Lawrence Hall of Science)</a:t>
            </a:r>
          </a:p>
          <a:p>
            <a:pPr eaLnBrk="1" hangingPunct="1"/>
            <a:r>
              <a:rPr lang="en-US" sz="1800" smtClean="0">
                <a:ea typeface="ＭＳ Ｐゴシック" pitchFamily="34" charset="-128"/>
              </a:rPr>
              <a:t>	</a:t>
            </a:r>
          </a:p>
          <a:p>
            <a:pPr eaLnBrk="1" hangingPunct="1"/>
            <a:r>
              <a:rPr lang="en-US" smtClean="0">
                <a:ea typeface="ＭＳ Ｐゴシック" pitchFamily="34" charset="-128"/>
              </a:rPr>
              <a:t>	</a:t>
            </a:r>
          </a:p>
        </p:txBody>
      </p:sp>
      <p:sp>
        <p:nvSpPr>
          <p:cNvPr id="52228" name="TextBox 3"/>
          <p:cNvSpPr txBox="1">
            <a:spLocks noChangeArrowheads="1"/>
          </p:cNvSpPr>
          <p:nvPr/>
        </p:nvSpPr>
        <p:spPr bwMode="auto">
          <a:xfrm>
            <a:off x="5257800" y="6551613"/>
            <a:ext cx="3886200" cy="307975"/>
          </a:xfrm>
          <a:prstGeom prst="rect">
            <a:avLst/>
          </a:prstGeom>
          <a:noFill/>
          <a:ln w="9525">
            <a:noFill/>
            <a:miter lim="800000"/>
            <a:headEnd/>
            <a:tailEnd/>
          </a:ln>
        </p:spPr>
        <p:txBody>
          <a:bodyPr>
            <a:spAutoFit/>
          </a:bodyPr>
          <a:lstStyle/>
          <a:p>
            <a:pPr defTabSz="457200"/>
            <a:r>
              <a:rPr lang="en-US" sz="1400" i="1">
                <a:solidFill>
                  <a:srgbClr val="000000"/>
                </a:solidFill>
                <a:latin typeface="Calibri" pitchFamily="34" charset="0"/>
              </a:rPr>
              <a:t>Robert Rhew, UC Berkeley, PhD granting institution</a:t>
            </a:r>
          </a:p>
        </p:txBody>
      </p:sp>
      <p:pic>
        <p:nvPicPr>
          <p:cNvPr id="64514" name="Picture 2" descr="Rob Rhew photo"/>
          <p:cNvPicPr>
            <a:picLocks noChangeAspect="1" noChangeArrowheads="1"/>
          </p:cNvPicPr>
          <p:nvPr/>
        </p:nvPicPr>
        <p:blipFill>
          <a:blip r:embed="rId2" cstate="print"/>
          <a:srcRect/>
          <a:stretch>
            <a:fillRect/>
          </a:stretch>
        </p:blipFill>
        <p:spPr bwMode="auto">
          <a:xfrm>
            <a:off x="8191500" y="0"/>
            <a:ext cx="952500" cy="990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p:txBody>
          <a:bodyPr wrap="square" numCol="1" anchorCtr="0" compatLnSpc="1">
            <a:prstTxWarp prst="textNoShape">
              <a:avLst/>
            </a:prstTxWarp>
          </a:bodyPr>
          <a:lstStyle/>
          <a:p>
            <a:pPr eaLnBrk="1" hangingPunct="1"/>
            <a:r>
              <a:rPr lang="en-US" smtClean="0">
                <a:ea typeface="ＭＳ Ｐゴシック" pitchFamily="34" charset="-128"/>
              </a:rPr>
              <a:t> What I like best about my work</a:t>
            </a:r>
          </a:p>
        </p:txBody>
      </p:sp>
      <p:pic>
        <p:nvPicPr>
          <p:cNvPr id="53251" name="Picture 6" descr="060819zz_robfoglk2.jpg"/>
          <p:cNvPicPr>
            <a:picLocks noChangeAspect="1"/>
          </p:cNvPicPr>
          <p:nvPr/>
        </p:nvPicPr>
        <p:blipFill>
          <a:blip r:embed="rId2" cstate="print"/>
          <a:srcRect/>
          <a:stretch>
            <a:fillRect/>
          </a:stretch>
        </p:blipFill>
        <p:spPr bwMode="auto">
          <a:xfrm>
            <a:off x="2286000" y="685800"/>
            <a:ext cx="4064000" cy="3048000"/>
          </a:xfrm>
          <a:prstGeom prst="rect">
            <a:avLst/>
          </a:prstGeom>
          <a:noFill/>
          <a:ln w="9525">
            <a:noFill/>
            <a:miter lim="800000"/>
            <a:headEnd/>
            <a:tailEnd/>
          </a:ln>
        </p:spPr>
      </p:pic>
      <p:sp>
        <p:nvSpPr>
          <p:cNvPr id="53252" name="Content Placeholder 7"/>
          <p:cNvSpPr>
            <a:spLocks noGrp="1"/>
          </p:cNvSpPr>
          <p:nvPr>
            <p:ph idx="1"/>
          </p:nvPr>
        </p:nvSpPr>
        <p:spPr>
          <a:xfrm>
            <a:off x="381000" y="3962400"/>
            <a:ext cx="8229600" cy="2697163"/>
          </a:xfrm>
        </p:spPr>
        <p:txBody>
          <a:bodyPr/>
          <a:lstStyle/>
          <a:p>
            <a:pPr eaLnBrk="1" hangingPunct="1"/>
            <a:r>
              <a:rPr lang="en-US" smtClean="0">
                <a:ea typeface="ＭＳ Ｐゴシック" pitchFamily="34" charset="-128"/>
              </a:rPr>
              <a:t>Exploring places off the beaten track, continually learning about the world around me, and interacting with bright, energetic and interesting people – as part of the job!     </a:t>
            </a:r>
          </a:p>
        </p:txBody>
      </p:sp>
      <p:sp>
        <p:nvSpPr>
          <p:cNvPr id="53253" name="TextBox 3"/>
          <p:cNvSpPr txBox="1">
            <a:spLocks noChangeArrowheads="1"/>
          </p:cNvSpPr>
          <p:nvPr/>
        </p:nvSpPr>
        <p:spPr bwMode="auto">
          <a:xfrm>
            <a:off x="6934200" y="6550025"/>
            <a:ext cx="2209800" cy="307975"/>
          </a:xfrm>
          <a:prstGeom prst="rect">
            <a:avLst/>
          </a:prstGeom>
          <a:noFill/>
          <a:ln w="9525">
            <a:noFill/>
            <a:miter lim="800000"/>
            <a:headEnd/>
            <a:tailEnd/>
          </a:ln>
        </p:spPr>
        <p:txBody>
          <a:bodyPr>
            <a:spAutoFit/>
          </a:bodyPr>
          <a:lstStyle/>
          <a:p>
            <a:pPr defTabSz="457200"/>
            <a:r>
              <a:rPr lang="en-US" sz="1400" i="1">
                <a:solidFill>
                  <a:srgbClr val="000000"/>
                </a:solidFill>
                <a:latin typeface="Calibri" pitchFamily="34" charset="0"/>
              </a:rPr>
              <a:t>Robert Rhew, UC Berkeley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828800" y="228600"/>
            <a:ext cx="7010400" cy="1295400"/>
          </a:xfrm>
        </p:spPr>
        <p:txBody>
          <a:bodyPr/>
          <a:lstStyle/>
          <a:p>
            <a:pPr algn="ctr"/>
            <a:r>
              <a:rPr lang="en-US" sz="3200" b="1" smtClean="0">
                <a:effectLst/>
              </a:rPr>
              <a:t>Academic Positions</a:t>
            </a:r>
            <a:r>
              <a:rPr lang="en-US" sz="3600" smtClean="0">
                <a:effectLst/>
              </a:rPr>
              <a:t/>
            </a:r>
            <a:br>
              <a:rPr lang="en-US" sz="3600" smtClean="0">
                <a:effectLst/>
              </a:rPr>
            </a:br>
            <a:r>
              <a:rPr lang="en-US" sz="2800" i="1" smtClean="0">
                <a:effectLst/>
              </a:rPr>
              <a:t>Pursuing an Academic Career </a:t>
            </a:r>
            <a:br>
              <a:rPr lang="en-US" sz="2800" i="1" smtClean="0">
                <a:effectLst/>
              </a:rPr>
            </a:br>
            <a:r>
              <a:rPr lang="en-US" sz="2800" i="1" smtClean="0">
                <a:effectLst/>
              </a:rPr>
              <a:t>Virtual Event Series</a:t>
            </a:r>
          </a:p>
        </p:txBody>
      </p:sp>
      <p:sp>
        <p:nvSpPr>
          <p:cNvPr id="35843" name="Text Placeholder 2"/>
          <p:cNvSpPr>
            <a:spLocks noGrp="1"/>
          </p:cNvSpPr>
          <p:nvPr>
            <p:ph type="body" idx="1"/>
          </p:nvPr>
        </p:nvSpPr>
        <p:spPr>
          <a:xfrm>
            <a:off x="1981200" y="2133600"/>
            <a:ext cx="3124200" cy="914400"/>
          </a:xfrm>
        </p:spPr>
        <p:txBody>
          <a:bodyPr/>
          <a:lstStyle/>
          <a:p>
            <a:r>
              <a:rPr lang="en-US" b="0" smtClean="0">
                <a:solidFill>
                  <a:srgbClr val="65050B"/>
                </a:solidFill>
                <a:effectLst/>
              </a:rPr>
              <a:t>Rachel Beane</a:t>
            </a:r>
          </a:p>
          <a:p>
            <a:r>
              <a:rPr lang="en-US" b="0" smtClean="0">
                <a:solidFill>
                  <a:srgbClr val="65050B"/>
                </a:solidFill>
                <a:effectLst/>
              </a:rPr>
              <a:t>Bowdoin College</a:t>
            </a:r>
          </a:p>
        </p:txBody>
      </p:sp>
      <p:sp>
        <p:nvSpPr>
          <p:cNvPr id="35844" name="Text Placeholder 4"/>
          <p:cNvSpPr>
            <a:spLocks noGrp="1"/>
          </p:cNvSpPr>
          <p:nvPr>
            <p:ph type="body" sz="quarter" idx="3"/>
          </p:nvPr>
        </p:nvSpPr>
        <p:spPr>
          <a:xfrm>
            <a:off x="4953000" y="2209800"/>
            <a:ext cx="4038600" cy="838200"/>
          </a:xfrm>
        </p:spPr>
        <p:txBody>
          <a:bodyPr/>
          <a:lstStyle/>
          <a:p>
            <a:r>
              <a:rPr lang="en-US" b="0" smtClean="0">
                <a:effectLst/>
              </a:rPr>
              <a:t>Heather Macdonald</a:t>
            </a:r>
          </a:p>
          <a:p>
            <a:r>
              <a:rPr lang="en-US" b="0" smtClean="0">
                <a:effectLst/>
              </a:rPr>
              <a:t>College of William and Mary</a:t>
            </a:r>
          </a:p>
        </p:txBody>
      </p:sp>
      <p:pic>
        <p:nvPicPr>
          <p:cNvPr id="3077" name="Picture 7"/>
          <p:cNvPicPr>
            <a:picLocks noChangeAspect="1"/>
          </p:cNvPicPr>
          <p:nvPr/>
        </p:nvPicPr>
        <p:blipFill>
          <a:blip r:embed="rId2" cstate="screen"/>
          <a:srcRect/>
          <a:stretch>
            <a:fillRect/>
          </a:stretch>
        </p:blipFill>
        <p:spPr bwMode="auto">
          <a:xfrm>
            <a:off x="2133600" y="3124200"/>
            <a:ext cx="1143000" cy="15505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8" name="Picture 8"/>
          <p:cNvPicPr>
            <a:picLocks noChangeAspect="1"/>
          </p:cNvPicPr>
          <p:nvPr/>
        </p:nvPicPr>
        <p:blipFill>
          <a:blip r:embed="rId3" cstate="screen"/>
          <a:srcRect/>
          <a:stretch>
            <a:fillRect/>
          </a:stretch>
        </p:blipFill>
        <p:spPr bwMode="auto">
          <a:xfrm>
            <a:off x="5142768" y="3124200"/>
            <a:ext cx="1410432" cy="1600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9" name="Picture 9"/>
          <p:cNvPicPr>
            <a:picLocks noChangeAspect="1"/>
          </p:cNvPicPr>
          <p:nvPr/>
        </p:nvPicPr>
        <p:blipFill>
          <a:blip r:embed="rId4" cstate="screen"/>
          <a:srcRect/>
          <a:stretch>
            <a:fillRect/>
          </a:stretch>
        </p:blipFill>
        <p:spPr bwMode="auto">
          <a:xfrm>
            <a:off x="2209800" y="5105400"/>
            <a:ext cx="1255546" cy="152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5848" name="Text Placeholder 2"/>
          <p:cNvSpPr txBox="1">
            <a:spLocks/>
          </p:cNvSpPr>
          <p:nvPr/>
        </p:nvSpPr>
        <p:spPr bwMode="auto">
          <a:xfrm>
            <a:off x="3733800" y="5410200"/>
            <a:ext cx="5410200" cy="914400"/>
          </a:xfrm>
          <a:prstGeom prst="rect">
            <a:avLst/>
          </a:prstGeom>
          <a:noFill/>
          <a:ln w="9525">
            <a:noFill/>
            <a:miter lim="800000"/>
            <a:headEnd/>
            <a:tailEnd/>
          </a:ln>
        </p:spPr>
        <p:txBody>
          <a:bodyPr lIns="91414" tIns="45707" rIns="91414" bIns="45707" anchor="b"/>
          <a:lstStyle/>
          <a:p>
            <a:pPr eaLnBrk="0" hangingPunct="0">
              <a:spcBef>
                <a:spcPct val="20000"/>
              </a:spcBef>
              <a:buClr>
                <a:srgbClr val="5D296D"/>
              </a:buClr>
              <a:buFont typeface="Wingdings" pitchFamily="2" charset="2"/>
              <a:buNone/>
            </a:pPr>
            <a:r>
              <a:rPr lang="en-US">
                <a:solidFill>
                  <a:srgbClr val="64031B"/>
                </a:solidFill>
              </a:rPr>
              <a:t>Monica Bruckner</a:t>
            </a:r>
          </a:p>
          <a:p>
            <a:pPr eaLnBrk="0" hangingPunct="0">
              <a:spcBef>
                <a:spcPct val="20000"/>
              </a:spcBef>
              <a:buClr>
                <a:srgbClr val="5D296D"/>
              </a:buClr>
              <a:buFont typeface="Wingdings" pitchFamily="2" charset="2"/>
              <a:buNone/>
            </a:pPr>
            <a:r>
              <a:rPr lang="en-US">
                <a:solidFill>
                  <a:srgbClr val="64031B"/>
                </a:solidFill>
              </a:rPr>
              <a:t>Science Education Resource Center (SERC)</a:t>
            </a:r>
          </a:p>
        </p:txBody>
      </p:sp>
      <p:sp>
        <p:nvSpPr>
          <p:cNvPr id="35849" name="TextBox 8"/>
          <p:cNvSpPr txBox="1">
            <a:spLocks noChangeArrowheads="1"/>
          </p:cNvSpPr>
          <p:nvPr/>
        </p:nvSpPr>
        <p:spPr bwMode="auto">
          <a:xfrm>
            <a:off x="2133600" y="1600200"/>
            <a:ext cx="6400800" cy="457200"/>
          </a:xfrm>
          <a:prstGeom prst="rect">
            <a:avLst/>
          </a:prstGeom>
          <a:noFill/>
          <a:ln w="9525">
            <a:noFill/>
            <a:miter lim="800000"/>
            <a:headEnd/>
            <a:tailEnd/>
          </a:ln>
        </p:spPr>
        <p:txBody>
          <a:bodyPr>
            <a:spAutoFit/>
          </a:bodyPr>
          <a:lstStyle/>
          <a:p>
            <a:r>
              <a:rPr lang="en-US" b="1">
                <a:solidFill>
                  <a:srgbClr val="64031B"/>
                </a:solidFill>
              </a:rPr>
              <a:t>Series Conveners and Event Moderators</a:t>
            </a:r>
            <a:endParaRPr lang="en-GB" b="1">
              <a:solidFill>
                <a:srgbClr val="64031B"/>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p:txBody>
          <a:bodyPr/>
          <a:lstStyle/>
          <a:p>
            <a:pPr eaLnBrk="1" hangingPunct="1"/>
            <a:r>
              <a:rPr lang="en-US" sz="3200" b="1" smtClean="0"/>
              <a:t>Faculty Responsibilities in a Community College</a:t>
            </a:r>
          </a:p>
        </p:txBody>
      </p:sp>
      <p:sp>
        <p:nvSpPr>
          <p:cNvPr id="54275" name="Content Placeholder 4"/>
          <p:cNvSpPr>
            <a:spLocks noGrp="1"/>
          </p:cNvSpPr>
          <p:nvPr>
            <p:ph idx="1"/>
          </p:nvPr>
        </p:nvSpPr>
        <p:spPr>
          <a:xfrm>
            <a:off x="457200" y="1295400"/>
            <a:ext cx="8229600" cy="4830763"/>
          </a:xfrm>
        </p:spPr>
        <p:txBody>
          <a:bodyPr/>
          <a:lstStyle/>
          <a:p>
            <a:pPr eaLnBrk="1" hangingPunct="1"/>
            <a:r>
              <a:rPr lang="en-US" sz="2800" smtClean="0"/>
              <a:t>Heavy teaching load (3 full courses –Lecture and Labs per semester)</a:t>
            </a:r>
          </a:p>
          <a:p>
            <a:pPr eaLnBrk="1" hangingPunct="1"/>
            <a:r>
              <a:rPr lang="en-US" sz="2800" smtClean="0"/>
              <a:t>Expected involvement in student success initiatives.</a:t>
            </a:r>
          </a:p>
          <a:p>
            <a:pPr eaLnBrk="1" hangingPunct="1"/>
            <a:r>
              <a:rPr lang="en-US" sz="2800" smtClean="0"/>
              <a:t>Participation in institutional service through serving in college committees, community events and college wide cultural and academic events.</a:t>
            </a:r>
          </a:p>
          <a:p>
            <a:pPr eaLnBrk="1" hangingPunct="1"/>
            <a:r>
              <a:rPr lang="en-US" sz="2800" smtClean="0"/>
              <a:t>Interaction with students through serving as faculty sponsor of student organizations and other student life programs.</a:t>
            </a:r>
          </a:p>
        </p:txBody>
      </p:sp>
      <p:sp>
        <p:nvSpPr>
          <p:cNvPr id="54276" name="TextBox 5"/>
          <p:cNvSpPr txBox="1">
            <a:spLocks noChangeArrowheads="1"/>
          </p:cNvSpPr>
          <p:nvPr/>
        </p:nvSpPr>
        <p:spPr bwMode="auto">
          <a:xfrm>
            <a:off x="6781800" y="5486400"/>
            <a:ext cx="2205038" cy="954088"/>
          </a:xfrm>
          <a:prstGeom prst="rect">
            <a:avLst/>
          </a:prstGeom>
          <a:noFill/>
          <a:ln w="9525">
            <a:noFill/>
            <a:miter lim="800000"/>
            <a:headEnd/>
            <a:tailEnd/>
          </a:ln>
        </p:spPr>
        <p:txBody>
          <a:bodyPr wrap="none">
            <a:spAutoFit/>
          </a:bodyPr>
          <a:lstStyle/>
          <a:p>
            <a:r>
              <a:rPr lang="en-US" sz="1400"/>
              <a:t>Sergio Sarmiento</a:t>
            </a:r>
          </a:p>
          <a:p>
            <a:r>
              <a:rPr lang="en-US" sz="1400"/>
              <a:t>Lone Star College-CyFair</a:t>
            </a:r>
          </a:p>
          <a:p>
            <a:r>
              <a:rPr lang="en-US" sz="1400"/>
              <a:t>Texas</a:t>
            </a:r>
          </a:p>
          <a:p>
            <a:r>
              <a:rPr lang="en-US" sz="1400"/>
              <a:t>2-year college</a:t>
            </a:r>
          </a:p>
        </p:txBody>
      </p:sp>
      <p:pic>
        <p:nvPicPr>
          <p:cNvPr id="52226" name="Picture 2" descr="Sergio Sermiento photo"/>
          <p:cNvPicPr>
            <a:picLocks noChangeAspect="1" noChangeArrowheads="1"/>
          </p:cNvPicPr>
          <p:nvPr/>
        </p:nvPicPr>
        <p:blipFill>
          <a:blip r:embed="rId2" cstate="print"/>
          <a:srcRect/>
          <a:stretch>
            <a:fillRect/>
          </a:stretch>
        </p:blipFill>
        <p:spPr bwMode="auto">
          <a:xfrm>
            <a:off x="5867400" y="5334000"/>
            <a:ext cx="952500" cy="1295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rtlCol="0">
            <a:normAutofit fontScale="90000"/>
          </a:bodyPr>
          <a:lstStyle/>
          <a:p>
            <a:pPr eaLnBrk="1" fontAlgn="auto" hangingPunct="1">
              <a:spcAft>
                <a:spcPts val="0"/>
              </a:spcAft>
              <a:defRPr/>
            </a:pPr>
            <a:r>
              <a:rPr lang="en-US" sz="3200" b="1" dirty="0" smtClean="0"/>
              <a:t>What I like best about my Job </a:t>
            </a:r>
            <a:endParaRPr lang="en-US" sz="3200" b="1" dirty="0"/>
          </a:p>
        </p:txBody>
      </p:sp>
      <p:sp>
        <p:nvSpPr>
          <p:cNvPr id="55299" name="Content Placeholder 2"/>
          <p:cNvSpPr>
            <a:spLocks noGrp="1"/>
          </p:cNvSpPr>
          <p:nvPr>
            <p:ph idx="1"/>
          </p:nvPr>
        </p:nvSpPr>
        <p:spPr>
          <a:xfrm>
            <a:off x="457200" y="990600"/>
            <a:ext cx="8229600" cy="5135563"/>
          </a:xfrm>
        </p:spPr>
        <p:txBody>
          <a:bodyPr/>
          <a:lstStyle/>
          <a:p>
            <a:pPr eaLnBrk="1" hangingPunct="1"/>
            <a:r>
              <a:rPr lang="en-US" sz="2400" smtClean="0"/>
              <a:t>Working one to one with students.  Small classes </a:t>
            </a:r>
          </a:p>
          <a:p>
            <a:pPr eaLnBrk="1" hangingPunct="1"/>
            <a:r>
              <a:rPr lang="en-US" sz="2400" smtClean="0"/>
              <a:t>Opportunity to help, guide and motivate students to think big and plan for the careers. Many of community college students arrive without a clear direction and motivation of what they want to pursue.</a:t>
            </a:r>
          </a:p>
          <a:p>
            <a:pPr eaLnBrk="1" hangingPunct="1"/>
            <a:r>
              <a:rPr lang="en-US" sz="2400" smtClean="0"/>
              <a:t>Flexibility to create and modify course content to expose as many students as possible to the value of science in society.</a:t>
            </a:r>
          </a:p>
          <a:p>
            <a:pPr eaLnBrk="1" hangingPunct="1"/>
            <a:r>
              <a:rPr lang="en-US" sz="2400" smtClean="0"/>
              <a:t>Summer time off to rest and reflect about my work activities and teaching methodologies.</a:t>
            </a:r>
          </a:p>
          <a:p>
            <a:pPr eaLnBrk="1" hangingPunct="1"/>
            <a:r>
              <a:rPr lang="en-US" sz="2400" smtClean="0"/>
              <a:t>Community colleges are the best of the two worlds between the “publish or perish” tenure expectations of Universities and the discipline issues associated with High School teaching.</a:t>
            </a:r>
          </a:p>
          <a:p>
            <a:pPr eaLnBrk="1" hangingPunct="1"/>
            <a:endParaRPr lang="en-US" sz="2400" smtClean="0"/>
          </a:p>
          <a:p>
            <a:pPr eaLnBrk="1" hangingPunct="1">
              <a:buFont typeface="Arial" charset="0"/>
              <a:buNone/>
            </a:pPr>
            <a:endParaRPr lang="en-US" sz="2400" smtClean="0"/>
          </a:p>
        </p:txBody>
      </p:sp>
      <p:sp>
        <p:nvSpPr>
          <p:cNvPr id="55300" name="TextBox 3"/>
          <p:cNvSpPr txBox="1">
            <a:spLocks noChangeArrowheads="1"/>
          </p:cNvSpPr>
          <p:nvPr/>
        </p:nvSpPr>
        <p:spPr bwMode="auto">
          <a:xfrm>
            <a:off x="7010400" y="6400800"/>
            <a:ext cx="1768475" cy="338138"/>
          </a:xfrm>
          <a:prstGeom prst="rect">
            <a:avLst/>
          </a:prstGeom>
          <a:noFill/>
          <a:ln w="9525">
            <a:noFill/>
            <a:miter lim="800000"/>
            <a:headEnd/>
            <a:tailEnd/>
          </a:ln>
        </p:spPr>
        <p:txBody>
          <a:bodyPr wrap="none">
            <a:spAutoFit/>
          </a:bodyPr>
          <a:lstStyle/>
          <a:p>
            <a:r>
              <a:rPr lang="en-US" sz="1600"/>
              <a:t>Sergio Sarmiento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smtClean="0">
                <a:solidFill>
                  <a:srgbClr val="FFFF00"/>
                </a:solidFill>
              </a:rPr>
              <a:t>Current job responsibilities</a:t>
            </a:r>
          </a:p>
        </p:txBody>
      </p:sp>
      <p:sp>
        <p:nvSpPr>
          <p:cNvPr id="56323" name="Content Placeholder 2"/>
          <p:cNvSpPr>
            <a:spLocks noGrp="1"/>
          </p:cNvSpPr>
          <p:nvPr>
            <p:ph idx="1"/>
          </p:nvPr>
        </p:nvSpPr>
        <p:spPr/>
        <p:txBody>
          <a:bodyPr/>
          <a:lstStyle/>
          <a:p>
            <a:pPr eaLnBrk="1" hangingPunct="1"/>
            <a:r>
              <a:rPr lang="en-US" smtClean="0">
                <a:solidFill>
                  <a:srgbClr val="FFFF00"/>
                </a:solidFill>
              </a:rPr>
              <a:t>Teaching (~ 60%)</a:t>
            </a:r>
          </a:p>
          <a:p>
            <a:pPr eaLnBrk="1" hangingPunct="1"/>
            <a:r>
              <a:rPr lang="en-US" smtClean="0">
                <a:solidFill>
                  <a:srgbClr val="FFFF00"/>
                </a:solidFill>
              </a:rPr>
              <a:t>Research (~ 40%)</a:t>
            </a:r>
          </a:p>
          <a:p>
            <a:pPr eaLnBrk="1" hangingPunct="1"/>
            <a:r>
              <a:rPr lang="en-US" smtClean="0">
                <a:solidFill>
                  <a:srgbClr val="FFFF00"/>
                </a:solidFill>
              </a:rPr>
              <a:t>Service</a:t>
            </a:r>
          </a:p>
          <a:p>
            <a:pPr lvl="1" eaLnBrk="1" hangingPunct="1">
              <a:buFont typeface="Wingdings" pitchFamily="2" charset="2"/>
              <a:buChar char="Ø"/>
            </a:pPr>
            <a:r>
              <a:rPr lang="en-US" smtClean="0">
                <a:solidFill>
                  <a:srgbClr val="FFFF00"/>
                </a:solidFill>
              </a:rPr>
              <a:t> University service</a:t>
            </a:r>
          </a:p>
          <a:p>
            <a:pPr lvl="1" eaLnBrk="1" hangingPunct="1">
              <a:buFont typeface="Wingdings" pitchFamily="2" charset="2"/>
              <a:buChar char="Ø"/>
            </a:pPr>
            <a:r>
              <a:rPr lang="en-US" smtClean="0">
                <a:solidFill>
                  <a:srgbClr val="FFFF00"/>
                </a:solidFill>
              </a:rPr>
              <a:t>Community service</a:t>
            </a:r>
          </a:p>
          <a:p>
            <a:pPr lvl="1" eaLnBrk="1" hangingPunct="1">
              <a:buFont typeface="Wingdings" pitchFamily="2" charset="2"/>
              <a:buChar char="Ø"/>
            </a:pPr>
            <a:r>
              <a:rPr lang="en-US" smtClean="0">
                <a:solidFill>
                  <a:srgbClr val="FFFF00"/>
                </a:solidFill>
              </a:rPr>
              <a:t>Professional service</a:t>
            </a:r>
          </a:p>
          <a:p>
            <a:pPr lvl="1" eaLnBrk="1" hangingPunct="1">
              <a:buFont typeface="Arial" charset="0"/>
              <a:buNone/>
            </a:pPr>
            <a:endParaRPr lang="en-US" smtClean="0">
              <a:solidFill>
                <a:srgbClr val="FFFF00"/>
              </a:solidFill>
            </a:endParaRPr>
          </a:p>
        </p:txBody>
      </p:sp>
      <p:pic>
        <p:nvPicPr>
          <p:cNvPr id="43010" name="Picture 2" descr="Joseph Zume photo"/>
          <p:cNvPicPr>
            <a:picLocks noChangeAspect="1" noChangeArrowheads="1"/>
          </p:cNvPicPr>
          <p:nvPr/>
        </p:nvPicPr>
        <p:blipFill>
          <a:blip r:embed="rId2" cstate="print"/>
          <a:srcRect/>
          <a:stretch>
            <a:fillRect/>
          </a:stretch>
        </p:blipFill>
        <p:spPr bwMode="auto">
          <a:xfrm>
            <a:off x="4572000" y="5257800"/>
            <a:ext cx="952500" cy="1276351"/>
          </a:xfrm>
          <a:prstGeom prst="rect">
            <a:avLst/>
          </a:prstGeom>
          <a:ln>
            <a:noFill/>
          </a:ln>
          <a:effectLst>
            <a:softEdge rad="112500"/>
          </a:effectLst>
        </p:spPr>
      </p:pic>
      <p:sp>
        <p:nvSpPr>
          <p:cNvPr id="56325" name="TextBox 4"/>
          <p:cNvSpPr txBox="1">
            <a:spLocks noChangeArrowheads="1"/>
          </p:cNvSpPr>
          <p:nvPr/>
        </p:nvSpPr>
        <p:spPr bwMode="auto">
          <a:xfrm>
            <a:off x="5611813" y="5410200"/>
            <a:ext cx="3522662" cy="1169988"/>
          </a:xfrm>
          <a:prstGeom prst="rect">
            <a:avLst/>
          </a:prstGeom>
          <a:noFill/>
          <a:ln w="9525">
            <a:noFill/>
            <a:miter lim="800000"/>
            <a:headEnd/>
            <a:tailEnd/>
          </a:ln>
        </p:spPr>
        <p:txBody>
          <a:bodyPr wrap="none">
            <a:spAutoFit/>
          </a:bodyPr>
          <a:lstStyle/>
          <a:p>
            <a:r>
              <a:rPr lang="en-US" sz="1400">
                <a:solidFill>
                  <a:srgbClr val="FFFF00"/>
                </a:solidFill>
              </a:rPr>
              <a:t>Joseph Zume</a:t>
            </a:r>
          </a:p>
          <a:p>
            <a:r>
              <a:rPr lang="en-US" sz="1400">
                <a:solidFill>
                  <a:srgbClr val="FFFF00"/>
                </a:solidFill>
              </a:rPr>
              <a:t>Shippensburg University</a:t>
            </a:r>
          </a:p>
          <a:p>
            <a:r>
              <a:rPr lang="en-US" sz="1400">
                <a:solidFill>
                  <a:srgbClr val="FFFF00"/>
                </a:solidFill>
              </a:rPr>
              <a:t>Pennsylvania</a:t>
            </a:r>
          </a:p>
          <a:p>
            <a:r>
              <a:rPr lang="en-US" sz="1400">
                <a:solidFill>
                  <a:srgbClr val="FFFF00"/>
                </a:solidFill>
              </a:rPr>
              <a:t>Bachelor’s: Geography and Earth Science</a:t>
            </a:r>
          </a:p>
          <a:p>
            <a:r>
              <a:rPr lang="en-US" sz="1400">
                <a:solidFill>
                  <a:srgbClr val="FFFF00"/>
                </a:solidFill>
              </a:rPr>
              <a:t>MS: Geoenvironmental Studies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smtClean="0">
                <a:solidFill>
                  <a:srgbClr val="FFFF00"/>
                </a:solidFill>
              </a:rPr>
              <a:t>What do I like best about my job?</a:t>
            </a:r>
          </a:p>
        </p:txBody>
      </p:sp>
      <p:sp>
        <p:nvSpPr>
          <p:cNvPr id="57347" name="Content Placeholder 2"/>
          <p:cNvSpPr>
            <a:spLocks noGrp="1"/>
          </p:cNvSpPr>
          <p:nvPr>
            <p:ph idx="1"/>
          </p:nvPr>
        </p:nvSpPr>
        <p:spPr/>
        <p:txBody>
          <a:bodyPr/>
          <a:lstStyle/>
          <a:p>
            <a:pPr eaLnBrk="1" hangingPunct="1"/>
            <a:r>
              <a:rPr lang="en-US" smtClean="0">
                <a:solidFill>
                  <a:srgbClr val="FFFF00"/>
                </a:solidFill>
              </a:rPr>
              <a:t>Engaging students in the classroom</a:t>
            </a:r>
          </a:p>
          <a:p>
            <a:pPr eaLnBrk="1" hangingPunct="1"/>
            <a:r>
              <a:rPr lang="en-US" smtClean="0">
                <a:solidFill>
                  <a:srgbClr val="FFFF00"/>
                </a:solidFill>
              </a:rPr>
              <a:t>Flexibility of the job/academic freedom</a:t>
            </a:r>
          </a:p>
        </p:txBody>
      </p:sp>
      <p:sp>
        <p:nvSpPr>
          <p:cNvPr id="57348" name="TextBox 3"/>
          <p:cNvSpPr txBox="1">
            <a:spLocks noChangeArrowheads="1"/>
          </p:cNvSpPr>
          <p:nvPr/>
        </p:nvSpPr>
        <p:spPr bwMode="auto">
          <a:xfrm>
            <a:off x="7716838" y="6400800"/>
            <a:ext cx="1427162" cy="338138"/>
          </a:xfrm>
          <a:prstGeom prst="rect">
            <a:avLst/>
          </a:prstGeom>
          <a:noFill/>
          <a:ln w="9525">
            <a:noFill/>
            <a:miter lim="800000"/>
            <a:headEnd/>
            <a:tailEnd/>
          </a:ln>
        </p:spPr>
        <p:txBody>
          <a:bodyPr wrap="none">
            <a:spAutoFit/>
          </a:bodyPr>
          <a:lstStyle/>
          <a:p>
            <a:r>
              <a:rPr lang="en-US" sz="1600">
                <a:solidFill>
                  <a:srgbClr val="FFFF00"/>
                </a:solidFill>
              </a:rPr>
              <a:t>Joseph Zume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itle 1"/>
          <p:cNvSpPr>
            <a:spLocks noGrp="1"/>
          </p:cNvSpPr>
          <p:nvPr>
            <p:ph type="title"/>
          </p:nvPr>
        </p:nvSpPr>
        <p:spPr>
          <a:xfrm>
            <a:off x="0" y="0"/>
            <a:ext cx="8915400" cy="1066800"/>
          </a:xfrm>
        </p:spPr>
        <p:txBody>
          <a:bodyPr/>
          <a:lstStyle/>
          <a:p>
            <a:pPr algn="l"/>
            <a:r>
              <a:rPr lang="en-US" sz="2800" smtClean="0">
                <a:effectLst/>
              </a:rPr>
              <a:t>How do you find balance with your work and life?</a:t>
            </a:r>
          </a:p>
        </p:txBody>
      </p:sp>
      <p:sp>
        <p:nvSpPr>
          <p:cNvPr id="58371" name="TextBox 2"/>
          <p:cNvSpPr txBox="1">
            <a:spLocks noChangeArrowheads="1"/>
          </p:cNvSpPr>
          <p:nvPr/>
        </p:nvSpPr>
        <p:spPr bwMode="auto">
          <a:xfrm>
            <a:off x="7848600" y="6550025"/>
            <a:ext cx="1111250" cy="307975"/>
          </a:xfrm>
          <a:prstGeom prst="rect">
            <a:avLst/>
          </a:prstGeom>
          <a:noFill/>
          <a:ln w="9525">
            <a:noFill/>
            <a:miter lim="800000"/>
            <a:headEnd/>
            <a:tailEnd/>
          </a:ln>
        </p:spPr>
        <p:txBody>
          <a:bodyPr wrap="none">
            <a:spAutoFit/>
          </a:bodyPr>
          <a:lstStyle/>
          <a:p>
            <a:r>
              <a:rPr lang="en-US" sz="1400"/>
              <a:t>CP, ES, RR</a:t>
            </a:r>
          </a:p>
        </p:txBody>
      </p:sp>
      <p:sp>
        <p:nvSpPr>
          <p:cNvPr id="58372" name="TextBox 4"/>
          <p:cNvSpPr txBox="1">
            <a:spLocks noChangeArrowheads="1"/>
          </p:cNvSpPr>
          <p:nvPr/>
        </p:nvSpPr>
        <p:spPr bwMode="auto">
          <a:xfrm>
            <a:off x="228600" y="990600"/>
            <a:ext cx="8610600" cy="5324475"/>
          </a:xfrm>
          <a:prstGeom prst="rect">
            <a:avLst/>
          </a:prstGeom>
          <a:noFill/>
          <a:ln w="9525">
            <a:noFill/>
            <a:miter lim="800000"/>
            <a:headEnd/>
            <a:tailEnd/>
          </a:ln>
        </p:spPr>
        <p:txBody>
          <a:bodyPr>
            <a:spAutoFit/>
          </a:bodyPr>
          <a:lstStyle/>
          <a:p>
            <a:pPr>
              <a:buFont typeface="Arial" charset="0"/>
              <a:buChar char="•"/>
            </a:pPr>
            <a:r>
              <a:rPr lang="en-US" sz="2000">
                <a:solidFill>
                  <a:schemeClr val="tx2"/>
                </a:solidFill>
              </a:rPr>
              <a:t>“I find it very helpful to participate regularly in exercise activities that don't allow me to think about work owing to the nature of the activity.  For me this has recently been mountain biking.  Rock climbing, squash, and martial arts come to mind as viable options.”</a:t>
            </a:r>
          </a:p>
          <a:p>
            <a:endParaRPr lang="en-US" sz="2000">
              <a:solidFill>
                <a:schemeClr val="tx2"/>
              </a:solidFill>
            </a:endParaRPr>
          </a:p>
          <a:p>
            <a:pPr>
              <a:buFont typeface="Arial" charset="0"/>
              <a:buChar char="•"/>
            </a:pPr>
            <a:r>
              <a:rPr lang="en-US" sz="2000">
                <a:solidFill>
                  <a:schemeClr val="tx2"/>
                </a:solidFill>
              </a:rPr>
              <a:t>“I make compromises on both the family and work end of things.  For example, I may have to be away from family for several days preparing for and participating in a conference of research cruise, but when there are no major events or due dates looming, I have more flexibility in my schedule than most people and can leave work a little early on occasion to get the kids to an after school event or whatever is needed.”</a:t>
            </a:r>
          </a:p>
          <a:p>
            <a:endParaRPr lang="en-US" sz="2000">
              <a:solidFill>
                <a:schemeClr val="tx2"/>
              </a:solidFill>
            </a:endParaRPr>
          </a:p>
          <a:p>
            <a:pPr>
              <a:buFont typeface="Arial" charset="0"/>
              <a:buChar char="•"/>
            </a:pPr>
            <a:r>
              <a:rPr lang="en-US" sz="2000">
                <a:solidFill>
                  <a:schemeClr val="tx2"/>
                </a:solidFill>
              </a:rPr>
              <a:t>“Each person is different and all depends on what one values (time, career, family, travel, etc). Always be truthful to yourself.”</a:t>
            </a:r>
          </a:p>
          <a:p>
            <a:endParaRPr lang="en-US" sz="2000">
              <a:solidFill>
                <a:schemeClr val="tx2"/>
              </a:solidFill>
            </a:endParaRPr>
          </a:p>
          <a:p>
            <a:pPr>
              <a:buFont typeface="Arial" charset="0"/>
              <a:buChar char="•"/>
            </a:pPr>
            <a:r>
              <a:rPr lang="en-US" sz="2000">
                <a:solidFill>
                  <a:schemeClr val="tx2"/>
                </a:solidFill>
              </a:rPr>
              <a:t>“I don’t.  The balance tips in various directions at different times.”  </a:t>
            </a:r>
          </a:p>
          <a:p>
            <a:r>
              <a:rPr lang="en-US" sz="2000">
                <a:solidFill>
                  <a:schemeClr val="tx2"/>
                </a:solidFill>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itle 1"/>
          <p:cNvSpPr>
            <a:spLocks noGrp="1"/>
          </p:cNvSpPr>
          <p:nvPr>
            <p:ph type="title"/>
          </p:nvPr>
        </p:nvSpPr>
        <p:spPr>
          <a:xfrm>
            <a:off x="304800" y="0"/>
            <a:ext cx="8610600" cy="914400"/>
          </a:xfrm>
        </p:spPr>
        <p:txBody>
          <a:bodyPr/>
          <a:lstStyle/>
          <a:p>
            <a:pPr algn="l"/>
            <a:r>
              <a:rPr lang="en-US" sz="2800" smtClean="0">
                <a:effectLst/>
              </a:rPr>
              <a:t>What is the most challenging aspect of your work?</a:t>
            </a:r>
          </a:p>
        </p:txBody>
      </p:sp>
      <p:sp>
        <p:nvSpPr>
          <p:cNvPr id="59395" name="TextBox 2"/>
          <p:cNvSpPr txBox="1">
            <a:spLocks noChangeArrowheads="1"/>
          </p:cNvSpPr>
          <p:nvPr/>
        </p:nvSpPr>
        <p:spPr bwMode="auto">
          <a:xfrm>
            <a:off x="8393113" y="6400800"/>
            <a:ext cx="750887" cy="307975"/>
          </a:xfrm>
          <a:prstGeom prst="rect">
            <a:avLst/>
          </a:prstGeom>
          <a:noFill/>
          <a:ln w="9525">
            <a:noFill/>
            <a:miter lim="800000"/>
            <a:headEnd/>
            <a:tailEnd/>
          </a:ln>
        </p:spPr>
        <p:txBody>
          <a:bodyPr wrap="none">
            <a:spAutoFit/>
          </a:bodyPr>
          <a:lstStyle/>
          <a:p>
            <a:r>
              <a:rPr lang="en-US" sz="1400"/>
              <a:t>CP, SS</a:t>
            </a:r>
          </a:p>
        </p:txBody>
      </p:sp>
      <p:sp>
        <p:nvSpPr>
          <p:cNvPr id="59396" name="TextBox 3"/>
          <p:cNvSpPr txBox="1">
            <a:spLocks noChangeArrowheads="1"/>
          </p:cNvSpPr>
          <p:nvPr/>
        </p:nvSpPr>
        <p:spPr bwMode="auto">
          <a:xfrm>
            <a:off x="228600" y="914400"/>
            <a:ext cx="8686800" cy="5632450"/>
          </a:xfrm>
          <a:prstGeom prst="rect">
            <a:avLst/>
          </a:prstGeom>
          <a:noFill/>
          <a:ln w="9525">
            <a:noFill/>
            <a:miter lim="800000"/>
            <a:headEnd/>
            <a:tailEnd/>
          </a:ln>
        </p:spPr>
        <p:txBody>
          <a:bodyPr>
            <a:spAutoFit/>
          </a:bodyPr>
          <a:lstStyle/>
          <a:p>
            <a:pPr>
              <a:buFont typeface="Arial" charset="0"/>
              <a:buChar char="•"/>
            </a:pPr>
            <a:r>
              <a:rPr lang="en-US">
                <a:solidFill>
                  <a:schemeClr val="tx2"/>
                </a:solidFill>
              </a:rPr>
              <a:t>“The demands on my time during the semester are challenging.  Sometimes the juggling of activities feels very much meta-stable.”</a:t>
            </a:r>
          </a:p>
          <a:p>
            <a:endParaRPr lang="en-US">
              <a:solidFill>
                <a:schemeClr val="tx2"/>
              </a:solidFill>
            </a:endParaRPr>
          </a:p>
          <a:p>
            <a:pPr>
              <a:buFont typeface="Arial" charset="0"/>
              <a:buChar char="•"/>
            </a:pPr>
            <a:r>
              <a:rPr lang="en-US">
                <a:solidFill>
                  <a:schemeClr val="tx2"/>
                </a:solidFill>
              </a:rPr>
              <a:t>“Adjusting my teaching to a very academic and cultural diverse environment.” </a:t>
            </a:r>
          </a:p>
          <a:p>
            <a:endParaRPr lang="en-US">
              <a:solidFill>
                <a:schemeClr val="tx2"/>
              </a:solidFill>
            </a:endParaRPr>
          </a:p>
          <a:p>
            <a:pPr>
              <a:buFont typeface="Arial" charset="0"/>
              <a:buChar char="•"/>
            </a:pPr>
            <a:r>
              <a:rPr lang="en-US">
                <a:solidFill>
                  <a:schemeClr val="tx2"/>
                </a:solidFill>
              </a:rPr>
              <a:t>“Management of personnel, of time, and of short and long-term goals.”</a:t>
            </a:r>
          </a:p>
          <a:p>
            <a:endParaRPr lang="en-US">
              <a:solidFill>
                <a:schemeClr val="tx2"/>
              </a:solidFill>
            </a:endParaRPr>
          </a:p>
          <a:p>
            <a:pPr>
              <a:buFont typeface="Arial" charset="0"/>
              <a:buChar char="•"/>
            </a:pPr>
            <a:r>
              <a:rPr lang="en-US">
                <a:solidFill>
                  <a:schemeClr val="tx2"/>
                </a:solidFill>
              </a:rPr>
              <a:t>“Balancing the important long-term goals like paper writing against the immediate needs of students, grants management, and committees.”</a:t>
            </a:r>
          </a:p>
          <a:p>
            <a:pPr>
              <a:buFont typeface="Arial" charset="0"/>
              <a:buChar char="•"/>
            </a:pPr>
            <a:endParaRPr lang="en-US">
              <a:solidFill>
                <a:schemeClr val="tx2"/>
              </a:solidFill>
            </a:endParaRPr>
          </a:p>
          <a:p>
            <a:pPr>
              <a:buFont typeface="Arial" charset="0"/>
              <a:buChar char="•"/>
            </a:pPr>
            <a:endParaRPr lang="en-US">
              <a:solidFill>
                <a:schemeClr val="tx2"/>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itle 1"/>
          <p:cNvSpPr>
            <a:spLocks noGrp="1"/>
          </p:cNvSpPr>
          <p:nvPr>
            <p:ph type="title"/>
          </p:nvPr>
        </p:nvSpPr>
        <p:spPr>
          <a:xfrm>
            <a:off x="304800" y="0"/>
            <a:ext cx="8839200" cy="838200"/>
          </a:xfrm>
        </p:spPr>
        <p:txBody>
          <a:bodyPr/>
          <a:lstStyle/>
          <a:p>
            <a:pPr algn="l"/>
            <a:r>
              <a:rPr lang="en-US" sz="2400" smtClean="0">
                <a:effectLst/>
              </a:rPr>
              <a:t>What are the tenure requirements for different institutions? </a:t>
            </a:r>
          </a:p>
        </p:txBody>
      </p:sp>
      <p:sp>
        <p:nvSpPr>
          <p:cNvPr id="60419" name="TextBox 2"/>
          <p:cNvSpPr txBox="1">
            <a:spLocks noChangeArrowheads="1"/>
          </p:cNvSpPr>
          <p:nvPr/>
        </p:nvSpPr>
        <p:spPr bwMode="auto">
          <a:xfrm>
            <a:off x="8229600" y="6400800"/>
            <a:ext cx="733425" cy="307975"/>
          </a:xfrm>
          <a:prstGeom prst="rect">
            <a:avLst/>
          </a:prstGeom>
          <a:noFill/>
          <a:ln w="9525">
            <a:noFill/>
            <a:miter lim="800000"/>
            <a:headEnd/>
            <a:tailEnd/>
          </a:ln>
        </p:spPr>
        <p:txBody>
          <a:bodyPr wrap="none">
            <a:spAutoFit/>
          </a:bodyPr>
          <a:lstStyle/>
          <a:p>
            <a:r>
              <a:rPr lang="en-US" sz="1400"/>
              <a:t>JL, RR</a:t>
            </a:r>
          </a:p>
        </p:txBody>
      </p:sp>
      <p:sp>
        <p:nvSpPr>
          <p:cNvPr id="60420" name="TextBox 3"/>
          <p:cNvSpPr txBox="1">
            <a:spLocks noChangeArrowheads="1"/>
          </p:cNvSpPr>
          <p:nvPr/>
        </p:nvSpPr>
        <p:spPr bwMode="auto">
          <a:xfrm>
            <a:off x="152400" y="914400"/>
            <a:ext cx="8763000" cy="5016500"/>
          </a:xfrm>
          <a:prstGeom prst="rect">
            <a:avLst/>
          </a:prstGeom>
          <a:noFill/>
          <a:ln w="9525">
            <a:noFill/>
            <a:miter lim="800000"/>
            <a:headEnd/>
            <a:tailEnd/>
          </a:ln>
        </p:spPr>
        <p:txBody>
          <a:bodyPr>
            <a:spAutoFit/>
          </a:bodyPr>
          <a:lstStyle/>
          <a:p>
            <a:pPr>
              <a:buFont typeface="Arial" charset="0"/>
              <a:buChar char="•"/>
            </a:pPr>
            <a:r>
              <a:rPr lang="en-US" sz="2000">
                <a:solidFill>
                  <a:schemeClr val="tx2"/>
                </a:solidFill>
              </a:rPr>
              <a:t>“They vary greatly and it is critical to learn what the expectations are for your particular situation.  It is also important to realize that as a committee process the details can be more fluid than you might expect.”</a:t>
            </a:r>
            <a:r>
              <a:rPr lang="en-US" sz="1800" i="1">
                <a:solidFill>
                  <a:schemeClr val="tx2"/>
                </a:solidFill>
              </a:rPr>
              <a:t> </a:t>
            </a:r>
            <a:r>
              <a:rPr lang="en-US" sz="1200" i="1">
                <a:solidFill>
                  <a:schemeClr val="tx2"/>
                </a:solidFill>
              </a:rPr>
              <a:t>- Undergrad Institution</a:t>
            </a:r>
          </a:p>
          <a:p>
            <a:endParaRPr lang="en-US" sz="2000">
              <a:solidFill>
                <a:schemeClr val="tx2"/>
              </a:solidFill>
            </a:endParaRPr>
          </a:p>
          <a:p>
            <a:pPr>
              <a:buFont typeface="Arial" charset="0"/>
              <a:buChar char="•"/>
            </a:pPr>
            <a:r>
              <a:rPr lang="en-US" sz="2000">
                <a:solidFill>
                  <a:schemeClr val="tx2"/>
                </a:solidFill>
              </a:rPr>
              <a:t>“We have to be strong teachers and excel in either service (to university and community) or scholarship (grantsmanship, research, publishing, conference presentations).  Publishing does not necessarily have to be at an extremely high level or rate, but you need to be active.  The emphasis is on engaging students in research and preparing them for graduate school and employment in the sciences.” </a:t>
            </a:r>
            <a:r>
              <a:rPr lang="en-US" sz="1600">
                <a:solidFill>
                  <a:schemeClr val="tx2"/>
                </a:solidFill>
              </a:rPr>
              <a:t>– </a:t>
            </a:r>
            <a:r>
              <a:rPr lang="en-US" sz="1600" i="1">
                <a:solidFill>
                  <a:schemeClr val="tx2"/>
                </a:solidFill>
              </a:rPr>
              <a:t>M.S. institution</a:t>
            </a:r>
            <a:endParaRPr lang="en-US" sz="2000" i="1">
              <a:solidFill>
                <a:schemeClr val="tx2"/>
              </a:solidFill>
            </a:endParaRPr>
          </a:p>
          <a:p>
            <a:pPr>
              <a:buFont typeface="Arial" charset="0"/>
              <a:buChar char="•"/>
            </a:pPr>
            <a:endParaRPr lang="en-US" sz="2000" i="1">
              <a:solidFill>
                <a:schemeClr val="tx2"/>
              </a:solidFill>
            </a:endParaRPr>
          </a:p>
          <a:p>
            <a:pPr>
              <a:buFont typeface="Arial" charset="0"/>
              <a:buChar char="•"/>
            </a:pPr>
            <a:r>
              <a:rPr lang="en-US" sz="2000">
                <a:solidFill>
                  <a:schemeClr val="tx2"/>
                </a:solidFill>
              </a:rPr>
              <a:t>“At an R1 university, research activity is the most important, and you are judged not only at your department and university level, but also by a group of anonymous external reviewers who write letters of assessment on your case.” </a:t>
            </a:r>
            <a:endParaRPr lang="en-US" sz="2000" i="1">
              <a:solidFill>
                <a:schemeClr val="tx2"/>
              </a:solidFill>
            </a:endParaRPr>
          </a:p>
          <a:p>
            <a:pPr>
              <a:buFont typeface="Arial" charset="0"/>
              <a:buChar char="•"/>
            </a:pPr>
            <a:endParaRPr lang="en-US" sz="200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itle 1"/>
          <p:cNvSpPr>
            <a:spLocks noGrp="1"/>
          </p:cNvSpPr>
          <p:nvPr>
            <p:ph type="title"/>
          </p:nvPr>
        </p:nvSpPr>
        <p:spPr>
          <a:xfrm>
            <a:off x="0" y="0"/>
            <a:ext cx="9144000" cy="914400"/>
          </a:xfrm>
        </p:spPr>
        <p:txBody>
          <a:bodyPr/>
          <a:lstStyle/>
          <a:p>
            <a:r>
              <a:rPr lang="en-US" sz="2400" smtClean="0">
                <a:effectLst/>
              </a:rPr>
              <a:t>What did you find most surprising when you started your position?</a:t>
            </a:r>
          </a:p>
        </p:txBody>
      </p:sp>
      <p:sp>
        <p:nvSpPr>
          <p:cNvPr id="61443" name="TextBox 2"/>
          <p:cNvSpPr txBox="1">
            <a:spLocks noChangeArrowheads="1"/>
          </p:cNvSpPr>
          <p:nvPr/>
        </p:nvSpPr>
        <p:spPr bwMode="auto">
          <a:xfrm>
            <a:off x="8420100" y="6550025"/>
            <a:ext cx="723900" cy="307975"/>
          </a:xfrm>
          <a:prstGeom prst="rect">
            <a:avLst/>
          </a:prstGeom>
          <a:noFill/>
          <a:ln w="9525">
            <a:noFill/>
            <a:miter lim="800000"/>
            <a:headEnd/>
            <a:tailEnd/>
          </a:ln>
        </p:spPr>
        <p:txBody>
          <a:bodyPr wrap="none">
            <a:spAutoFit/>
          </a:bodyPr>
          <a:lstStyle/>
          <a:p>
            <a:r>
              <a:rPr lang="en-US" sz="1400"/>
              <a:t>JL, CP</a:t>
            </a:r>
          </a:p>
        </p:txBody>
      </p:sp>
      <p:sp>
        <p:nvSpPr>
          <p:cNvPr id="61444" name="TextBox 3"/>
          <p:cNvSpPr txBox="1">
            <a:spLocks noChangeArrowheads="1"/>
          </p:cNvSpPr>
          <p:nvPr/>
        </p:nvSpPr>
        <p:spPr bwMode="auto">
          <a:xfrm>
            <a:off x="304800" y="990600"/>
            <a:ext cx="8610600" cy="6002338"/>
          </a:xfrm>
          <a:prstGeom prst="rect">
            <a:avLst/>
          </a:prstGeom>
          <a:noFill/>
          <a:ln w="9525">
            <a:noFill/>
            <a:miter lim="800000"/>
            <a:headEnd/>
            <a:tailEnd/>
          </a:ln>
        </p:spPr>
        <p:txBody>
          <a:bodyPr>
            <a:spAutoFit/>
          </a:bodyPr>
          <a:lstStyle/>
          <a:p>
            <a:pPr>
              <a:buFont typeface="Arial" charset="0"/>
              <a:buChar char="•"/>
            </a:pPr>
            <a:r>
              <a:rPr lang="en-US">
                <a:solidFill>
                  <a:schemeClr val="tx2"/>
                </a:solidFill>
              </a:rPr>
              <a:t>“The amount of time required to prepare for classes was more than I had expected.”</a:t>
            </a:r>
          </a:p>
          <a:p>
            <a:endParaRPr lang="en-US">
              <a:solidFill>
                <a:schemeClr val="tx2"/>
              </a:solidFill>
            </a:endParaRPr>
          </a:p>
          <a:p>
            <a:pPr>
              <a:buFont typeface="Arial" charset="0"/>
              <a:buChar char="•"/>
            </a:pPr>
            <a:r>
              <a:rPr lang="en-US">
                <a:solidFill>
                  <a:schemeClr val="tx2"/>
                </a:solidFill>
              </a:rPr>
              <a:t>“Not all students are interested in the subject. Some students just take the course to fulfill a  science requirement.” </a:t>
            </a:r>
          </a:p>
          <a:p>
            <a:endParaRPr lang="en-US">
              <a:solidFill>
                <a:schemeClr val="tx2"/>
              </a:solidFill>
            </a:endParaRPr>
          </a:p>
          <a:p>
            <a:pPr>
              <a:buFont typeface="Arial" charset="0"/>
              <a:buChar char="•"/>
            </a:pPr>
            <a:r>
              <a:rPr lang="en-US">
                <a:solidFill>
                  <a:schemeClr val="tx2"/>
                </a:solidFill>
              </a:rPr>
              <a:t>“That the department chair and other administrators weren’t going to look out for me in terms of time to participate in and facilitate student research.   Instead, they immediately volunteered me for committee work and other time consuming tasks.” </a:t>
            </a:r>
          </a:p>
          <a:p>
            <a:endParaRPr lang="en-US">
              <a:solidFill>
                <a:schemeClr val="tx2"/>
              </a:solidFill>
            </a:endParaRPr>
          </a:p>
          <a:p>
            <a:pPr>
              <a:buFont typeface="Arial" charset="0"/>
              <a:buChar char="•"/>
            </a:pPr>
            <a:r>
              <a:rPr lang="en-US">
                <a:solidFill>
                  <a:schemeClr val="tx2"/>
                </a:solidFill>
              </a:rPr>
              <a:t>“No guidance / total independence.  Here is an empty lab, an empty office, and a bundle of startup.  Now go do great things.”  </a:t>
            </a:r>
          </a:p>
          <a:p>
            <a:pPr>
              <a:buFont typeface="Arial" charset="0"/>
              <a:buChar char="•"/>
            </a:pPr>
            <a:endParaRPr lang="en-US">
              <a:solidFill>
                <a:schemeClr val="tx2"/>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Content Placeholder 3"/>
          <p:cNvPicPr>
            <a:picLocks noGrp="1" noChangeAspect="1"/>
          </p:cNvPicPr>
          <p:nvPr>
            <p:ph idx="1"/>
          </p:nvPr>
        </p:nvPicPr>
        <p:blipFill>
          <a:blip r:embed="rId2" cstate="screen">
            <a:duotone>
              <a:schemeClr val="accent4"/>
              <a:srgbClr val="FFF1C1"/>
            </a:duotone>
          </a:blip>
          <a:srcRect l="-3802" r="-3802"/>
          <a:stretch>
            <a:fillRect/>
          </a:stretch>
        </p:blipFill>
        <p:spPr>
          <a:xfrm>
            <a:off x="3200400" y="228600"/>
            <a:ext cx="3605213" cy="2390775"/>
          </a:xfrm>
        </p:spPr>
      </p:pic>
      <p:sp>
        <p:nvSpPr>
          <p:cNvPr id="62467" name="TextBox 4"/>
          <p:cNvSpPr txBox="1">
            <a:spLocks noChangeArrowheads="1"/>
          </p:cNvSpPr>
          <p:nvPr/>
        </p:nvSpPr>
        <p:spPr bwMode="auto">
          <a:xfrm>
            <a:off x="1828800" y="2819400"/>
            <a:ext cx="7239000" cy="2432050"/>
          </a:xfrm>
          <a:prstGeom prst="rect">
            <a:avLst/>
          </a:prstGeom>
          <a:noFill/>
          <a:ln w="9525">
            <a:noFill/>
            <a:miter lim="800000"/>
            <a:headEnd/>
            <a:tailEnd/>
          </a:ln>
        </p:spPr>
        <p:txBody>
          <a:bodyPr>
            <a:spAutoFit/>
          </a:bodyPr>
          <a:lstStyle/>
          <a:p>
            <a:pPr eaLnBrk="0" hangingPunct="0"/>
            <a:r>
              <a:rPr lang="en-US" b="1">
                <a:solidFill>
                  <a:schemeClr val="tx2"/>
                </a:solidFill>
              </a:rPr>
              <a:t>What additional questions do you have about faculty positions? </a:t>
            </a:r>
          </a:p>
          <a:p>
            <a:pPr eaLnBrk="0" hangingPunct="0"/>
            <a:endParaRPr lang="en-US" sz="3200">
              <a:solidFill>
                <a:schemeClr val="tx2"/>
              </a:solidFill>
            </a:endParaRPr>
          </a:p>
          <a:p>
            <a:pPr eaLnBrk="0" hangingPunct="0"/>
            <a:r>
              <a:rPr lang="en-US" i="1">
                <a:solidFill>
                  <a:schemeClr val="tx2"/>
                </a:solidFill>
              </a:rPr>
              <a:t>If you have a question, </a:t>
            </a:r>
          </a:p>
          <a:p>
            <a:pPr eaLnBrk="0" hangingPunct="0"/>
            <a:r>
              <a:rPr lang="en-US" i="1">
                <a:solidFill>
                  <a:schemeClr val="tx2"/>
                </a:solidFill>
              </a:rPr>
              <a:t>	please raise your hand to ask by phone </a:t>
            </a:r>
          </a:p>
          <a:p>
            <a:pPr eaLnBrk="0" hangingPunct="0"/>
            <a:r>
              <a:rPr lang="en-US" i="1">
                <a:solidFill>
                  <a:schemeClr val="tx2"/>
                </a:solidFill>
              </a:rPr>
              <a:t>	or type your question in the chat box.</a:t>
            </a:r>
          </a:p>
        </p:txBody>
      </p:sp>
      <p:sp>
        <p:nvSpPr>
          <p:cNvPr id="62468" name="TextBox 3"/>
          <p:cNvSpPr txBox="1">
            <a:spLocks noChangeArrowheads="1"/>
          </p:cNvSpPr>
          <p:nvPr/>
        </p:nvSpPr>
        <p:spPr bwMode="auto">
          <a:xfrm>
            <a:off x="1828800" y="5638800"/>
            <a:ext cx="5967413" cy="830263"/>
          </a:xfrm>
          <a:prstGeom prst="rect">
            <a:avLst/>
          </a:prstGeom>
          <a:noFill/>
          <a:ln w="9525">
            <a:noFill/>
            <a:miter lim="800000"/>
            <a:headEnd/>
            <a:tailEnd/>
          </a:ln>
        </p:spPr>
        <p:txBody>
          <a:bodyPr wrap="none">
            <a:spAutoFit/>
          </a:bodyPr>
          <a:lstStyle/>
          <a:p>
            <a:r>
              <a:rPr lang="en-US"/>
              <a:t>Unmute your phone (*6) to ask a question, </a:t>
            </a:r>
          </a:p>
          <a:p>
            <a:r>
              <a:rPr lang="en-US"/>
              <a:t>then re-mute (*6) afterwards.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itle 1"/>
          <p:cNvSpPr>
            <a:spLocks noGrp="1"/>
          </p:cNvSpPr>
          <p:nvPr>
            <p:ph type="title"/>
          </p:nvPr>
        </p:nvSpPr>
        <p:spPr>
          <a:xfrm>
            <a:off x="1828800" y="50800"/>
            <a:ext cx="5486400" cy="566738"/>
          </a:xfrm>
        </p:spPr>
        <p:txBody>
          <a:bodyPr/>
          <a:lstStyle/>
          <a:p>
            <a:pPr algn="ctr"/>
            <a:r>
              <a:rPr lang="en-US" smtClean="0">
                <a:effectLst/>
              </a:rPr>
              <a:t>Advice</a:t>
            </a:r>
          </a:p>
        </p:txBody>
      </p:sp>
      <p:sp>
        <p:nvSpPr>
          <p:cNvPr id="63491" name="Text Placeholder 3"/>
          <p:cNvSpPr>
            <a:spLocks noGrp="1"/>
          </p:cNvSpPr>
          <p:nvPr>
            <p:ph type="body" sz="half" idx="2"/>
          </p:nvPr>
        </p:nvSpPr>
        <p:spPr>
          <a:xfrm>
            <a:off x="1828800" y="5014913"/>
            <a:ext cx="5486400" cy="804862"/>
          </a:xfrm>
        </p:spPr>
        <p:txBody>
          <a:bodyPr/>
          <a:lstStyle/>
          <a:p>
            <a:pPr algn="just"/>
            <a:r>
              <a:rPr lang="en-US" sz="1500" smtClean="0">
                <a:effectLst/>
              </a:rPr>
              <a:t>It is tragic to train for  many years only to wind up in a work situation that is miserable.  To guard against this, the interview process should be as open and sincere as possible.  </a:t>
            </a:r>
          </a:p>
        </p:txBody>
      </p:sp>
      <p:pic>
        <p:nvPicPr>
          <p:cNvPr id="63492" name="Picture 5" descr="Lewis_Frick Park Workday.png"/>
          <p:cNvPicPr>
            <a:picLocks noChangeAspect="1"/>
          </p:cNvPicPr>
          <p:nvPr/>
        </p:nvPicPr>
        <p:blipFill>
          <a:blip r:embed="rId2" cstate="print"/>
          <a:srcRect/>
          <a:stretch>
            <a:fillRect/>
          </a:stretch>
        </p:blipFill>
        <p:spPr bwMode="auto">
          <a:xfrm>
            <a:off x="3287713" y="939800"/>
            <a:ext cx="2568575" cy="3860800"/>
          </a:xfrm>
          <a:prstGeom prst="rect">
            <a:avLst/>
          </a:prstGeom>
          <a:noFill/>
          <a:ln w="9525">
            <a:noFill/>
            <a:miter lim="800000"/>
            <a:headEnd/>
            <a:tailEnd/>
          </a:ln>
        </p:spPr>
      </p:pic>
      <p:sp>
        <p:nvSpPr>
          <p:cNvPr id="63493" name="TextBox 4"/>
          <p:cNvSpPr txBox="1">
            <a:spLocks noChangeArrowheads="1"/>
          </p:cNvSpPr>
          <p:nvPr/>
        </p:nvSpPr>
        <p:spPr bwMode="auto">
          <a:xfrm>
            <a:off x="7924800" y="6324600"/>
            <a:ext cx="1095375" cy="338138"/>
          </a:xfrm>
          <a:prstGeom prst="rect">
            <a:avLst/>
          </a:prstGeom>
          <a:noFill/>
          <a:ln w="9525">
            <a:noFill/>
            <a:miter lim="800000"/>
            <a:headEnd/>
            <a:tailEnd/>
          </a:ln>
        </p:spPr>
        <p:txBody>
          <a:bodyPr wrap="none">
            <a:spAutoFit/>
          </a:bodyPr>
          <a:lstStyle/>
          <a:p>
            <a:r>
              <a:rPr lang="en-US" sz="1600">
                <a:solidFill>
                  <a:schemeClr val="tx2"/>
                </a:solidFill>
              </a:rPr>
              <a:t>Jon Lewis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133600" y="76200"/>
            <a:ext cx="6781800" cy="1447800"/>
          </a:xfrm>
        </p:spPr>
        <p:txBody>
          <a:bodyPr/>
          <a:lstStyle/>
          <a:p>
            <a:r>
              <a:rPr lang="en-US" sz="3600" smtClean="0">
                <a:effectLst/>
              </a:rPr>
              <a:t>Pursuing an Academic Career </a:t>
            </a:r>
            <a:r>
              <a:rPr lang="en-US" sz="3600" i="1" smtClean="0">
                <a:effectLst/>
              </a:rPr>
              <a:t>Virtual Event Series</a:t>
            </a:r>
          </a:p>
        </p:txBody>
      </p:sp>
      <p:sp>
        <p:nvSpPr>
          <p:cNvPr id="36867" name="Content Placeholder 2"/>
          <p:cNvSpPr>
            <a:spLocks noGrp="1"/>
          </p:cNvSpPr>
          <p:nvPr>
            <p:ph idx="1"/>
          </p:nvPr>
        </p:nvSpPr>
        <p:spPr>
          <a:xfrm>
            <a:off x="1752600" y="1295400"/>
            <a:ext cx="7162800" cy="769938"/>
          </a:xfrm>
        </p:spPr>
        <p:txBody>
          <a:bodyPr>
            <a:spAutoFit/>
          </a:bodyPr>
          <a:lstStyle/>
          <a:p>
            <a:pPr>
              <a:buFont typeface="Wingdings" pitchFamily="2" charset="2"/>
              <a:buNone/>
            </a:pPr>
            <a:r>
              <a:rPr lang="en-US" sz="2000" smtClean="0">
                <a:solidFill>
                  <a:schemeClr val="tx2"/>
                </a:solidFill>
                <a:effectLst/>
              </a:rPr>
              <a:t>Panelists</a:t>
            </a:r>
          </a:p>
          <a:p>
            <a:pPr>
              <a:buFont typeface="Wingdings" pitchFamily="2" charset="2"/>
              <a:buNone/>
            </a:pPr>
            <a:r>
              <a:rPr lang="en-US" sz="2000" b="1" smtClean="0">
                <a:solidFill>
                  <a:schemeClr val="tx2"/>
                </a:solidFill>
                <a:effectLst/>
              </a:rPr>
              <a:t>Faculty Positions: Exploring the Range of Possibilities</a:t>
            </a:r>
            <a:endParaRPr lang="en-US" sz="2000" smtClean="0">
              <a:solidFill>
                <a:schemeClr val="tx2"/>
              </a:solidFill>
              <a:effectLst/>
            </a:endParaRPr>
          </a:p>
        </p:txBody>
      </p:sp>
      <p:pic>
        <p:nvPicPr>
          <p:cNvPr id="54276" name="Picture 4"/>
          <p:cNvPicPr>
            <a:picLocks noChangeAspect="1" noChangeArrowheads="1"/>
          </p:cNvPicPr>
          <p:nvPr/>
        </p:nvPicPr>
        <p:blipFill>
          <a:blip r:embed="rId3" cstate="screen">
            <a:lum bright="10000" contrast="10000"/>
          </a:blip>
          <a:srcRect/>
          <a:stretch>
            <a:fillRect/>
          </a:stretch>
        </p:blipFill>
        <p:spPr bwMode="auto">
          <a:xfrm>
            <a:off x="2038546" y="2286000"/>
            <a:ext cx="1369209" cy="10908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69" name="TextBox 4"/>
          <p:cNvSpPr txBox="1">
            <a:spLocks noChangeArrowheads="1"/>
          </p:cNvSpPr>
          <p:nvPr/>
        </p:nvSpPr>
        <p:spPr bwMode="auto">
          <a:xfrm>
            <a:off x="1962150" y="3505200"/>
            <a:ext cx="1812925" cy="830263"/>
          </a:xfrm>
          <a:prstGeom prst="rect">
            <a:avLst/>
          </a:prstGeom>
          <a:noFill/>
          <a:ln w="9525">
            <a:noFill/>
            <a:miter lim="800000"/>
            <a:headEnd/>
            <a:tailEnd/>
          </a:ln>
        </p:spPr>
        <p:txBody>
          <a:bodyPr wrap="none">
            <a:spAutoFit/>
          </a:bodyPr>
          <a:lstStyle/>
          <a:p>
            <a:r>
              <a:rPr lang="en-US" sz="1600">
                <a:solidFill>
                  <a:schemeClr val="tx2"/>
                </a:solidFill>
              </a:rPr>
              <a:t>Jon Lewis</a:t>
            </a:r>
          </a:p>
          <a:p>
            <a:r>
              <a:rPr lang="en-US" sz="1600">
                <a:solidFill>
                  <a:schemeClr val="tx2"/>
                </a:solidFill>
              </a:rPr>
              <a:t>Indiana University</a:t>
            </a:r>
          </a:p>
          <a:p>
            <a:r>
              <a:rPr lang="en-US" sz="1600">
                <a:solidFill>
                  <a:schemeClr val="tx2"/>
                </a:solidFill>
              </a:rPr>
              <a:t>Of Pennsylvania</a:t>
            </a:r>
          </a:p>
        </p:txBody>
      </p:sp>
      <p:pic>
        <p:nvPicPr>
          <p:cNvPr id="54277" name="Picture 5"/>
          <p:cNvPicPr>
            <a:picLocks noChangeAspect="1" noChangeArrowheads="1"/>
          </p:cNvPicPr>
          <p:nvPr/>
        </p:nvPicPr>
        <p:blipFill>
          <a:blip r:embed="rId4" cstate="screen"/>
          <a:srcRect/>
          <a:stretch>
            <a:fillRect/>
          </a:stretch>
        </p:blipFill>
        <p:spPr bwMode="auto">
          <a:xfrm>
            <a:off x="6781800" y="2133600"/>
            <a:ext cx="1524000" cy="114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71" name="TextBox 6"/>
          <p:cNvSpPr txBox="1">
            <a:spLocks noChangeArrowheads="1"/>
          </p:cNvSpPr>
          <p:nvPr/>
        </p:nvSpPr>
        <p:spPr bwMode="auto">
          <a:xfrm>
            <a:off x="6781800" y="3429000"/>
            <a:ext cx="1701800" cy="830263"/>
          </a:xfrm>
          <a:prstGeom prst="rect">
            <a:avLst/>
          </a:prstGeom>
          <a:noFill/>
          <a:ln w="9525">
            <a:noFill/>
            <a:miter lim="800000"/>
            <a:headEnd/>
            <a:tailEnd/>
          </a:ln>
        </p:spPr>
        <p:txBody>
          <a:bodyPr wrap="none">
            <a:spAutoFit/>
          </a:bodyPr>
          <a:lstStyle/>
          <a:p>
            <a:r>
              <a:rPr lang="en-US" sz="1600">
                <a:solidFill>
                  <a:schemeClr val="tx2"/>
                </a:solidFill>
              </a:rPr>
              <a:t>Carol Pride</a:t>
            </a:r>
          </a:p>
          <a:p>
            <a:r>
              <a:rPr lang="en-US" sz="1600">
                <a:solidFill>
                  <a:schemeClr val="tx2"/>
                </a:solidFill>
              </a:rPr>
              <a:t>Savannah State </a:t>
            </a:r>
          </a:p>
          <a:p>
            <a:r>
              <a:rPr lang="en-US" sz="1600">
                <a:solidFill>
                  <a:schemeClr val="tx2"/>
                </a:solidFill>
              </a:rPr>
              <a:t>University</a:t>
            </a:r>
          </a:p>
        </p:txBody>
      </p:sp>
      <p:pic>
        <p:nvPicPr>
          <p:cNvPr id="54278" name="Picture 6"/>
          <p:cNvPicPr>
            <a:picLocks noChangeAspect="1" noChangeArrowheads="1"/>
          </p:cNvPicPr>
          <p:nvPr/>
        </p:nvPicPr>
        <p:blipFill>
          <a:blip r:embed="rId5" cstate="screen"/>
          <a:srcRect/>
          <a:stretch>
            <a:fillRect/>
          </a:stretch>
        </p:blipFill>
        <p:spPr bwMode="auto">
          <a:xfrm>
            <a:off x="2057400" y="4579937"/>
            <a:ext cx="1170432" cy="1219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73" name="TextBox 9"/>
          <p:cNvSpPr txBox="1">
            <a:spLocks noChangeArrowheads="1"/>
          </p:cNvSpPr>
          <p:nvPr/>
        </p:nvSpPr>
        <p:spPr bwMode="auto">
          <a:xfrm>
            <a:off x="1778000" y="5875338"/>
            <a:ext cx="2235200" cy="830262"/>
          </a:xfrm>
          <a:prstGeom prst="rect">
            <a:avLst/>
          </a:prstGeom>
          <a:noFill/>
          <a:ln w="9525">
            <a:noFill/>
            <a:miter lim="800000"/>
            <a:headEnd/>
            <a:tailEnd/>
          </a:ln>
        </p:spPr>
        <p:txBody>
          <a:bodyPr wrap="none">
            <a:spAutoFit/>
          </a:bodyPr>
          <a:lstStyle/>
          <a:p>
            <a:r>
              <a:rPr lang="en-US" sz="1600">
                <a:solidFill>
                  <a:schemeClr val="tx2"/>
                </a:solidFill>
              </a:rPr>
              <a:t>Rob Rhew</a:t>
            </a:r>
          </a:p>
          <a:p>
            <a:r>
              <a:rPr lang="en-US" sz="1600">
                <a:solidFill>
                  <a:schemeClr val="tx2"/>
                </a:solidFill>
              </a:rPr>
              <a:t>University of California</a:t>
            </a:r>
          </a:p>
          <a:p>
            <a:r>
              <a:rPr lang="en-US" sz="1600">
                <a:solidFill>
                  <a:schemeClr val="tx2"/>
                </a:solidFill>
              </a:rPr>
              <a:t>Berkeley</a:t>
            </a:r>
          </a:p>
        </p:txBody>
      </p:sp>
      <p:pic>
        <p:nvPicPr>
          <p:cNvPr id="54279" name="Picture 7"/>
          <p:cNvPicPr>
            <a:picLocks noChangeAspect="1" noChangeArrowheads="1"/>
          </p:cNvPicPr>
          <p:nvPr/>
        </p:nvPicPr>
        <p:blipFill>
          <a:blip r:embed="rId6" cstate="screen"/>
          <a:srcRect/>
          <a:stretch>
            <a:fillRect/>
          </a:stretch>
        </p:blipFill>
        <p:spPr bwMode="auto">
          <a:xfrm>
            <a:off x="4495800" y="4419600"/>
            <a:ext cx="1094863" cy="1371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75" name="TextBox 12"/>
          <p:cNvSpPr txBox="1">
            <a:spLocks noChangeArrowheads="1"/>
          </p:cNvSpPr>
          <p:nvPr/>
        </p:nvSpPr>
        <p:spPr bwMode="auto">
          <a:xfrm>
            <a:off x="4291013" y="5867400"/>
            <a:ext cx="1824037" cy="830263"/>
          </a:xfrm>
          <a:prstGeom prst="rect">
            <a:avLst/>
          </a:prstGeom>
          <a:noFill/>
          <a:ln w="9525">
            <a:noFill/>
            <a:miter lim="800000"/>
            <a:headEnd/>
            <a:tailEnd/>
          </a:ln>
        </p:spPr>
        <p:txBody>
          <a:bodyPr wrap="none">
            <a:spAutoFit/>
          </a:bodyPr>
          <a:lstStyle/>
          <a:p>
            <a:r>
              <a:rPr lang="en-US" sz="1600">
                <a:solidFill>
                  <a:schemeClr val="tx2"/>
                </a:solidFill>
              </a:rPr>
              <a:t>Sergio Sarmiento</a:t>
            </a:r>
          </a:p>
          <a:p>
            <a:r>
              <a:rPr lang="en-US" sz="1600">
                <a:solidFill>
                  <a:schemeClr val="tx2"/>
                </a:solidFill>
              </a:rPr>
              <a:t>Lone Star College</a:t>
            </a:r>
          </a:p>
          <a:p>
            <a:r>
              <a:rPr lang="en-US" sz="1600">
                <a:solidFill>
                  <a:schemeClr val="tx2"/>
                </a:solidFill>
              </a:rPr>
              <a:t>- CyFair</a:t>
            </a:r>
          </a:p>
        </p:txBody>
      </p:sp>
      <p:pic>
        <p:nvPicPr>
          <p:cNvPr id="54280" name="Picture 8"/>
          <p:cNvPicPr>
            <a:picLocks noChangeAspect="1" noChangeArrowheads="1"/>
          </p:cNvPicPr>
          <p:nvPr/>
        </p:nvPicPr>
        <p:blipFill>
          <a:blip r:embed="rId7" cstate="screen"/>
          <a:srcRect/>
          <a:stretch>
            <a:fillRect/>
          </a:stretch>
        </p:blipFill>
        <p:spPr bwMode="auto">
          <a:xfrm>
            <a:off x="6884181" y="4419600"/>
            <a:ext cx="1137138" cy="13438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77" name="TextBox 14"/>
          <p:cNvSpPr txBox="1">
            <a:spLocks noChangeArrowheads="1"/>
          </p:cNvSpPr>
          <p:nvPr/>
        </p:nvSpPr>
        <p:spPr bwMode="auto">
          <a:xfrm>
            <a:off x="6743700" y="5867400"/>
            <a:ext cx="1504950" cy="830263"/>
          </a:xfrm>
          <a:prstGeom prst="rect">
            <a:avLst/>
          </a:prstGeom>
          <a:noFill/>
          <a:ln w="9525">
            <a:noFill/>
            <a:miter lim="800000"/>
            <a:headEnd/>
            <a:tailEnd/>
          </a:ln>
        </p:spPr>
        <p:txBody>
          <a:bodyPr wrap="none">
            <a:spAutoFit/>
          </a:bodyPr>
          <a:lstStyle/>
          <a:p>
            <a:r>
              <a:rPr lang="en-US" sz="1600" dirty="0">
                <a:solidFill>
                  <a:schemeClr val="tx2"/>
                </a:solidFill>
              </a:rPr>
              <a:t>Joseph </a:t>
            </a:r>
            <a:r>
              <a:rPr lang="en-US" sz="1600" dirty="0" err="1">
                <a:solidFill>
                  <a:schemeClr val="tx2"/>
                </a:solidFill>
              </a:rPr>
              <a:t>Zume</a:t>
            </a:r>
            <a:endParaRPr lang="en-US" sz="1600" dirty="0">
              <a:solidFill>
                <a:schemeClr val="tx2"/>
              </a:solidFill>
            </a:endParaRPr>
          </a:p>
          <a:p>
            <a:r>
              <a:rPr lang="en-US" sz="1600" dirty="0">
                <a:solidFill>
                  <a:schemeClr val="tx2"/>
                </a:solidFill>
              </a:rPr>
              <a:t>Shippensburg </a:t>
            </a:r>
          </a:p>
          <a:p>
            <a:r>
              <a:rPr lang="en-US" sz="1600" dirty="0">
                <a:solidFill>
                  <a:schemeClr val="tx2"/>
                </a:solidFill>
              </a:rPr>
              <a:t>University</a:t>
            </a:r>
          </a:p>
        </p:txBody>
      </p:sp>
      <p:pic>
        <p:nvPicPr>
          <p:cNvPr id="7184" name="Picture 16" descr="http://serc.carleton.edu/images/NAGTWorkshops/careerdev/AcademicCareer2011/elizabeth_nagy-shadman.jpg"/>
          <p:cNvPicPr>
            <a:picLocks noChangeAspect="1" noChangeArrowheads="1"/>
          </p:cNvPicPr>
          <p:nvPr/>
        </p:nvPicPr>
        <p:blipFill>
          <a:blip r:embed="rId8" cstate="print"/>
          <a:srcRect/>
          <a:stretch>
            <a:fillRect/>
          </a:stretch>
        </p:blipFill>
        <p:spPr bwMode="auto">
          <a:xfrm>
            <a:off x="4495800" y="2193747"/>
            <a:ext cx="1301309" cy="12352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6879" name="TextBox 6"/>
          <p:cNvSpPr txBox="1">
            <a:spLocks noChangeArrowheads="1"/>
          </p:cNvSpPr>
          <p:nvPr/>
        </p:nvSpPr>
        <p:spPr bwMode="auto">
          <a:xfrm>
            <a:off x="4191000" y="3505200"/>
            <a:ext cx="2506663" cy="584200"/>
          </a:xfrm>
          <a:prstGeom prst="rect">
            <a:avLst/>
          </a:prstGeom>
          <a:noFill/>
          <a:ln w="9525">
            <a:noFill/>
            <a:miter lim="800000"/>
            <a:headEnd/>
            <a:tailEnd/>
          </a:ln>
        </p:spPr>
        <p:txBody>
          <a:bodyPr wrap="none">
            <a:spAutoFit/>
          </a:bodyPr>
          <a:lstStyle/>
          <a:p>
            <a:r>
              <a:rPr lang="en-US" sz="1600">
                <a:solidFill>
                  <a:schemeClr val="tx2"/>
                </a:solidFill>
              </a:rPr>
              <a:t>Elizabeth Nagy-Shadman</a:t>
            </a:r>
          </a:p>
          <a:p>
            <a:r>
              <a:rPr lang="en-US" sz="1600">
                <a:solidFill>
                  <a:schemeClr val="tx2"/>
                </a:solidFill>
              </a:rPr>
              <a:t>Pasadena City College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7200" y="1143000"/>
            <a:ext cx="3886200" cy="838200"/>
          </a:xfrm>
        </p:spPr>
        <p:txBody>
          <a:bodyPr/>
          <a:lstStyle/>
          <a:p>
            <a:pPr eaLnBrk="1" hangingPunct="1"/>
            <a:r>
              <a:rPr lang="en-US" sz="3600" b="1" smtClean="0"/>
              <a:t>Advice</a:t>
            </a:r>
          </a:p>
        </p:txBody>
      </p:sp>
      <p:sp>
        <p:nvSpPr>
          <p:cNvPr id="64515" name="Rectangle 3"/>
          <p:cNvSpPr>
            <a:spLocks noGrp="1" noChangeArrowheads="1"/>
          </p:cNvSpPr>
          <p:nvPr>
            <p:ph type="body" sz="half" idx="1"/>
          </p:nvPr>
        </p:nvSpPr>
        <p:spPr>
          <a:xfrm>
            <a:off x="4572000" y="228600"/>
            <a:ext cx="4343400" cy="6400800"/>
          </a:xfrm>
        </p:spPr>
        <p:txBody>
          <a:bodyPr/>
          <a:lstStyle/>
          <a:p>
            <a:pPr eaLnBrk="1" hangingPunct="1">
              <a:lnSpc>
                <a:spcPct val="90000"/>
              </a:lnSpc>
            </a:pPr>
            <a:r>
              <a:rPr lang="en-US" sz="2000" smtClean="0"/>
              <a:t>Observe and practice the skills needed for the job responsibilities that you didn’t get a PhD in: </a:t>
            </a:r>
          </a:p>
          <a:p>
            <a:pPr lvl="1" eaLnBrk="1" hangingPunct="1">
              <a:lnSpc>
                <a:spcPct val="90000"/>
              </a:lnSpc>
            </a:pPr>
            <a:r>
              <a:rPr lang="en-US" sz="1800" smtClean="0"/>
              <a:t>teaching, </a:t>
            </a:r>
          </a:p>
          <a:p>
            <a:pPr lvl="1" eaLnBrk="1" hangingPunct="1">
              <a:lnSpc>
                <a:spcPct val="90000"/>
              </a:lnSpc>
            </a:pPr>
            <a:r>
              <a:rPr lang="en-US" sz="1800" smtClean="0"/>
              <a:t>leading committees, </a:t>
            </a:r>
          </a:p>
          <a:p>
            <a:pPr lvl="1" eaLnBrk="1" hangingPunct="1">
              <a:lnSpc>
                <a:spcPct val="90000"/>
              </a:lnSpc>
            </a:pPr>
            <a:r>
              <a:rPr lang="en-US" sz="1800" smtClean="0"/>
              <a:t>managing a lab, </a:t>
            </a:r>
          </a:p>
          <a:p>
            <a:pPr lvl="1" eaLnBrk="1" hangingPunct="1">
              <a:lnSpc>
                <a:spcPct val="90000"/>
              </a:lnSpc>
            </a:pPr>
            <a:r>
              <a:rPr lang="en-US" sz="1800" smtClean="0"/>
              <a:t>proposal writing, </a:t>
            </a:r>
          </a:p>
          <a:p>
            <a:pPr lvl="1" eaLnBrk="1" hangingPunct="1">
              <a:lnSpc>
                <a:spcPct val="90000"/>
              </a:lnSpc>
            </a:pPr>
            <a:r>
              <a:rPr lang="en-US" sz="1800" smtClean="0"/>
              <a:t>mentoring, </a:t>
            </a:r>
          </a:p>
          <a:p>
            <a:pPr lvl="1" eaLnBrk="1" hangingPunct="1">
              <a:lnSpc>
                <a:spcPct val="90000"/>
              </a:lnSpc>
            </a:pPr>
            <a:r>
              <a:rPr lang="en-US" sz="1800" smtClean="0"/>
              <a:t>managing staff, </a:t>
            </a:r>
          </a:p>
          <a:p>
            <a:pPr lvl="1" eaLnBrk="1" hangingPunct="1">
              <a:lnSpc>
                <a:spcPct val="90000"/>
              </a:lnSpc>
            </a:pPr>
            <a:r>
              <a:rPr lang="en-US" sz="1800" smtClean="0"/>
              <a:t>assessment, </a:t>
            </a:r>
          </a:p>
          <a:p>
            <a:pPr lvl="1" eaLnBrk="1" hangingPunct="1">
              <a:lnSpc>
                <a:spcPct val="90000"/>
              </a:lnSpc>
            </a:pPr>
            <a:r>
              <a:rPr lang="en-US" sz="1800" smtClean="0"/>
              <a:t>program management.  </a:t>
            </a:r>
          </a:p>
          <a:p>
            <a:pPr lvl="1" eaLnBrk="1" hangingPunct="1">
              <a:lnSpc>
                <a:spcPct val="90000"/>
              </a:lnSpc>
              <a:buFontTx/>
              <a:buNone/>
            </a:pPr>
            <a:endParaRPr lang="en-US" sz="1800" smtClean="0"/>
          </a:p>
          <a:p>
            <a:pPr eaLnBrk="1" hangingPunct="1">
              <a:lnSpc>
                <a:spcPct val="90000"/>
              </a:lnSpc>
            </a:pPr>
            <a:r>
              <a:rPr lang="en-US" sz="2000" smtClean="0"/>
              <a:t>You never know what role you might be asked to take on next in the campus setting. </a:t>
            </a:r>
          </a:p>
          <a:p>
            <a:pPr eaLnBrk="1" hangingPunct="1">
              <a:lnSpc>
                <a:spcPct val="90000"/>
              </a:lnSpc>
              <a:buFontTx/>
              <a:buNone/>
            </a:pPr>
            <a:endParaRPr lang="en-US" sz="1800" smtClean="0"/>
          </a:p>
          <a:p>
            <a:pPr eaLnBrk="1" hangingPunct="1">
              <a:lnSpc>
                <a:spcPct val="90000"/>
              </a:lnSpc>
            </a:pPr>
            <a:r>
              <a:rPr lang="en-US" sz="2000" smtClean="0"/>
              <a:t>There are many valuable models and sources of information among your colleagues and university staff.</a:t>
            </a:r>
          </a:p>
          <a:p>
            <a:pPr eaLnBrk="1" hangingPunct="1">
              <a:lnSpc>
                <a:spcPct val="90000"/>
              </a:lnSpc>
            </a:pPr>
            <a:endParaRPr lang="en-US" sz="2000" smtClean="0"/>
          </a:p>
        </p:txBody>
      </p:sp>
      <p:sp>
        <p:nvSpPr>
          <p:cNvPr id="4100" name="Rectangle 5"/>
          <p:cNvSpPr>
            <a:spLocks noChangeArrowheads="1"/>
          </p:cNvSpPr>
          <p:nvPr/>
        </p:nvSpPr>
        <p:spPr bwMode="auto">
          <a:xfrm>
            <a:off x="0" y="3429000"/>
            <a:ext cx="9144000" cy="0"/>
          </a:xfrm>
          <a:prstGeom prst="rect">
            <a:avLst/>
          </a:prstGeom>
          <a:noFill/>
          <a:ln w="9525">
            <a:noFill/>
            <a:miter lim="800000"/>
            <a:headEnd/>
            <a:tailEnd/>
          </a:ln>
        </p:spPr>
        <p:txBody>
          <a:bodyPr anchor="ctr">
            <a:spAutoFit/>
          </a:bodyPr>
          <a:lstStyle/>
          <a:p>
            <a:pPr>
              <a:defRPr/>
            </a:pPr>
            <a:endParaRPr lang="en-US" sz="1800">
              <a:solidFill>
                <a:srgbClr val="000000"/>
              </a:solidFill>
              <a:ea typeface="+mn-ea"/>
            </a:endParaRPr>
          </a:p>
        </p:txBody>
      </p:sp>
      <p:sp>
        <p:nvSpPr>
          <p:cNvPr id="4101" name="Rectangle 7"/>
          <p:cNvSpPr>
            <a:spLocks noChangeArrowheads="1"/>
          </p:cNvSpPr>
          <p:nvPr/>
        </p:nvSpPr>
        <p:spPr bwMode="auto">
          <a:xfrm>
            <a:off x="0" y="0"/>
            <a:ext cx="9144000" cy="0"/>
          </a:xfrm>
          <a:prstGeom prst="rect">
            <a:avLst/>
          </a:prstGeom>
          <a:noFill/>
          <a:ln w="9525">
            <a:noFill/>
            <a:miter lim="800000"/>
            <a:headEnd/>
            <a:tailEnd/>
          </a:ln>
        </p:spPr>
        <p:txBody>
          <a:bodyPr anchor="ctr">
            <a:spAutoFit/>
          </a:bodyPr>
          <a:lstStyle/>
          <a:p>
            <a:pPr>
              <a:defRPr/>
            </a:pPr>
            <a:endParaRPr lang="en-US" sz="1800">
              <a:solidFill>
                <a:srgbClr val="000000"/>
              </a:solidFill>
              <a:ea typeface="+mn-ea"/>
            </a:endParaRPr>
          </a:p>
        </p:txBody>
      </p:sp>
      <p:pic>
        <p:nvPicPr>
          <p:cNvPr id="64518" name="Picture 9" descr="IMG_0808"/>
          <p:cNvPicPr>
            <a:picLocks noChangeAspect="1" noChangeArrowheads="1"/>
          </p:cNvPicPr>
          <p:nvPr/>
        </p:nvPicPr>
        <p:blipFill>
          <a:blip r:embed="rId2" cstate="print"/>
          <a:srcRect/>
          <a:stretch>
            <a:fillRect/>
          </a:stretch>
        </p:blipFill>
        <p:spPr bwMode="auto">
          <a:xfrm>
            <a:off x="685800" y="3429000"/>
            <a:ext cx="3124200" cy="2895600"/>
          </a:xfrm>
          <a:prstGeom prst="rect">
            <a:avLst/>
          </a:prstGeom>
          <a:noFill/>
          <a:ln w="9525">
            <a:noFill/>
            <a:miter lim="800000"/>
            <a:headEnd/>
            <a:tailEnd/>
          </a:ln>
        </p:spPr>
      </p:pic>
      <p:pic>
        <p:nvPicPr>
          <p:cNvPr id="64519" name="Picture 10" descr="SSU Logo-Hintz-Small"/>
          <p:cNvPicPr>
            <a:picLocks noChangeAspect="1" noChangeArrowheads="1"/>
          </p:cNvPicPr>
          <p:nvPr/>
        </p:nvPicPr>
        <p:blipFill>
          <a:blip r:embed="rId3" cstate="print"/>
          <a:srcRect/>
          <a:stretch>
            <a:fillRect/>
          </a:stretch>
        </p:blipFill>
        <p:spPr bwMode="auto">
          <a:xfrm>
            <a:off x="152400" y="152400"/>
            <a:ext cx="914400" cy="738188"/>
          </a:xfrm>
          <a:prstGeom prst="rect">
            <a:avLst/>
          </a:prstGeom>
          <a:noFill/>
          <a:ln w="9525">
            <a:noFill/>
            <a:miter lim="800000"/>
            <a:headEnd/>
            <a:tailEnd/>
          </a:ln>
        </p:spPr>
      </p:pic>
      <p:sp>
        <p:nvSpPr>
          <p:cNvPr id="4104" name="Text Box 11"/>
          <p:cNvSpPr txBox="1">
            <a:spLocks noChangeArrowheads="1"/>
          </p:cNvSpPr>
          <p:nvPr/>
        </p:nvSpPr>
        <p:spPr bwMode="auto">
          <a:xfrm>
            <a:off x="1066800" y="92075"/>
            <a:ext cx="2125663" cy="822325"/>
          </a:xfrm>
          <a:prstGeom prst="rect">
            <a:avLst/>
          </a:prstGeom>
          <a:noFill/>
          <a:ln w="9525">
            <a:noFill/>
            <a:miter lim="800000"/>
            <a:headEnd/>
            <a:tailEnd/>
          </a:ln>
        </p:spPr>
        <p:txBody>
          <a:bodyPr wrap="none">
            <a:spAutoFit/>
          </a:bodyPr>
          <a:lstStyle/>
          <a:p>
            <a:pPr>
              <a:defRPr/>
            </a:pPr>
            <a:r>
              <a:rPr lang="en-US" sz="1200">
                <a:solidFill>
                  <a:srgbClr val="000000"/>
                </a:solidFill>
                <a:ea typeface="+mn-ea"/>
              </a:rPr>
              <a:t>Carol Pride</a:t>
            </a:r>
          </a:p>
          <a:p>
            <a:pPr>
              <a:defRPr/>
            </a:pPr>
            <a:r>
              <a:rPr lang="en-US" sz="1200">
                <a:solidFill>
                  <a:srgbClr val="000000"/>
                </a:solidFill>
                <a:ea typeface="+mn-ea"/>
              </a:rPr>
              <a:t>Minority Serving Institution</a:t>
            </a:r>
          </a:p>
          <a:p>
            <a:pPr>
              <a:defRPr/>
            </a:pPr>
            <a:r>
              <a:rPr lang="en-US" sz="1200">
                <a:solidFill>
                  <a:srgbClr val="000000"/>
                </a:solidFill>
                <a:ea typeface="+mn-ea"/>
              </a:rPr>
              <a:t>Bachelor’s/Master’s Degrees</a:t>
            </a:r>
          </a:p>
          <a:p>
            <a:pPr>
              <a:defRPr/>
            </a:pPr>
            <a:r>
              <a:rPr lang="en-US" sz="1200">
                <a:solidFill>
                  <a:srgbClr val="000000"/>
                </a:solidFill>
                <a:ea typeface="+mn-ea"/>
              </a:rPr>
              <a:t>Savannah, GA</a:t>
            </a:r>
          </a:p>
        </p:txBody>
      </p:sp>
      <p:sp>
        <p:nvSpPr>
          <p:cNvPr id="4105" name="Text Box 13"/>
          <p:cNvSpPr txBox="1">
            <a:spLocks noChangeArrowheads="1"/>
          </p:cNvSpPr>
          <p:nvPr/>
        </p:nvSpPr>
        <p:spPr bwMode="auto">
          <a:xfrm>
            <a:off x="593725" y="1941513"/>
            <a:ext cx="184150" cy="366712"/>
          </a:xfrm>
          <a:prstGeom prst="rect">
            <a:avLst/>
          </a:prstGeom>
          <a:noFill/>
          <a:ln w="9525">
            <a:noFill/>
            <a:miter lim="800000"/>
            <a:headEnd/>
            <a:tailEnd/>
          </a:ln>
        </p:spPr>
        <p:txBody>
          <a:bodyPr wrap="none">
            <a:spAutoFit/>
          </a:bodyPr>
          <a:lstStyle/>
          <a:p>
            <a:pPr>
              <a:defRPr/>
            </a:pPr>
            <a:endParaRPr lang="en-US" sz="1800">
              <a:solidFill>
                <a:srgbClr val="000000"/>
              </a:solidFill>
              <a:ea typeface="+mn-ea"/>
            </a:endParaRPr>
          </a:p>
        </p:txBody>
      </p:sp>
      <p:sp>
        <p:nvSpPr>
          <p:cNvPr id="4106" name="Text Box 14"/>
          <p:cNvSpPr txBox="1">
            <a:spLocks noChangeArrowheads="1"/>
          </p:cNvSpPr>
          <p:nvPr/>
        </p:nvSpPr>
        <p:spPr bwMode="auto">
          <a:xfrm>
            <a:off x="533400" y="2057400"/>
            <a:ext cx="3521075" cy="1525588"/>
          </a:xfrm>
          <a:prstGeom prst="rect">
            <a:avLst/>
          </a:prstGeom>
          <a:noFill/>
          <a:ln w="9525">
            <a:noFill/>
            <a:miter lim="800000"/>
            <a:headEnd/>
            <a:tailEnd/>
          </a:ln>
        </p:spPr>
        <p:txBody>
          <a:bodyPr>
            <a:spAutoFit/>
          </a:bodyPr>
          <a:lstStyle/>
          <a:p>
            <a:pPr>
              <a:lnSpc>
                <a:spcPct val="90000"/>
              </a:lnSpc>
              <a:spcBef>
                <a:spcPct val="20000"/>
              </a:spcBef>
              <a:buFontTx/>
              <a:buChar char="•"/>
              <a:defRPr/>
            </a:pPr>
            <a:r>
              <a:rPr lang="en-US" sz="2000">
                <a:solidFill>
                  <a:srgbClr val="000000"/>
                </a:solidFill>
                <a:ea typeface="+mn-ea"/>
              </a:rPr>
              <a:t> Make connections on and      off campus to maximize opportunities for you and for your students </a:t>
            </a:r>
          </a:p>
          <a:p>
            <a:pPr>
              <a:lnSpc>
                <a:spcPct val="90000"/>
              </a:lnSpc>
              <a:spcBef>
                <a:spcPct val="20000"/>
              </a:spcBef>
              <a:defRPr/>
            </a:pPr>
            <a:endParaRPr lang="en-US" sz="2000">
              <a:solidFill>
                <a:srgbClr val="000000"/>
              </a:solidFill>
              <a:ea typeface="+mn-ea"/>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57200" y="90488"/>
            <a:ext cx="8229600" cy="1143000"/>
          </a:xfrm>
        </p:spPr>
        <p:txBody>
          <a:bodyPr rtlCol="0">
            <a:normAutofit fontScale="90000"/>
          </a:bodyPr>
          <a:lstStyle/>
          <a:p>
            <a:pPr fontAlgn="auto">
              <a:spcAft>
                <a:spcPts val="0"/>
              </a:spcAft>
              <a:defRPr/>
            </a:pPr>
            <a:r>
              <a:rPr lang="en-US" dirty="0" smtClean="0">
                <a:solidFill>
                  <a:srgbClr val="FF0000"/>
                </a:solidFill>
                <a:latin typeface="Bauhaus 93"/>
                <a:cs typeface="Bauhaus 93"/>
              </a:rPr>
              <a:t>One piece of advice…</a:t>
            </a:r>
            <a:r>
              <a:rPr lang="en-US" dirty="0" smtClean="0">
                <a:solidFill>
                  <a:srgbClr val="FF0000"/>
                </a:solidFill>
              </a:rPr>
              <a:t/>
            </a:r>
            <a:br>
              <a:rPr lang="en-US" dirty="0" smtClean="0">
                <a:solidFill>
                  <a:srgbClr val="FF0000"/>
                </a:solidFill>
              </a:rPr>
            </a:br>
            <a:r>
              <a:rPr lang="en-US" sz="2667" i="1" dirty="0" smtClean="0">
                <a:solidFill>
                  <a:srgbClr val="FF0000"/>
                </a:solidFill>
              </a:rPr>
              <a:t>Elizabeth Nagy-Shadman, Pasadena City College</a:t>
            </a:r>
            <a:endParaRPr lang="en-US" sz="2667" i="1" dirty="0">
              <a:solidFill>
                <a:srgbClr val="FF0000"/>
              </a:solidFill>
            </a:endParaRPr>
          </a:p>
        </p:txBody>
      </p:sp>
      <p:sp>
        <p:nvSpPr>
          <p:cNvPr id="5" name="Title 1"/>
          <p:cNvSpPr>
            <a:spLocks noGrp="1"/>
          </p:cNvSpPr>
          <p:nvPr>
            <p:ph idx="1"/>
          </p:nvPr>
        </p:nvSpPr>
        <p:spPr>
          <a:xfrm>
            <a:off x="219075" y="1233488"/>
            <a:ext cx="8467725" cy="2351087"/>
          </a:xfrm>
        </p:spPr>
        <p:txBody>
          <a:bodyPr rtlCol="0">
            <a:normAutofit/>
          </a:bodyPr>
          <a:lstStyle/>
          <a:p>
            <a:pPr algn="ctr" fontAlgn="auto">
              <a:spcAft>
                <a:spcPts val="0"/>
              </a:spcAft>
              <a:buFont typeface="Arial"/>
              <a:buNone/>
              <a:defRPr/>
            </a:pPr>
            <a:r>
              <a:rPr lang="en-US" dirty="0" smtClean="0">
                <a:latin typeface="Bauhaus 93"/>
                <a:cs typeface="Bauhaus 93"/>
              </a:rPr>
              <a:t>…be </a:t>
            </a:r>
            <a:r>
              <a:rPr lang="en-US" dirty="0" smtClean="0">
                <a:solidFill>
                  <a:srgbClr val="0000FF"/>
                </a:solidFill>
                <a:latin typeface="Bauhaus 93"/>
                <a:cs typeface="Bauhaus 93"/>
              </a:rPr>
              <a:t>Open-Minded </a:t>
            </a:r>
            <a:r>
              <a:rPr lang="en-US" dirty="0">
                <a:latin typeface="Bauhaus 93"/>
                <a:cs typeface="Bauhaus 93"/>
              </a:rPr>
              <a:t>w</a:t>
            </a:r>
            <a:r>
              <a:rPr lang="en-US" dirty="0" smtClean="0">
                <a:latin typeface="Bauhaus 93"/>
                <a:cs typeface="Bauhaus 93"/>
              </a:rPr>
              <a:t>hen unexpected opportunities present themselves…a career path is not necessarily linear!</a:t>
            </a:r>
            <a:r>
              <a:rPr lang="en-US" dirty="0" smtClean="0"/>
              <a:t/>
            </a:r>
            <a:br>
              <a:rPr lang="en-US" dirty="0" smtClean="0"/>
            </a:br>
            <a:endParaRPr lang="en-US" sz="2667" i="1" dirty="0"/>
          </a:p>
        </p:txBody>
      </p:sp>
      <p:pic>
        <p:nvPicPr>
          <p:cNvPr id="65540" name="Picture 4" descr="drilling in snow"/>
          <p:cNvPicPr>
            <a:picLocks noChangeAspect="1" noChangeArrowheads="1"/>
          </p:cNvPicPr>
          <p:nvPr/>
        </p:nvPicPr>
        <p:blipFill>
          <a:blip r:embed="rId3" cstate="print"/>
          <a:srcRect/>
          <a:stretch>
            <a:fillRect/>
          </a:stretch>
        </p:blipFill>
        <p:spPr bwMode="auto">
          <a:xfrm>
            <a:off x="219075" y="3213100"/>
            <a:ext cx="3990975" cy="3187700"/>
          </a:xfrm>
          <a:prstGeom prst="rect">
            <a:avLst/>
          </a:prstGeom>
          <a:noFill/>
          <a:ln w="9525">
            <a:noFill/>
            <a:miter lim="800000"/>
            <a:headEnd/>
            <a:tailEnd/>
          </a:ln>
        </p:spPr>
      </p:pic>
      <p:pic>
        <p:nvPicPr>
          <p:cNvPr id="65541" name="Picture 5" descr="orienting"/>
          <p:cNvPicPr>
            <a:picLocks noChangeAspect="1" noChangeArrowheads="1"/>
          </p:cNvPicPr>
          <p:nvPr/>
        </p:nvPicPr>
        <p:blipFill>
          <a:blip r:embed="rId4" cstate="print"/>
          <a:srcRect/>
          <a:stretch>
            <a:fillRect/>
          </a:stretch>
        </p:blipFill>
        <p:spPr bwMode="auto">
          <a:xfrm>
            <a:off x="5565775" y="3197225"/>
            <a:ext cx="3121025" cy="3508375"/>
          </a:xfrm>
          <a:prstGeom prst="rect">
            <a:avLst/>
          </a:prstGeom>
          <a:noFill/>
          <a:ln w="9525">
            <a:noFill/>
            <a:miter lim="800000"/>
            <a:headEnd/>
            <a:tailEnd/>
          </a:ln>
        </p:spPr>
      </p:pic>
      <p:pic>
        <p:nvPicPr>
          <p:cNvPr id="65542" name="Picture 5" descr="110-1036_IMG"/>
          <p:cNvPicPr>
            <a:picLocks noChangeAspect="1" noChangeArrowheads="1"/>
          </p:cNvPicPr>
          <p:nvPr/>
        </p:nvPicPr>
        <p:blipFill>
          <a:blip r:embed="rId5" cstate="print"/>
          <a:srcRect/>
          <a:stretch>
            <a:fillRect/>
          </a:stretch>
        </p:blipFill>
        <p:spPr bwMode="auto">
          <a:xfrm>
            <a:off x="3224213" y="2867025"/>
            <a:ext cx="2503487" cy="1876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rtlCol="0">
            <a:normAutofit fontScale="90000"/>
          </a:bodyPr>
          <a:lstStyle/>
          <a:p>
            <a:pPr eaLnBrk="1" fontAlgn="auto" hangingPunct="1">
              <a:spcAft>
                <a:spcPts val="0"/>
              </a:spcAft>
              <a:defRPr/>
            </a:pPr>
            <a:r>
              <a:rPr lang="en-US" sz="3000" b="1" dirty="0" smtClean="0"/>
              <a:t>Advice if you plan to teach at a community college</a:t>
            </a:r>
            <a:endParaRPr lang="en-US" sz="3000" b="1" dirty="0"/>
          </a:p>
        </p:txBody>
      </p:sp>
      <p:sp>
        <p:nvSpPr>
          <p:cNvPr id="66563" name="Content Placeholder 2"/>
          <p:cNvSpPr>
            <a:spLocks noGrp="1"/>
          </p:cNvSpPr>
          <p:nvPr>
            <p:ph idx="1"/>
          </p:nvPr>
        </p:nvSpPr>
        <p:spPr>
          <a:xfrm>
            <a:off x="457200" y="914400"/>
            <a:ext cx="8229600" cy="5211763"/>
          </a:xfrm>
        </p:spPr>
        <p:txBody>
          <a:bodyPr/>
          <a:lstStyle/>
          <a:p>
            <a:pPr eaLnBrk="1" hangingPunct="1"/>
            <a:r>
              <a:rPr lang="en-US" sz="2400" smtClean="0"/>
              <a:t>Keep on mind you are teaching to a very academic and cultural diverse audience. The challenge is to realize not all students have the same goal. Many of them just want to get the science credit, others want to learn the content and a smaller group plan to major in the geosciences. One has to be adaptive to gain all the  student’s attention and interest and at the same time not loose motivation in pursuing our own academic research even with the time and funding constrains associated to a teaching job.</a:t>
            </a:r>
          </a:p>
          <a:p>
            <a:pPr eaLnBrk="1" hangingPunct="1"/>
            <a:r>
              <a:rPr lang="en-US" sz="2400" smtClean="0"/>
              <a:t>One has to enjoy teaching and also be open to work with the issues associated to non-traditional college students. This means students who work, have families, have been away from college from many years, etc.</a:t>
            </a:r>
          </a:p>
        </p:txBody>
      </p:sp>
      <p:sp>
        <p:nvSpPr>
          <p:cNvPr id="66564" name="TextBox 3"/>
          <p:cNvSpPr txBox="1">
            <a:spLocks noChangeArrowheads="1"/>
          </p:cNvSpPr>
          <p:nvPr/>
        </p:nvSpPr>
        <p:spPr bwMode="auto">
          <a:xfrm>
            <a:off x="7010400" y="6400800"/>
            <a:ext cx="1768475" cy="338138"/>
          </a:xfrm>
          <a:prstGeom prst="rect">
            <a:avLst/>
          </a:prstGeom>
          <a:noFill/>
          <a:ln w="9525">
            <a:noFill/>
            <a:miter lim="800000"/>
            <a:headEnd/>
            <a:tailEnd/>
          </a:ln>
        </p:spPr>
        <p:txBody>
          <a:bodyPr wrap="none">
            <a:spAutoFit/>
          </a:bodyPr>
          <a:lstStyle/>
          <a:p>
            <a:r>
              <a:rPr lang="en-US" sz="1600"/>
              <a:t>Sergio Sermiento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86800" cy="1554162"/>
          </a:xfrm>
        </p:spPr>
        <p:txBody>
          <a:bodyPr rtlCol="0">
            <a:normAutofit fontScale="90000"/>
          </a:bodyPr>
          <a:lstStyle/>
          <a:p>
            <a:pPr algn="l" eaLnBrk="1" fontAlgn="auto" hangingPunct="1">
              <a:spcAft>
                <a:spcPts val="0"/>
              </a:spcAft>
              <a:defRPr/>
            </a:pPr>
            <a:r>
              <a:rPr lang="en-US" sz="3200" dirty="0" smtClean="0">
                <a:solidFill>
                  <a:srgbClr val="FFFF00"/>
                </a:solidFill>
              </a:rPr>
              <a:t>What is one piece of advice that you most wish to share with participants as they embark on their academic careers?</a:t>
            </a:r>
            <a:endParaRPr lang="en-US" sz="3200" dirty="0">
              <a:solidFill>
                <a:srgbClr val="FFFF00"/>
              </a:solidFill>
            </a:endParaRPr>
          </a:p>
        </p:txBody>
      </p:sp>
      <p:sp>
        <p:nvSpPr>
          <p:cNvPr id="67587" name="Content Placeholder 2"/>
          <p:cNvSpPr>
            <a:spLocks noGrp="1"/>
          </p:cNvSpPr>
          <p:nvPr>
            <p:ph idx="1"/>
          </p:nvPr>
        </p:nvSpPr>
        <p:spPr>
          <a:xfrm>
            <a:off x="533400" y="1981200"/>
            <a:ext cx="8229600" cy="4525963"/>
          </a:xfrm>
        </p:spPr>
        <p:txBody>
          <a:bodyPr/>
          <a:lstStyle/>
          <a:p>
            <a:pPr eaLnBrk="1" hangingPunct="1"/>
            <a:r>
              <a:rPr lang="en-US" smtClean="0">
                <a:solidFill>
                  <a:srgbClr val="FFFF00"/>
                </a:solidFill>
              </a:rPr>
              <a:t>Early preparation is a must (</a:t>
            </a:r>
            <a:r>
              <a:rPr lang="en-US" sz="2600" i="1" smtClean="0">
                <a:solidFill>
                  <a:srgbClr val="FFFF00"/>
                </a:solidFill>
              </a:rPr>
              <a:t>familiarize yourself with the teaching, research, and service requirements at universities and colleges</a:t>
            </a:r>
            <a:r>
              <a:rPr lang="en-US" smtClean="0">
                <a:solidFill>
                  <a:srgbClr val="FFFF00"/>
                </a:solidFill>
              </a:rPr>
              <a:t>)</a:t>
            </a:r>
          </a:p>
          <a:p>
            <a:pPr eaLnBrk="1" hangingPunct="1"/>
            <a:r>
              <a:rPr lang="en-US" smtClean="0">
                <a:solidFill>
                  <a:srgbClr val="FFFF00"/>
                </a:solidFill>
              </a:rPr>
              <a:t>When employed, hit the ground running!!!!</a:t>
            </a:r>
          </a:p>
        </p:txBody>
      </p:sp>
      <p:sp>
        <p:nvSpPr>
          <p:cNvPr id="67588" name="TextBox 3"/>
          <p:cNvSpPr txBox="1">
            <a:spLocks noChangeArrowheads="1"/>
          </p:cNvSpPr>
          <p:nvPr/>
        </p:nvSpPr>
        <p:spPr bwMode="auto">
          <a:xfrm>
            <a:off x="7716838" y="6400800"/>
            <a:ext cx="1427162" cy="338138"/>
          </a:xfrm>
          <a:prstGeom prst="rect">
            <a:avLst/>
          </a:prstGeom>
          <a:noFill/>
          <a:ln w="9525">
            <a:noFill/>
            <a:miter lim="800000"/>
            <a:headEnd/>
            <a:tailEnd/>
          </a:ln>
        </p:spPr>
        <p:txBody>
          <a:bodyPr wrap="none">
            <a:spAutoFit/>
          </a:bodyPr>
          <a:lstStyle/>
          <a:p>
            <a:r>
              <a:rPr lang="en-US" sz="1600">
                <a:solidFill>
                  <a:srgbClr val="FFFF00"/>
                </a:solidFill>
              </a:rPr>
              <a:t>Joseph Zume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bwMode="auto"/>
        <p:txBody>
          <a:bodyPr wrap="square" numCol="1" anchorCtr="0" compatLnSpc="1">
            <a:prstTxWarp prst="textNoShape">
              <a:avLst/>
            </a:prstTxWarp>
          </a:bodyPr>
          <a:lstStyle/>
          <a:p>
            <a:pPr eaLnBrk="1" hangingPunct="1"/>
            <a:r>
              <a:rPr lang="en-US" smtClean="0">
                <a:ea typeface="ＭＳ Ｐゴシック" pitchFamily="34" charset="-128"/>
              </a:rPr>
              <a:t>  Piece of advice (practical) </a:t>
            </a:r>
          </a:p>
        </p:txBody>
      </p:sp>
      <p:sp>
        <p:nvSpPr>
          <p:cNvPr id="68611" name="Content Placeholder 2"/>
          <p:cNvSpPr>
            <a:spLocks noGrp="1"/>
          </p:cNvSpPr>
          <p:nvPr>
            <p:ph idx="1"/>
          </p:nvPr>
        </p:nvSpPr>
        <p:spPr>
          <a:xfrm>
            <a:off x="152400" y="533400"/>
            <a:ext cx="8686800" cy="6172200"/>
          </a:xfrm>
        </p:spPr>
        <p:txBody>
          <a:bodyPr/>
          <a:lstStyle/>
          <a:p>
            <a:pPr eaLnBrk="1" hangingPunct="1"/>
            <a:r>
              <a:rPr lang="en-US" smtClean="0">
                <a:ea typeface="ＭＳ Ｐゴシック" pitchFamily="34" charset="-128"/>
              </a:rPr>
              <a:t>You’ll never have more time to deal with the ever increasing stream of information, so develop effective techniques to manage your time and data.  </a:t>
            </a:r>
          </a:p>
          <a:p>
            <a:pPr eaLnBrk="1" hangingPunct="1"/>
            <a:endParaRPr lang="en-US" sz="1800" smtClean="0">
              <a:ea typeface="ＭＳ Ｐゴシック" pitchFamily="34" charset="-128"/>
            </a:endParaRPr>
          </a:p>
          <a:p>
            <a:pPr eaLnBrk="1" hangingPunct="1"/>
            <a:r>
              <a:rPr lang="en-US" sz="1800" smtClean="0">
                <a:ea typeface="ＭＳ Ｐゴシック" pitchFamily="34" charset="-128"/>
              </a:rPr>
              <a:t>Examples of dealing with firehose of information/ saving time:</a:t>
            </a:r>
          </a:p>
          <a:p>
            <a:pPr eaLnBrk="1" hangingPunct="1"/>
            <a:r>
              <a:rPr lang="en-US" sz="1800" smtClean="0">
                <a:ea typeface="ＭＳ Ｐゴシック" pitchFamily="34" charset="-128"/>
              </a:rPr>
              <a:t>* Get journal table of contents emailed to you (e.g. Nature Geoscience).  </a:t>
            </a:r>
          </a:p>
          <a:p>
            <a:pPr eaLnBrk="1" hangingPunct="1"/>
            <a:r>
              <a:rPr lang="en-US" sz="1800" smtClean="0">
                <a:ea typeface="ＭＳ Ｐゴシック" pitchFamily="34" charset="-128"/>
              </a:rPr>
              <a:t>* Have a system for creating useful file names.  For example, after downloading journal article “ngeo1009.pdf”, change name to: </a:t>
            </a:r>
            <a:r>
              <a:rPr lang="en-US" sz="1800" smtClean="0">
                <a:ea typeface="ＭＳ Ｐゴシック" pitchFamily="34" charset="-128"/>
                <a:sym typeface="Wingdings" pitchFamily="2" charset="2"/>
              </a:rPr>
              <a:t>“Craine_2010_NatureGeoscience_temperature_sensitivity_organic_matter_decay.pdf” and file immediately in appropriate folder. </a:t>
            </a:r>
          </a:p>
          <a:p>
            <a:pPr eaLnBrk="1" hangingPunct="1"/>
            <a:r>
              <a:rPr lang="en-US" sz="1800" smtClean="0">
                <a:ea typeface="ＭＳ Ｐゴシック" pitchFamily="34" charset="-128"/>
                <a:sym typeface="Wingdings" pitchFamily="2" charset="2"/>
              </a:rPr>
              <a:t>* Find useful programs to save you time: Dropbox instead of thumb drives, TimeMachine instead of manual backups, Endnote or other reference manager.</a:t>
            </a:r>
          </a:p>
          <a:p>
            <a:pPr eaLnBrk="1" hangingPunct="1"/>
            <a:r>
              <a:rPr lang="en-US" sz="1800" smtClean="0">
                <a:ea typeface="ＭＳ Ｐゴシック" pitchFamily="34" charset="-128"/>
                <a:sym typeface="Wingdings" pitchFamily="2" charset="2"/>
              </a:rPr>
              <a:t>* Update your CV when it happens, not when the job review is due.</a:t>
            </a:r>
          </a:p>
          <a:p>
            <a:pPr eaLnBrk="1" hangingPunct="1"/>
            <a:r>
              <a:rPr lang="en-US" sz="1800" smtClean="0">
                <a:ea typeface="ＭＳ Ｐゴシック" pitchFamily="34" charset="-128"/>
                <a:sym typeface="Wingdings" pitchFamily="2" charset="2"/>
              </a:rPr>
              <a:t>* Create templates for your presentations/classes</a:t>
            </a:r>
          </a:p>
          <a:p>
            <a:pPr eaLnBrk="1" hangingPunct="1"/>
            <a:r>
              <a:rPr lang="en-US" sz="1800" smtClean="0">
                <a:ea typeface="ＭＳ Ｐゴシック" pitchFamily="34" charset="-128"/>
              </a:rPr>
              <a:t>* When coming across useful web-based images, add website address to Info page. </a:t>
            </a:r>
          </a:p>
          <a:p>
            <a:pPr eaLnBrk="1" hangingPunct="1"/>
            <a:r>
              <a:rPr lang="en-US" sz="1800" smtClean="0">
                <a:ea typeface="ＭＳ Ｐゴシック" pitchFamily="34" charset="-128"/>
              </a:rPr>
              <a:t>* Don’t waste time on emotionally charged emails.  </a:t>
            </a:r>
          </a:p>
          <a:p>
            <a:pPr eaLnBrk="1" hangingPunct="1"/>
            <a:r>
              <a:rPr lang="en-US" sz="1800" smtClean="0">
                <a:ea typeface="ＭＳ Ｐゴシック" pitchFamily="34" charset="-128"/>
              </a:rPr>
              <a:t>* Do the hardest things in the morning when you have the most mental energy.  </a:t>
            </a:r>
          </a:p>
        </p:txBody>
      </p:sp>
      <p:sp>
        <p:nvSpPr>
          <p:cNvPr id="68612" name="TextBox 3"/>
          <p:cNvSpPr txBox="1">
            <a:spLocks noChangeArrowheads="1"/>
          </p:cNvSpPr>
          <p:nvPr/>
        </p:nvSpPr>
        <p:spPr bwMode="auto">
          <a:xfrm>
            <a:off x="5867400" y="6551613"/>
            <a:ext cx="3276600" cy="307975"/>
          </a:xfrm>
          <a:prstGeom prst="rect">
            <a:avLst/>
          </a:prstGeom>
          <a:noFill/>
          <a:ln w="9525">
            <a:noFill/>
            <a:miter lim="800000"/>
            <a:headEnd/>
            <a:tailEnd/>
          </a:ln>
        </p:spPr>
        <p:txBody>
          <a:bodyPr>
            <a:spAutoFit/>
          </a:bodyPr>
          <a:lstStyle/>
          <a:p>
            <a:pPr defTabSz="457200"/>
            <a:r>
              <a:rPr lang="en-US" sz="1400" i="1">
                <a:solidFill>
                  <a:srgbClr val="000000"/>
                </a:solidFill>
                <a:latin typeface="Calibri" pitchFamily="34" charset="0"/>
              </a:rPr>
              <a:t>submitted by Robert Rhew, UC Berkeley</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bwMode="auto"/>
        <p:txBody>
          <a:bodyPr wrap="square" numCol="1" anchorCtr="0" compatLnSpc="1">
            <a:prstTxWarp prst="textNoShape">
              <a:avLst/>
            </a:prstTxWarp>
          </a:bodyPr>
          <a:lstStyle/>
          <a:p>
            <a:pPr eaLnBrk="1" hangingPunct="1"/>
            <a:r>
              <a:rPr lang="en-US" smtClean="0">
                <a:ea typeface="ＭＳ Ｐゴシック" pitchFamily="34" charset="-128"/>
              </a:rPr>
              <a:t> Piece of advice (perspective)</a:t>
            </a:r>
          </a:p>
        </p:txBody>
      </p:sp>
      <p:sp>
        <p:nvSpPr>
          <p:cNvPr id="69635" name="Content Placeholder 2"/>
          <p:cNvSpPr>
            <a:spLocks noGrp="1"/>
          </p:cNvSpPr>
          <p:nvPr>
            <p:ph idx="1"/>
          </p:nvPr>
        </p:nvSpPr>
        <p:spPr>
          <a:xfrm>
            <a:off x="304800" y="685800"/>
            <a:ext cx="8610600" cy="5334000"/>
          </a:xfrm>
        </p:spPr>
        <p:txBody>
          <a:bodyPr/>
          <a:lstStyle/>
          <a:p>
            <a:pPr eaLnBrk="1" hangingPunct="1"/>
            <a:r>
              <a:rPr lang="en-US" b="1" smtClean="0">
                <a:ea typeface="ＭＳ Ｐゴシック" pitchFamily="34" charset="-128"/>
              </a:rPr>
              <a:t>Mentally prepare for being unprepared.</a:t>
            </a:r>
          </a:p>
          <a:p>
            <a:pPr eaLnBrk="1" hangingPunct="1"/>
            <a:endParaRPr lang="en-US" smtClean="0">
              <a:ea typeface="ＭＳ Ｐゴシック" pitchFamily="34" charset="-128"/>
            </a:endParaRPr>
          </a:p>
          <a:p>
            <a:pPr eaLnBrk="1" hangingPunct="1"/>
            <a:r>
              <a:rPr lang="en-US" smtClean="0">
                <a:ea typeface="ＭＳ Ｐゴシック" pitchFamily="34" charset="-128"/>
              </a:rPr>
              <a:t>You cannot predict who will apply to work with you.</a:t>
            </a:r>
          </a:p>
          <a:p>
            <a:pPr eaLnBrk="1" hangingPunct="1"/>
            <a:r>
              <a:rPr lang="en-US" smtClean="0">
                <a:ea typeface="ＭＳ Ｐゴシック" pitchFamily="34" charset="-128"/>
              </a:rPr>
              <a:t>You cannot (and should not) be exactly like your advisor. </a:t>
            </a:r>
          </a:p>
          <a:p>
            <a:pPr eaLnBrk="1" hangingPunct="1"/>
            <a:r>
              <a:rPr lang="en-US" smtClean="0">
                <a:ea typeface="ＭＳ Ｐゴシック" pitchFamily="34" charset="-128"/>
              </a:rPr>
              <a:t>You will need to teach things that you were never taught.</a:t>
            </a:r>
          </a:p>
          <a:p>
            <a:pPr eaLnBrk="1" hangingPunct="1"/>
            <a:r>
              <a:rPr lang="en-US" smtClean="0">
                <a:ea typeface="ＭＳ Ｐゴシック" pitchFamily="34" charset="-128"/>
              </a:rPr>
              <a:t>You (and people you know) will have personal crises.  </a:t>
            </a:r>
          </a:p>
          <a:p>
            <a:pPr eaLnBrk="1" hangingPunct="1"/>
            <a:r>
              <a:rPr lang="en-US" smtClean="0">
                <a:ea typeface="ＭＳ Ｐゴシック" pitchFamily="34" charset="-128"/>
              </a:rPr>
              <a:t>You (and people you know) will have professional crises.  </a:t>
            </a:r>
          </a:p>
          <a:p>
            <a:pPr eaLnBrk="1" hangingPunct="1"/>
            <a:r>
              <a:rPr lang="en-US" smtClean="0">
                <a:ea typeface="ＭＳ Ｐゴシック" pitchFamily="34" charset="-128"/>
              </a:rPr>
              <a:t>Work on BOTH long-term and short-term projects. </a:t>
            </a:r>
          </a:p>
          <a:p>
            <a:pPr eaLnBrk="1" hangingPunct="1"/>
            <a:r>
              <a:rPr lang="en-US" smtClean="0">
                <a:ea typeface="ＭＳ Ｐゴシック" pitchFamily="34" charset="-128"/>
              </a:rPr>
              <a:t>		(Some will fail or never come to fruition)</a:t>
            </a:r>
          </a:p>
          <a:p>
            <a:pPr eaLnBrk="1" hangingPunct="1"/>
            <a:r>
              <a:rPr lang="en-US" smtClean="0">
                <a:ea typeface="ＭＳ Ｐゴシック" pitchFamily="34" charset="-128"/>
              </a:rPr>
              <a:t>Having a positive attitude actually deflects real problems.</a:t>
            </a:r>
          </a:p>
          <a:p>
            <a:pPr eaLnBrk="1" hangingPunct="1"/>
            <a:endParaRPr lang="en-US" smtClean="0">
              <a:ea typeface="ＭＳ Ｐゴシック" pitchFamily="34" charset="-128"/>
            </a:endParaRPr>
          </a:p>
        </p:txBody>
      </p:sp>
      <p:sp>
        <p:nvSpPr>
          <p:cNvPr id="69636" name="TextBox 3"/>
          <p:cNvSpPr txBox="1">
            <a:spLocks noChangeArrowheads="1"/>
          </p:cNvSpPr>
          <p:nvPr/>
        </p:nvSpPr>
        <p:spPr bwMode="auto">
          <a:xfrm>
            <a:off x="6400800" y="6550025"/>
            <a:ext cx="2743200" cy="307975"/>
          </a:xfrm>
          <a:prstGeom prst="rect">
            <a:avLst/>
          </a:prstGeom>
          <a:noFill/>
          <a:ln w="9525">
            <a:noFill/>
            <a:miter lim="800000"/>
            <a:headEnd/>
            <a:tailEnd/>
          </a:ln>
        </p:spPr>
        <p:txBody>
          <a:bodyPr>
            <a:spAutoFit/>
          </a:bodyPr>
          <a:lstStyle/>
          <a:p>
            <a:pPr defTabSz="457200"/>
            <a:r>
              <a:rPr lang="en-US" sz="1400" i="1">
                <a:solidFill>
                  <a:srgbClr val="000000"/>
                </a:solidFill>
                <a:latin typeface="Calibri" pitchFamily="34" charset="0"/>
              </a:rPr>
              <a:t>Robert Rhew, UC Berkeley</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p:txBody>
          <a:bodyPr/>
          <a:lstStyle/>
          <a:p>
            <a:r>
              <a:rPr lang="en-US" smtClean="0">
                <a:effectLst/>
              </a:rPr>
              <a:t>Thank you!</a:t>
            </a:r>
          </a:p>
        </p:txBody>
      </p:sp>
      <p:sp>
        <p:nvSpPr>
          <p:cNvPr id="70659" name="Content Placeholder 2"/>
          <p:cNvSpPr>
            <a:spLocks noGrp="1"/>
          </p:cNvSpPr>
          <p:nvPr>
            <p:ph idx="1"/>
          </p:nvPr>
        </p:nvSpPr>
        <p:spPr>
          <a:xfrm>
            <a:off x="1905000" y="1981200"/>
            <a:ext cx="7086600" cy="4495800"/>
          </a:xfrm>
        </p:spPr>
        <p:txBody>
          <a:bodyPr/>
          <a:lstStyle/>
          <a:p>
            <a:r>
              <a:rPr lang="en-US" sz="2400" b="1" smtClean="0">
                <a:solidFill>
                  <a:schemeClr val="tx2"/>
                </a:solidFill>
                <a:effectLst/>
              </a:rPr>
              <a:t> We</a:t>
            </a:r>
            <a:r>
              <a:rPr lang="ja-JP" altLang="en-US" sz="2400" b="1" smtClean="0">
                <a:solidFill>
                  <a:schemeClr val="tx2"/>
                </a:solidFill>
                <a:effectLst/>
              </a:rPr>
              <a:t>’</a:t>
            </a:r>
            <a:r>
              <a:rPr lang="en-US" altLang="ja-JP" sz="2400" b="1" smtClean="0">
                <a:solidFill>
                  <a:schemeClr val="tx2"/>
                </a:solidFill>
                <a:effectLst/>
              </a:rPr>
              <a:t>re glad you were able to join us today.</a:t>
            </a:r>
          </a:p>
          <a:p>
            <a:pPr>
              <a:buFont typeface="Wingdings" pitchFamily="2" charset="2"/>
              <a:buNone/>
            </a:pPr>
            <a:endParaRPr lang="en-US" smtClean="0">
              <a:solidFill>
                <a:schemeClr val="tx2"/>
              </a:solidFill>
              <a:effectLst/>
            </a:endParaRPr>
          </a:p>
          <a:p>
            <a:r>
              <a:rPr lang="en-US" sz="2400" smtClean="0">
                <a:solidFill>
                  <a:schemeClr val="tx2"/>
                </a:solidFill>
                <a:effectLst/>
              </a:rPr>
              <a:t>Please help us by completing an evaluation form </a:t>
            </a:r>
          </a:p>
          <a:p>
            <a:pPr>
              <a:buFont typeface="Wingdings" pitchFamily="2" charset="2"/>
              <a:buNone/>
            </a:pPr>
            <a:endParaRPr lang="en-US" sz="2400" u="sng" smtClean="0">
              <a:solidFill>
                <a:schemeClr val="tx2"/>
              </a:solidFill>
              <a:effectLst/>
            </a:endParaRPr>
          </a:p>
          <a:p>
            <a:pPr>
              <a:buFont typeface="Wingdings" pitchFamily="2" charset="2"/>
              <a:buNone/>
            </a:pPr>
            <a:r>
              <a:rPr lang="en-US" sz="2400" u="sng" smtClean="0">
                <a:effectLst/>
              </a:rPr>
              <a:t>http://serc.carleton.edu//NAGTWorkshops/careerdev/AcademicCareer2011/june_eval.html </a:t>
            </a:r>
            <a:endParaRPr lang="en-US" sz="2400" smtClean="0">
              <a:solidFill>
                <a:schemeClr val="tx2"/>
              </a:solidFill>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133600" y="-228600"/>
            <a:ext cx="6781800" cy="1447800"/>
          </a:xfrm>
        </p:spPr>
        <p:txBody>
          <a:bodyPr/>
          <a:lstStyle/>
          <a:p>
            <a:pPr algn="l"/>
            <a:r>
              <a:rPr lang="en-US" smtClean="0">
                <a:effectLst/>
              </a:rPr>
              <a:t>Overview</a:t>
            </a:r>
          </a:p>
        </p:txBody>
      </p:sp>
      <p:sp>
        <p:nvSpPr>
          <p:cNvPr id="37891" name="Content Placeholder 2"/>
          <p:cNvSpPr>
            <a:spLocks noGrp="1"/>
          </p:cNvSpPr>
          <p:nvPr>
            <p:ph idx="1"/>
          </p:nvPr>
        </p:nvSpPr>
        <p:spPr>
          <a:xfrm>
            <a:off x="2133600" y="1143000"/>
            <a:ext cx="6781800" cy="4495800"/>
          </a:xfrm>
        </p:spPr>
        <p:txBody>
          <a:bodyPr/>
          <a:lstStyle/>
          <a:p>
            <a:r>
              <a:rPr lang="en-US" smtClean="0">
                <a:solidFill>
                  <a:schemeClr val="tx2"/>
                </a:solidFill>
                <a:effectLst/>
              </a:rPr>
              <a:t>Icebreaker</a:t>
            </a:r>
          </a:p>
          <a:p>
            <a:r>
              <a:rPr lang="en-US" smtClean="0">
                <a:solidFill>
                  <a:schemeClr val="tx2"/>
                </a:solidFill>
                <a:effectLst/>
              </a:rPr>
              <a:t>Introduction to faculty positions</a:t>
            </a:r>
          </a:p>
          <a:p>
            <a:r>
              <a:rPr lang="en-US" smtClean="0">
                <a:solidFill>
                  <a:schemeClr val="tx2"/>
                </a:solidFill>
                <a:effectLst/>
              </a:rPr>
              <a:t>Questions and Responses</a:t>
            </a:r>
          </a:p>
          <a:p>
            <a:pPr lvl="1"/>
            <a:r>
              <a:rPr lang="en-US" smtClean="0">
                <a:solidFill>
                  <a:schemeClr val="tx2"/>
                </a:solidFill>
                <a:effectLst/>
              </a:rPr>
              <a:t>Structured questions</a:t>
            </a:r>
          </a:p>
          <a:p>
            <a:pPr lvl="1"/>
            <a:r>
              <a:rPr lang="en-US" smtClean="0">
                <a:solidFill>
                  <a:schemeClr val="tx2"/>
                </a:solidFill>
                <a:effectLst/>
              </a:rPr>
              <a:t>Open questions</a:t>
            </a:r>
          </a:p>
          <a:p>
            <a:r>
              <a:rPr lang="en-US" smtClean="0">
                <a:solidFill>
                  <a:schemeClr val="tx2"/>
                </a:solidFill>
                <a:effectLst/>
              </a:rPr>
              <a:t>Concluding advice</a:t>
            </a:r>
          </a:p>
          <a:p>
            <a:r>
              <a:rPr lang="en-US" smtClean="0">
                <a:solidFill>
                  <a:schemeClr val="tx2"/>
                </a:solidFill>
                <a:effectLst/>
              </a:rPr>
              <a:t>Evaluation of event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05000" y="304800"/>
            <a:ext cx="6781800" cy="1447800"/>
          </a:xfrm>
        </p:spPr>
        <p:txBody>
          <a:bodyPr/>
          <a:lstStyle/>
          <a:p>
            <a:pPr algn="ctr"/>
            <a:r>
              <a:rPr lang="en-US" smtClean="0">
                <a:effectLst/>
              </a:rPr>
              <a:t>Icebreaker</a:t>
            </a:r>
          </a:p>
        </p:txBody>
      </p:sp>
      <p:pic>
        <p:nvPicPr>
          <p:cNvPr id="1026" name="Picture 2"/>
          <p:cNvPicPr>
            <a:picLocks noChangeAspect="1" noChangeArrowheads="1"/>
          </p:cNvPicPr>
          <p:nvPr/>
        </p:nvPicPr>
        <p:blipFill>
          <a:blip r:embed="rId2" cstate="screen">
            <a:lum contrast="20000"/>
          </a:blip>
          <a:srcRect/>
          <a:stretch>
            <a:fillRect/>
          </a:stretch>
        </p:blipFill>
        <p:spPr bwMode="auto">
          <a:xfrm>
            <a:off x="2819400" y="1447800"/>
            <a:ext cx="4953000" cy="48476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8916" name="TextBox 4"/>
          <p:cNvSpPr txBox="1">
            <a:spLocks noChangeArrowheads="1"/>
          </p:cNvSpPr>
          <p:nvPr/>
        </p:nvSpPr>
        <p:spPr bwMode="auto">
          <a:xfrm>
            <a:off x="2971800" y="6400800"/>
            <a:ext cx="5715000" cy="198438"/>
          </a:xfrm>
          <a:prstGeom prst="rect">
            <a:avLst/>
          </a:prstGeom>
          <a:noFill/>
          <a:ln w="9525">
            <a:noFill/>
            <a:miter lim="800000"/>
            <a:headEnd/>
            <a:tailEnd/>
          </a:ln>
        </p:spPr>
        <p:txBody>
          <a:bodyPr>
            <a:spAutoFit/>
          </a:bodyPr>
          <a:lstStyle/>
          <a:p>
            <a:r>
              <a:rPr lang="en-GB" sz="700">
                <a:solidFill>
                  <a:schemeClr val="tx2"/>
                </a:solidFill>
              </a:rPr>
              <a:t>LuAnn Dahlman; http://serc.carleton.edu/details/images/11673.html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57400" y="3429000"/>
            <a:ext cx="6781800" cy="1447800"/>
          </a:xfrm>
        </p:spPr>
        <p:txBody>
          <a:bodyPr/>
          <a:lstStyle/>
          <a:p>
            <a:pPr>
              <a:defRPr/>
            </a:pPr>
            <a:r>
              <a:rPr lang="en-US" smtClean="0">
                <a:effectLst>
                  <a:outerShdw blurRad="38100" dist="38100" dir="2700000" algn="tl">
                    <a:srgbClr val="C0C0C0"/>
                  </a:outerShdw>
                </a:effectLst>
              </a:rPr>
              <a:t>Elluminate</a:t>
            </a:r>
          </a:p>
        </p:txBody>
      </p:sp>
      <p:pic>
        <p:nvPicPr>
          <p:cNvPr id="39939" name="Picture 6" descr="Picture 1"/>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39940" name="Oval 4"/>
          <p:cNvSpPr>
            <a:spLocks noChangeArrowheads="1"/>
          </p:cNvSpPr>
          <p:nvPr/>
        </p:nvSpPr>
        <p:spPr bwMode="auto">
          <a:xfrm>
            <a:off x="1219200" y="4800600"/>
            <a:ext cx="1066800" cy="762000"/>
          </a:xfrm>
          <a:prstGeom prst="ellipse">
            <a:avLst/>
          </a:prstGeom>
          <a:noFill/>
          <a:ln w="57150">
            <a:solidFill>
              <a:srgbClr val="FF0000"/>
            </a:solidFill>
            <a:round/>
            <a:headEnd/>
            <a:tailEnd/>
          </a:ln>
        </p:spPr>
        <p:txBody>
          <a:bodyPr/>
          <a:lstStyle/>
          <a:p>
            <a:pPr eaLnBrk="0" hangingPunct="0"/>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2600" y="304800"/>
            <a:ext cx="7162800" cy="1447800"/>
          </a:xfrm>
        </p:spPr>
        <p:txBody>
          <a:bodyPr/>
          <a:lstStyle/>
          <a:p>
            <a:pPr>
              <a:defRPr/>
            </a:pPr>
            <a:r>
              <a:rPr lang="en-US" smtClean="0">
                <a:effectLst/>
              </a:rPr>
              <a:t>What types of institutions are you considering?</a:t>
            </a:r>
            <a:r>
              <a:rPr lang="en-US" smtClean="0">
                <a:effectLst>
                  <a:outerShdw blurRad="38100" dist="38100" dir="2700000" algn="tl">
                    <a:srgbClr val="C0C0C0"/>
                  </a:outerShdw>
                </a:effectLst>
              </a:rPr>
              <a:t/>
            </a:r>
            <a:br>
              <a:rPr lang="en-US" smtClean="0">
                <a:effectLst>
                  <a:outerShdw blurRad="38100" dist="38100" dir="2700000" algn="tl">
                    <a:srgbClr val="C0C0C0"/>
                  </a:outerShdw>
                </a:effectLst>
              </a:rPr>
            </a:br>
            <a:endParaRPr lang="en-US" smtClean="0">
              <a:effectLst>
                <a:outerShdw blurRad="38100" dist="38100" dir="2700000" algn="tl">
                  <a:srgbClr val="C0C0C0"/>
                </a:outerShdw>
              </a:effectLst>
            </a:endParaRPr>
          </a:p>
        </p:txBody>
      </p:sp>
      <p:sp>
        <p:nvSpPr>
          <p:cNvPr id="40963" name="TextBox 3"/>
          <p:cNvSpPr txBox="1">
            <a:spLocks noChangeArrowheads="1"/>
          </p:cNvSpPr>
          <p:nvPr/>
        </p:nvSpPr>
        <p:spPr bwMode="auto">
          <a:xfrm>
            <a:off x="1905000" y="1828800"/>
            <a:ext cx="7010400" cy="2554288"/>
          </a:xfrm>
          <a:prstGeom prst="rect">
            <a:avLst/>
          </a:prstGeom>
          <a:noFill/>
          <a:ln w="9525">
            <a:noFill/>
            <a:miter lim="800000"/>
            <a:headEnd/>
            <a:tailEnd/>
          </a:ln>
        </p:spPr>
        <p:txBody>
          <a:bodyPr>
            <a:spAutoFit/>
          </a:bodyPr>
          <a:lstStyle/>
          <a:p>
            <a:pPr marL="514350" indent="-514350">
              <a:buFontTx/>
              <a:buAutoNum type="alphaUcPeriod"/>
            </a:pPr>
            <a:r>
              <a:rPr lang="en-US" sz="3200"/>
              <a:t>Research university</a:t>
            </a:r>
          </a:p>
          <a:p>
            <a:pPr marL="514350" indent="-514350">
              <a:buFontTx/>
              <a:buAutoNum type="alphaUcPeriod"/>
            </a:pPr>
            <a:r>
              <a:rPr lang="en-US" sz="3200"/>
              <a:t>Primarily undergraduate institution</a:t>
            </a:r>
          </a:p>
          <a:p>
            <a:pPr marL="514350" indent="-514350">
              <a:buFontTx/>
              <a:buAutoNum type="alphaUcPeriod"/>
            </a:pPr>
            <a:r>
              <a:rPr lang="en-US" sz="3200"/>
              <a:t>2-year college</a:t>
            </a:r>
          </a:p>
          <a:p>
            <a:pPr marL="514350" indent="-514350">
              <a:buFontTx/>
              <a:buAutoNum type="alphaUcPeriod"/>
            </a:pPr>
            <a:r>
              <a:rPr lang="en-US" sz="3200"/>
              <a:t>Applying to all institutions</a:t>
            </a:r>
          </a:p>
          <a:p>
            <a:pPr marL="514350" indent="-514350">
              <a:buFontTx/>
              <a:buAutoNum type="alphaUcPeriod"/>
            </a:pPr>
            <a:r>
              <a:rPr lang="en-US" sz="3200"/>
              <a:t>Not certain yet</a:t>
            </a:r>
          </a:p>
        </p:txBody>
      </p:sp>
      <p:pic>
        <p:nvPicPr>
          <p:cNvPr id="4" name="Picture 6" descr="Picture 1"/>
          <p:cNvPicPr>
            <a:picLocks noChangeAspect="1" noChangeArrowheads="1"/>
          </p:cNvPicPr>
          <p:nvPr/>
        </p:nvPicPr>
        <p:blipFill>
          <a:blip r:embed="rId2" cstate="screen"/>
          <a:srcRect/>
          <a:stretch>
            <a:fillRect/>
          </a:stretch>
        </p:blipFill>
        <p:spPr bwMode="auto">
          <a:xfrm>
            <a:off x="6553200" y="4876800"/>
            <a:ext cx="1371600" cy="114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smtClean="0">
              <a:effectLst>
                <a:outerShdw blurRad="38100" dist="38100" dir="2700000" algn="tl">
                  <a:srgbClr val="C0C0C0"/>
                </a:outerShdw>
              </a:effectLst>
            </a:endParaRPr>
          </a:p>
        </p:txBody>
      </p:sp>
      <p:sp>
        <p:nvSpPr>
          <p:cNvPr id="3" name="Content Placeholder 2"/>
          <p:cNvSpPr>
            <a:spLocks noGrp="1"/>
          </p:cNvSpPr>
          <p:nvPr>
            <p:ph idx="1"/>
          </p:nvPr>
        </p:nvSpPr>
        <p:spPr/>
        <p:txBody>
          <a:bodyPr/>
          <a:lstStyle/>
          <a:p>
            <a:pPr>
              <a:buFont typeface="Wingdings" pitchFamily="-112" charset="2"/>
              <a:buChar char="v"/>
              <a:defRPr/>
            </a:pPr>
            <a:endParaRPr lang="en-US" smtClean="0">
              <a:effectLst>
                <a:outerShdw blurRad="38100" dist="38100" dir="2700000" algn="tl">
                  <a:srgbClr val="C0C0C0"/>
                </a:outerShdw>
              </a:effectLst>
            </a:endParaRPr>
          </a:p>
        </p:txBody>
      </p:sp>
      <p:pic>
        <p:nvPicPr>
          <p:cNvPr id="41988" name="Picture 6"/>
          <p:cNvPicPr>
            <a:picLocks noChangeAspect="1" noChangeArrowheads="1"/>
          </p:cNvPicPr>
          <p:nvPr/>
        </p:nvPicPr>
        <p:blipFill>
          <a:blip r:embed="rId2" cstate="print"/>
          <a:srcRect/>
          <a:stretch>
            <a:fillRect/>
          </a:stretch>
        </p:blipFill>
        <p:spPr bwMode="auto">
          <a:xfrm>
            <a:off x="0" y="0"/>
            <a:ext cx="8991600" cy="6862763"/>
          </a:xfrm>
          <a:prstGeom prst="rect">
            <a:avLst/>
          </a:prstGeom>
          <a:noFill/>
          <a:ln w="9525">
            <a:noFill/>
            <a:miter lim="800000"/>
            <a:headEnd/>
            <a:tailEnd/>
          </a:ln>
        </p:spPr>
      </p:pic>
      <p:sp>
        <p:nvSpPr>
          <p:cNvPr id="41989" name="Oval 4"/>
          <p:cNvSpPr>
            <a:spLocks noChangeArrowheads="1"/>
          </p:cNvSpPr>
          <p:nvPr/>
        </p:nvSpPr>
        <p:spPr bwMode="auto">
          <a:xfrm>
            <a:off x="4267200" y="990600"/>
            <a:ext cx="1447800" cy="2819400"/>
          </a:xfrm>
          <a:prstGeom prst="ellipse">
            <a:avLst/>
          </a:prstGeom>
          <a:noFill/>
          <a:ln w="38100">
            <a:solidFill>
              <a:srgbClr val="FF0000"/>
            </a:solidFill>
            <a:round/>
            <a:headEnd/>
            <a:tailEnd/>
          </a:ln>
        </p:spPr>
        <p:txBody>
          <a:bodyPr/>
          <a:lstStyle/>
          <a:p>
            <a:pPr eaLnBrk="0" hangingPunct="0"/>
            <a:endParaRPr lang="en-US"/>
          </a:p>
        </p:txBody>
      </p:sp>
      <p:sp>
        <p:nvSpPr>
          <p:cNvPr id="6" name="Right Arrow 5"/>
          <p:cNvSpPr/>
          <p:nvPr/>
        </p:nvSpPr>
        <p:spPr bwMode="auto">
          <a:xfrm>
            <a:off x="3200400" y="1828800"/>
            <a:ext cx="1524000" cy="228600"/>
          </a:xfrm>
          <a:prstGeom prst="rightArrow">
            <a:avLst/>
          </a:prstGeom>
          <a:solidFill>
            <a:schemeClr val="accent4"/>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a:ea typeface="ＭＳ Ｐゴシック" pitchFamily="-112" charset="-128"/>
              <a:cs typeface="Arial" charset="0"/>
            </a:endParaRPr>
          </a:p>
        </p:txBody>
      </p:sp>
      <p:sp>
        <p:nvSpPr>
          <p:cNvPr id="41991" name="TextBox 7"/>
          <p:cNvSpPr txBox="1">
            <a:spLocks noChangeArrowheads="1"/>
          </p:cNvSpPr>
          <p:nvPr/>
        </p:nvSpPr>
        <p:spPr bwMode="auto">
          <a:xfrm>
            <a:off x="762000" y="1747838"/>
            <a:ext cx="2520950" cy="457200"/>
          </a:xfrm>
          <a:prstGeom prst="rect">
            <a:avLst/>
          </a:prstGeom>
          <a:noFill/>
          <a:ln w="9525">
            <a:noFill/>
            <a:miter lim="800000"/>
            <a:headEnd/>
            <a:tailEnd/>
          </a:ln>
        </p:spPr>
        <p:txBody>
          <a:bodyPr wrap="none">
            <a:spAutoFit/>
          </a:bodyPr>
          <a:lstStyle/>
          <a:p>
            <a:r>
              <a:rPr lang="en-US" b="1"/>
              <a:t>Type something</a:t>
            </a:r>
          </a:p>
        </p:txBody>
      </p:sp>
      <p:sp>
        <p:nvSpPr>
          <p:cNvPr id="41992" name="Oval 8"/>
          <p:cNvSpPr>
            <a:spLocks noChangeArrowheads="1"/>
          </p:cNvSpPr>
          <p:nvPr/>
        </p:nvSpPr>
        <p:spPr bwMode="auto">
          <a:xfrm>
            <a:off x="4724400" y="1828800"/>
            <a:ext cx="304800" cy="228600"/>
          </a:xfrm>
          <a:prstGeom prst="ellipse">
            <a:avLst/>
          </a:prstGeom>
          <a:noFill/>
          <a:ln w="28575">
            <a:solidFill>
              <a:schemeClr val="tx1"/>
            </a:solidFill>
            <a:round/>
            <a:headEnd/>
            <a:tailEnd/>
          </a:ln>
        </p:spPr>
        <p:txBody>
          <a:bodyPr/>
          <a:lstStyle/>
          <a:p>
            <a:pPr eaLnBrk="0" hangingPunct="0"/>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3"/>
          <p:cNvSpPr txBox="1">
            <a:spLocks noChangeArrowheads="1"/>
          </p:cNvSpPr>
          <p:nvPr/>
        </p:nvSpPr>
        <p:spPr bwMode="auto">
          <a:xfrm>
            <a:off x="0" y="0"/>
            <a:ext cx="8991600" cy="1676400"/>
          </a:xfrm>
          <a:prstGeom prst="rect">
            <a:avLst/>
          </a:prstGeom>
          <a:solidFill>
            <a:schemeClr val="bg1"/>
          </a:solidFill>
          <a:ln w="9525">
            <a:noFill/>
            <a:miter lim="800000"/>
            <a:headEnd/>
            <a:tailEnd/>
          </a:ln>
        </p:spPr>
        <p:txBody>
          <a:bodyPr lIns="91414" tIns="45707" rIns="91414" bIns="45707"/>
          <a:lstStyle/>
          <a:p>
            <a:pPr marL="342900" indent="-342900" algn="ctr" eaLnBrk="0" hangingPunct="0">
              <a:spcBef>
                <a:spcPct val="20000"/>
              </a:spcBef>
              <a:buClr>
                <a:srgbClr val="5D296D"/>
              </a:buClr>
            </a:pPr>
            <a:r>
              <a:rPr lang="en-US" sz="2800">
                <a:solidFill>
                  <a:srgbClr val="5D296D"/>
                </a:solidFill>
              </a:rPr>
              <a:t>Question 2</a:t>
            </a:r>
            <a:r>
              <a:rPr lang="en-US" sz="2800">
                <a:solidFill>
                  <a:srgbClr val="7C3792"/>
                </a:solidFill>
              </a:rPr>
              <a:t>:  Why do you seek an academic position?</a:t>
            </a:r>
            <a:endParaRPr lang="en-US" sz="2000" i="1">
              <a:solidFill>
                <a:srgbClr val="7C379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
      <a:dk1>
        <a:srgbClr val="9242AC"/>
      </a:dk1>
      <a:lt1>
        <a:srgbClr val="FFFFFF"/>
      </a:lt1>
      <a:dk2>
        <a:srgbClr val="000000"/>
      </a:dk2>
      <a:lt2>
        <a:srgbClr val="808080"/>
      </a:lt2>
      <a:accent1>
        <a:srgbClr val="BBE0E3"/>
      </a:accent1>
      <a:accent2>
        <a:srgbClr val="333399"/>
      </a:accent2>
      <a:accent3>
        <a:srgbClr val="FFFFFF"/>
      </a:accent3>
      <a:accent4>
        <a:srgbClr val="7C3792"/>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ctur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lectur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lectur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lectures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2004:Templates:Presentations:Designs:Blank Presentation</Template>
  <TotalTime>3484</TotalTime>
  <Words>1778</Words>
  <Application>Microsoft Office PowerPoint</Application>
  <PresentationFormat>On-screen Show (4:3)</PresentationFormat>
  <Paragraphs>279</Paragraphs>
  <Slides>36</Slides>
  <Notes>5</Notes>
  <HiddenSlides>0</HiddenSlides>
  <MMClips>0</MMClips>
  <ScaleCrop>false</ScaleCrop>
  <HeadingPairs>
    <vt:vector size="4" baseType="variant">
      <vt:variant>
        <vt:lpstr>Theme</vt:lpstr>
      </vt:variant>
      <vt:variant>
        <vt:i4>17</vt:i4>
      </vt:variant>
      <vt:variant>
        <vt:lpstr>Slide Titles</vt:lpstr>
      </vt:variant>
      <vt:variant>
        <vt:i4>36</vt:i4>
      </vt:variant>
    </vt:vector>
  </HeadingPairs>
  <TitlesOfParts>
    <vt:vector size="53" baseType="lpstr">
      <vt:lpstr>Blank Presentation</vt:lpstr>
      <vt:lpstr>lectures template</vt:lpstr>
      <vt:lpstr>1_lectures template</vt:lpstr>
      <vt:lpstr>2_lectures template</vt:lpstr>
      <vt:lpstr>3_lectures template</vt:lpstr>
      <vt:lpstr>3_Office Theme</vt:lpstr>
      <vt:lpstr>4_Office Theme</vt:lpstr>
      <vt:lpstr>5_Office Theme</vt:lpstr>
      <vt:lpstr>6_Office Theme</vt:lpstr>
      <vt:lpstr>7_Office Theme</vt:lpstr>
      <vt:lpstr>8_Office Theme</vt:lpstr>
      <vt:lpstr>Default Design</vt:lpstr>
      <vt:lpstr>1_Default Design</vt:lpstr>
      <vt:lpstr>2_Default Design</vt:lpstr>
      <vt:lpstr>Office Theme</vt:lpstr>
      <vt:lpstr>1_Office Theme</vt:lpstr>
      <vt:lpstr>2_Office Theme</vt:lpstr>
      <vt:lpstr>Slide 1</vt:lpstr>
      <vt:lpstr>Academic Positions Pursuing an Academic Career  Virtual Event Series</vt:lpstr>
      <vt:lpstr>Pursuing an Academic Career Virtual Event Series</vt:lpstr>
      <vt:lpstr>Overview</vt:lpstr>
      <vt:lpstr>Icebreaker</vt:lpstr>
      <vt:lpstr>Elluminate</vt:lpstr>
      <vt:lpstr>What types of institutions are you considering? </vt:lpstr>
      <vt:lpstr>Slide 8</vt:lpstr>
      <vt:lpstr>Slide 9</vt:lpstr>
      <vt:lpstr>Elluminate</vt:lpstr>
      <vt:lpstr>Introduction to Faculty Positions</vt:lpstr>
      <vt:lpstr>Job responsibilities</vt:lpstr>
      <vt:lpstr>Best part</vt:lpstr>
      <vt:lpstr>Current Job Responsibilities Elizabeth Nagy-Shadman, Pasadena City College, 2-year college</vt:lpstr>
      <vt:lpstr>What do I like best about my work? Elizabeth Nagy-Shadman, Pasadena City College</vt:lpstr>
      <vt:lpstr>Job responsibilities</vt:lpstr>
      <vt:lpstr>Favorite parts of job</vt:lpstr>
      <vt:lpstr> Current Job Responsibilities</vt:lpstr>
      <vt:lpstr> What I like best about my work</vt:lpstr>
      <vt:lpstr>Faculty Responsibilities in a Community College</vt:lpstr>
      <vt:lpstr>What I like best about my Job </vt:lpstr>
      <vt:lpstr>Current job responsibilities</vt:lpstr>
      <vt:lpstr>What do I like best about my job?</vt:lpstr>
      <vt:lpstr>How do you find balance with your work and life?</vt:lpstr>
      <vt:lpstr>What is the most challenging aspect of your work?</vt:lpstr>
      <vt:lpstr>What are the tenure requirements for different institutions? </vt:lpstr>
      <vt:lpstr>What did you find most surprising when you started your position?</vt:lpstr>
      <vt:lpstr>Slide 28</vt:lpstr>
      <vt:lpstr>Advice</vt:lpstr>
      <vt:lpstr>Advice</vt:lpstr>
      <vt:lpstr>One piece of advice… Elizabeth Nagy-Shadman, Pasadena City College</vt:lpstr>
      <vt:lpstr>Advice if you plan to teach at a community college</vt:lpstr>
      <vt:lpstr>What is one piece of advice that you most wish to share with participants as they embark on their academic careers?</vt:lpstr>
      <vt:lpstr>  Piece of advice (practical) </vt:lpstr>
      <vt:lpstr> Piece of advice (perspective)</vt:lpstr>
      <vt:lpstr>Thank you!</vt:lpstr>
    </vt:vector>
  </TitlesOfParts>
  <Company>Barbara Tewksbury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Beane</dc:creator>
  <cp:lastModifiedBy>mbruckne</cp:lastModifiedBy>
  <cp:revision>342</cp:revision>
  <dcterms:created xsi:type="dcterms:W3CDTF">2011-05-11T11:14:45Z</dcterms:created>
  <dcterms:modified xsi:type="dcterms:W3CDTF">2011-06-21T16:10:58Z</dcterms:modified>
</cp:coreProperties>
</file>