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handoutMasterIdLst>
    <p:handoutMasterId r:id="rId29"/>
  </p:handoutMasterIdLst>
  <p:sldIdLst>
    <p:sldId id="281" r:id="rId2"/>
    <p:sldId id="324" r:id="rId3"/>
    <p:sldId id="303" r:id="rId4"/>
    <p:sldId id="269" r:id="rId5"/>
    <p:sldId id="315" r:id="rId6"/>
    <p:sldId id="306" r:id="rId7"/>
    <p:sldId id="323" r:id="rId8"/>
    <p:sldId id="284" r:id="rId9"/>
    <p:sldId id="316" r:id="rId10"/>
    <p:sldId id="330" r:id="rId11"/>
    <p:sldId id="328" r:id="rId12"/>
    <p:sldId id="338" r:id="rId13"/>
    <p:sldId id="340" r:id="rId14"/>
    <p:sldId id="347" r:id="rId15"/>
    <p:sldId id="343" r:id="rId16"/>
    <p:sldId id="333" r:id="rId17"/>
    <p:sldId id="336" r:id="rId18"/>
    <p:sldId id="346" r:id="rId19"/>
    <p:sldId id="329" r:id="rId20"/>
    <p:sldId id="331" r:id="rId21"/>
    <p:sldId id="345" r:id="rId22"/>
    <p:sldId id="344" r:id="rId23"/>
    <p:sldId id="327" r:id="rId24"/>
    <p:sldId id="276" r:id="rId25"/>
    <p:sldId id="277" r:id="rId26"/>
    <p:sldId id="321" r:id="rId2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9387"/>
    <a:srgbClr val="733133"/>
    <a:srgbClr val="64031B"/>
    <a:srgbClr val="65050B"/>
    <a:srgbClr val="560F0F"/>
    <a:srgbClr val="59A6D0"/>
    <a:srgbClr val="440A0B"/>
    <a:srgbClr val="57545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214" autoAdjust="0"/>
    <p:restoredTop sz="94643" autoAdjust="0"/>
  </p:normalViewPr>
  <p:slideViewPr>
    <p:cSldViewPr>
      <p:cViewPr varScale="1">
        <p:scale>
          <a:sx n="81" d="100"/>
          <a:sy n="81" d="100"/>
        </p:scale>
        <p:origin x="-21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3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eaLnBrk="0" hangingPunct="0">
              <a:defRPr sz="1200">
                <a:latin typeface="Arial" charset="0"/>
                <a:ea typeface="ＭＳ Ｐゴシック" charset="-128"/>
                <a:cs typeface="Arial" charset="0"/>
              </a:defRPr>
            </a:lvl1pPr>
          </a:lstStyle>
          <a:p>
            <a:pPr>
              <a:defRPr/>
            </a:pPr>
            <a:endParaRPr lang="en-GB"/>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F08FCE48-8DC4-473D-8597-D2DC99BF3C7F}" type="datetime1">
              <a:rPr lang="en-GB"/>
              <a:pPr>
                <a:defRPr/>
              </a:pPr>
              <a:t>22/04/2011</a:t>
            </a:fld>
            <a:endParaRPr lang="en-GB"/>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eaLnBrk="0" hangingPunct="0">
              <a:defRPr sz="1200">
                <a:latin typeface="Arial" charset="0"/>
                <a:ea typeface="ＭＳ Ｐゴシック" charset="-128"/>
                <a:cs typeface="Arial" charset="0"/>
              </a:defRPr>
            </a:lvl1pPr>
          </a:lstStyle>
          <a:p>
            <a:pPr>
              <a:defRPr/>
            </a:pPr>
            <a:endParaRPr lang="en-GB"/>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04A36B2F-0814-4860-9A41-E35F2047B451}" type="slidenum">
              <a:rPr lang="en-GB"/>
              <a:pPr>
                <a:defRPr/>
              </a:pPr>
              <a:t>‹#›</a:t>
            </a:fld>
            <a:endParaRPr lang="en-GB"/>
          </a:p>
        </p:txBody>
      </p:sp>
    </p:spTree>
    <p:extLst>
      <p:ext uri="{BB962C8B-B14F-4D97-AF65-F5344CB8AC3E}">
        <p14:creationId xmlns:p14="http://schemas.microsoft.com/office/powerpoint/2010/main" xmlns="" val="2172730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eaLnBrk="0" hangingPunct="0">
              <a:defRPr sz="1200">
                <a:latin typeface="Arial" charset="0"/>
                <a:ea typeface="ＭＳ Ｐゴシック" charset="-128"/>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4DBC9C9D-F120-41AF-8C3F-5AF5BA2E4618}" type="datetime1">
              <a:rPr lang="en-US"/>
              <a:pPr>
                <a:defRPr/>
              </a:pPr>
              <a:t>4/22/2011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eaLnBrk="0" hangingPunct="0">
              <a:defRPr sz="1200">
                <a:latin typeface="Arial" charset="0"/>
                <a:ea typeface="ＭＳ Ｐゴシック" charset="-128"/>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0" hangingPunct="0">
              <a:defRPr sz="1200">
                <a:latin typeface="Arial" pitchFamily="34" charset="0"/>
                <a:cs typeface="Arial" pitchFamily="34" charset="0"/>
              </a:defRPr>
            </a:lvl1pPr>
          </a:lstStyle>
          <a:p>
            <a:pPr>
              <a:defRPr/>
            </a:pPr>
            <a:fld id="{5DFA4B1B-98CB-4FCA-AB02-4414409CF2A5}" type="slidenum">
              <a:rPr lang="en-US"/>
              <a:pPr>
                <a:defRPr/>
              </a:pPr>
              <a:t>‹#›</a:t>
            </a:fld>
            <a:endParaRPr lang="en-US"/>
          </a:p>
        </p:txBody>
      </p:sp>
    </p:spTree>
    <p:extLst>
      <p:ext uri="{BB962C8B-B14F-4D97-AF65-F5344CB8AC3E}">
        <p14:creationId xmlns:p14="http://schemas.microsoft.com/office/powerpoint/2010/main" xmlns="" val="24909656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34" charset="-128"/>
            </a:endParaRPr>
          </a:p>
        </p:txBody>
      </p:sp>
      <p:sp>
        <p:nvSpPr>
          <p:cNvPr id="31748" name="Slide Number Placeholder 3"/>
          <p:cNvSpPr>
            <a:spLocks noGrp="1"/>
          </p:cNvSpPr>
          <p:nvPr>
            <p:ph type="sldNum" sz="quarter" idx="5"/>
          </p:nvPr>
        </p:nvSpPr>
        <p:spPr bwMode="auto">
          <a:noFill/>
          <a:ln>
            <a:miter lim="800000"/>
            <a:headEnd/>
            <a:tailEnd/>
          </a:ln>
        </p:spPr>
        <p:txBody>
          <a:bodyPr/>
          <a:lstStyle/>
          <a:p>
            <a:fld id="{D1A41D3C-5975-4A5F-8359-3E8D97766357}" type="slidenum">
              <a:rPr lang="en-US" smtClean="0">
                <a:latin typeface="Arial" charset="0"/>
                <a:cs typeface="Arial" charset="0"/>
              </a:rPr>
              <a:pPr/>
              <a:t>1</a:t>
            </a:fld>
            <a:endParaRPr lang="en-US"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33796" name="Slide Number Placeholder 3"/>
          <p:cNvSpPr>
            <a:spLocks noGrp="1"/>
          </p:cNvSpPr>
          <p:nvPr>
            <p:ph type="sldNum" sz="quarter" idx="5"/>
          </p:nvPr>
        </p:nvSpPr>
        <p:spPr bwMode="auto">
          <a:noFill/>
          <a:ln>
            <a:miter lim="800000"/>
            <a:headEnd/>
            <a:tailEnd/>
          </a:ln>
        </p:spPr>
        <p:txBody>
          <a:bodyPr/>
          <a:lstStyle/>
          <a:p>
            <a:fld id="{3EDACC1C-47EB-4EC4-A43D-2FBC431EE379}" type="slidenum">
              <a:rPr lang="en-US" smtClean="0">
                <a:latin typeface="Arial" charset="0"/>
                <a:cs typeface="Arial" charset="0"/>
              </a:rPr>
              <a:pPr/>
              <a:t>18</a:t>
            </a:fld>
            <a:endParaRPr lang="en-US"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r>
              <a:rPr lang="en-US" smtClean="0">
                <a:ea typeface="ＭＳ Ｐゴシック" pitchFamily="34" charset="-128"/>
              </a:rPr>
              <a:t>Add call in #s; how to divide into groups (or take care of this in email) any specific directions…</a:t>
            </a:r>
          </a:p>
          <a:p>
            <a:r>
              <a:rPr lang="en-US" smtClean="0">
                <a:ea typeface="ＭＳ Ｐゴシック" pitchFamily="34" charset="-128"/>
              </a:rPr>
              <a:t>Imagine you are a faculty member  teaching  courses you developed. What kinds of comments would you like students to be making about you as a teacher to their roommate?  </a:t>
            </a:r>
          </a:p>
        </p:txBody>
      </p:sp>
      <p:sp>
        <p:nvSpPr>
          <p:cNvPr id="41988" name="Slide Number Placeholder 3"/>
          <p:cNvSpPr>
            <a:spLocks noGrp="1"/>
          </p:cNvSpPr>
          <p:nvPr>
            <p:ph type="sldNum" sz="quarter" idx="5"/>
          </p:nvPr>
        </p:nvSpPr>
        <p:spPr bwMode="auto">
          <a:noFill/>
          <a:ln>
            <a:miter lim="800000"/>
            <a:headEnd/>
            <a:tailEnd/>
          </a:ln>
        </p:spPr>
        <p:txBody>
          <a:bodyPr/>
          <a:lstStyle/>
          <a:p>
            <a:fld id="{318BE0C6-9EB8-4FEB-B87C-8DC56F3593D2}" type="slidenum">
              <a:rPr lang="en-US" smtClean="0">
                <a:latin typeface="Arial" charset="0"/>
                <a:cs typeface="Arial" charset="0"/>
              </a:rPr>
              <a:pPr/>
              <a:t>19</a:t>
            </a:fld>
            <a:endParaRPr lang="en-US"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r>
              <a:rPr lang="en-US" smtClean="0">
                <a:ea typeface="ＭＳ Ｐゴシック" pitchFamily="34" charset="-128"/>
              </a:rPr>
              <a:t>Report out: Robyn, Heather and Rachel summarize points from small group discussions, key points typed on white board .  Expect one of key points to be about having some specifics in statement to lead to next section.  Also expect some discussion on institution type, courses would like or would be expected to teach, …</a:t>
            </a:r>
          </a:p>
        </p:txBody>
      </p:sp>
      <p:sp>
        <p:nvSpPr>
          <p:cNvPr id="43012" name="Slide Number Placeholder 3"/>
          <p:cNvSpPr>
            <a:spLocks noGrp="1"/>
          </p:cNvSpPr>
          <p:nvPr>
            <p:ph type="sldNum" sz="quarter" idx="5"/>
          </p:nvPr>
        </p:nvSpPr>
        <p:spPr bwMode="auto">
          <a:noFill/>
          <a:ln>
            <a:miter lim="800000"/>
            <a:headEnd/>
            <a:tailEnd/>
          </a:ln>
        </p:spPr>
        <p:txBody>
          <a:bodyPr/>
          <a:lstStyle/>
          <a:p>
            <a:fld id="{69EE9AC4-6579-43E1-9018-32B7EEF92ABA}" type="slidenum">
              <a:rPr lang="en-US" smtClean="0">
                <a:latin typeface="Arial" charset="0"/>
                <a:cs typeface="Arial" charset="0"/>
              </a:rPr>
              <a:pPr/>
              <a:t>20</a:t>
            </a:fld>
            <a:endParaRPr lang="en-US"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34" charset="-128"/>
            </a:endParaRPr>
          </a:p>
        </p:txBody>
      </p:sp>
      <p:sp>
        <p:nvSpPr>
          <p:cNvPr id="45060" name="Slide Number Placeholder 3"/>
          <p:cNvSpPr>
            <a:spLocks noGrp="1"/>
          </p:cNvSpPr>
          <p:nvPr>
            <p:ph type="sldNum" sz="quarter" idx="5"/>
          </p:nvPr>
        </p:nvSpPr>
        <p:spPr bwMode="auto">
          <a:noFill/>
          <a:ln>
            <a:miter lim="800000"/>
            <a:headEnd/>
            <a:tailEnd/>
          </a:ln>
        </p:spPr>
        <p:txBody>
          <a:bodyPr/>
          <a:lstStyle/>
          <a:p>
            <a:fld id="{4A60254D-1E62-4108-8E8D-A58A13B3BE37}" type="slidenum">
              <a:rPr lang="en-US" smtClean="0">
                <a:latin typeface="Arial" charset="0"/>
                <a:cs typeface="Arial" charset="0"/>
              </a:rPr>
              <a:pPr/>
              <a:t>24</a:t>
            </a:fld>
            <a:endParaRPr lang="en-US"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pPr eaLnBrk="1" hangingPunct="1">
              <a:spcBef>
                <a:spcPct val="0"/>
              </a:spcBef>
            </a:pPr>
            <a:r>
              <a:rPr lang="en-US" smtClean="0">
                <a:solidFill>
                  <a:srgbClr val="262626"/>
                </a:solidFill>
                <a:latin typeface="Verdana" pitchFamily="34" charset="0"/>
                <a:ea typeface="ＭＳ Ｐゴシック" pitchFamily="34" charset="-128"/>
              </a:rPr>
              <a:t>, advertise career prep workshop and other events in Pursuing series</a:t>
            </a:r>
            <a:endParaRPr lang="en-US" smtClean="0">
              <a:ea typeface="ＭＳ Ｐゴシック" pitchFamily="34" charset="-128"/>
            </a:endParaRPr>
          </a:p>
        </p:txBody>
      </p:sp>
      <p:sp>
        <p:nvSpPr>
          <p:cNvPr id="47108" name="Slide Number Placeholder 3"/>
          <p:cNvSpPr>
            <a:spLocks noGrp="1"/>
          </p:cNvSpPr>
          <p:nvPr>
            <p:ph type="sldNum" sz="quarter" idx="5"/>
          </p:nvPr>
        </p:nvSpPr>
        <p:spPr bwMode="auto">
          <a:noFill/>
          <a:ln>
            <a:miter lim="800000"/>
            <a:headEnd/>
            <a:tailEnd/>
          </a:ln>
        </p:spPr>
        <p:txBody>
          <a:bodyPr/>
          <a:lstStyle/>
          <a:p>
            <a:fld id="{BEAF5DF6-476B-4EB9-A165-DCBF549800EC}" type="slidenum">
              <a:rPr lang="en-US" smtClean="0">
                <a:latin typeface="Arial" charset="0"/>
                <a:cs typeface="Arial" charset="0"/>
              </a:rPr>
              <a:pPr/>
              <a:t>25</a:t>
            </a:fld>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r>
              <a:rPr lang="en-US" smtClean="0">
                <a:ea typeface="ＭＳ Ｐゴシック" pitchFamily="34" charset="-128"/>
              </a:rPr>
              <a:t>On to the presentation, if you have comments or questions you can type them here</a:t>
            </a:r>
            <a:endParaRPr lang="en-GB" smtClean="0">
              <a:ea typeface="ＭＳ Ｐゴシック" pitchFamily="34" charset="-128"/>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CC3304B8-ED12-4EE8-B9FA-F44836030EE1}" type="slidenum">
              <a:rPr lang="en-US" smtClean="0">
                <a:latin typeface="Arial" charset="0"/>
                <a:cs typeface="Arial" charset="0"/>
              </a:rPr>
              <a:pPr/>
              <a:t>9</a:t>
            </a:fld>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33796" name="Slide Number Placeholder 3"/>
          <p:cNvSpPr>
            <a:spLocks noGrp="1"/>
          </p:cNvSpPr>
          <p:nvPr>
            <p:ph type="sldNum" sz="quarter" idx="5"/>
          </p:nvPr>
        </p:nvSpPr>
        <p:spPr bwMode="auto">
          <a:noFill/>
          <a:ln>
            <a:miter lim="800000"/>
            <a:headEnd/>
            <a:tailEnd/>
          </a:ln>
        </p:spPr>
        <p:txBody>
          <a:bodyPr/>
          <a:lstStyle/>
          <a:p>
            <a:fld id="{3EDACC1C-47EB-4EC4-A43D-2FBC431EE379}" type="slidenum">
              <a:rPr lang="en-US" smtClean="0">
                <a:latin typeface="Arial" charset="0"/>
                <a:cs typeface="Arial" charset="0"/>
              </a:rPr>
              <a:pPr/>
              <a:t>10</a:t>
            </a:fld>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r>
              <a:rPr lang="en-US" smtClean="0">
                <a:ea typeface="ＭＳ Ｐゴシック" pitchFamily="34" charset="-128"/>
              </a:rPr>
              <a:t>New photo?  Change to color photo at Giant Stairs helping teach Brunton compass</a:t>
            </a:r>
          </a:p>
        </p:txBody>
      </p:sp>
      <p:sp>
        <p:nvSpPr>
          <p:cNvPr id="34820" name="Slide Number Placeholder 3"/>
          <p:cNvSpPr>
            <a:spLocks noGrp="1"/>
          </p:cNvSpPr>
          <p:nvPr>
            <p:ph type="sldNum" sz="quarter" idx="5"/>
          </p:nvPr>
        </p:nvSpPr>
        <p:spPr bwMode="auto">
          <a:noFill/>
          <a:ln>
            <a:miter lim="800000"/>
            <a:headEnd/>
            <a:tailEnd/>
          </a:ln>
        </p:spPr>
        <p:txBody>
          <a:bodyPr/>
          <a:lstStyle/>
          <a:p>
            <a:fld id="{00BF008D-7ABB-40AD-B181-BE081A958C11}" type="slidenum">
              <a:rPr lang="en-US" smtClean="0">
                <a:latin typeface="Arial" charset="0"/>
                <a:cs typeface="Arial" charset="0"/>
              </a:rPr>
              <a:pPr/>
              <a:t>11</a:t>
            </a:fld>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r>
              <a:rPr lang="en-US" smtClean="0">
                <a:ea typeface="ＭＳ Ｐゴシック" pitchFamily="34" charset="-128"/>
              </a:rPr>
              <a:t>Rachel – work to write but then will revise for probationary review, tenure review and promotion.  </a:t>
            </a:r>
          </a:p>
        </p:txBody>
      </p:sp>
      <p:sp>
        <p:nvSpPr>
          <p:cNvPr id="35844" name="Slide Number Placeholder 3"/>
          <p:cNvSpPr>
            <a:spLocks noGrp="1"/>
          </p:cNvSpPr>
          <p:nvPr>
            <p:ph type="sldNum" sz="quarter" idx="5"/>
          </p:nvPr>
        </p:nvSpPr>
        <p:spPr bwMode="auto">
          <a:noFill/>
          <a:ln>
            <a:miter lim="800000"/>
            <a:headEnd/>
            <a:tailEnd/>
          </a:ln>
        </p:spPr>
        <p:txBody>
          <a:bodyPr/>
          <a:lstStyle/>
          <a:p>
            <a:fld id="{3CEF2F22-54E0-4E59-A9DD-A42F80D0B14D}" type="slidenum">
              <a:rPr lang="en-US" smtClean="0">
                <a:latin typeface="Arial" charset="0"/>
                <a:cs typeface="Arial" charset="0"/>
              </a:rPr>
              <a:pPr/>
              <a:t>12</a:t>
            </a:fld>
            <a:endParaRPr 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r>
              <a:rPr lang="en-US" smtClean="0">
                <a:ea typeface="ＭＳ Ｐゴシック" pitchFamily="34" charset="-128"/>
              </a:rPr>
              <a:t>Heather</a:t>
            </a:r>
          </a:p>
        </p:txBody>
      </p:sp>
      <p:sp>
        <p:nvSpPr>
          <p:cNvPr id="37892" name="Slide Number Placeholder 3"/>
          <p:cNvSpPr>
            <a:spLocks noGrp="1"/>
          </p:cNvSpPr>
          <p:nvPr>
            <p:ph type="sldNum" sz="quarter" idx="5"/>
          </p:nvPr>
        </p:nvSpPr>
        <p:spPr bwMode="auto">
          <a:noFill/>
          <a:ln>
            <a:miter lim="800000"/>
            <a:headEnd/>
            <a:tailEnd/>
          </a:ln>
        </p:spPr>
        <p:txBody>
          <a:bodyPr/>
          <a:lstStyle/>
          <a:p>
            <a:fld id="{FC77B121-3103-46C5-8C59-8BE3CC5CDDA8}" type="slidenum">
              <a:rPr lang="en-US" smtClean="0">
                <a:latin typeface="Arial" charset="0"/>
                <a:cs typeface="Arial" charset="0"/>
              </a:rPr>
              <a:pPr/>
              <a:t>13</a:t>
            </a:fld>
            <a:endParaRPr 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r>
              <a:rPr lang="en-US" smtClean="0">
                <a:ea typeface="ＭＳ Ｐゴシック" pitchFamily="34" charset="-128"/>
              </a:rPr>
              <a:t>Heather</a:t>
            </a:r>
          </a:p>
        </p:txBody>
      </p:sp>
      <p:sp>
        <p:nvSpPr>
          <p:cNvPr id="37892" name="Slide Number Placeholder 3"/>
          <p:cNvSpPr>
            <a:spLocks noGrp="1"/>
          </p:cNvSpPr>
          <p:nvPr>
            <p:ph type="sldNum" sz="quarter" idx="5"/>
          </p:nvPr>
        </p:nvSpPr>
        <p:spPr bwMode="auto">
          <a:noFill/>
          <a:ln>
            <a:miter lim="800000"/>
            <a:headEnd/>
            <a:tailEnd/>
          </a:ln>
        </p:spPr>
        <p:txBody>
          <a:bodyPr/>
          <a:lstStyle/>
          <a:p>
            <a:fld id="{FC77B121-3103-46C5-8C59-8BE3CC5CDDA8}" type="slidenum">
              <a:rPr lang="en-US" smtClean="0">
                <a:latin typeface="Arial" charset="0"/>
                <a:cs typeface="Arial" charset="0"/>
              </a:rPr>
              <a:pPr/>
              <a:t>14</a:t>
            </a:fld>
            <a:endParaRPr 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39940" name="Slide Number Placeholder 3"/>
          <p:cNvSpPr>
            <a:spLocks noGrp="1"/>
          </p:cNvSpPr>
          <p:nvPr>
            <p:ph type="sldNum" sz="quarter" idx="5"/>
          </p:nvPr>
        </p:nvSpPr>
        <p:spPr bwMode="auto">
          <a:noFill/>
          <a:ln>
            <a:miter lim="800000"/>
            <a:headEnd/>
            <a:tailEnd/>
          </a:ln>
        </p:spPr>
        <p:txBody>
          <a:bodyPr/>
          <a:lstStyle/>
          <a:p>
            <a:fld id="{7EA27B38-3CAB-45BC-8710-26F66D1EFA41}" type="slidenum">
              <a:rPr lang="en-US" smtClean="0">
                <a:latin typeface="Arial" charset="0"/>
                <a:cs typeface="Arial" charset="0"/>
              </a:rPr>
              <a:pPr/>
              <a:t>16</a:t>
            </a:fld>
            <a:endParaRPr 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endParaRPr lang="en-US" smtClean="0">
              <a:ea typeface="ＭＳ Ｐゴシック" pitchFamily="34" charset="-128"/>
            </a:endParaRPr>
          </a:p>
        </p:txBody>
      </p:sp>
      <p:sp>
        <p:nvSpPr>
          <p:cNvPr id="40964" name="Slide Number Placeholder 3"/>
          <p:cNvSpPr>
            <a:spLocks noGrp="1"/>
          </p:cNvSpPr>
          <p:nvPr>
            <p:ph type="sldNum" sz="quarter" idx="5"/>
          </p:nvPr>
        </p:nvSpPr>
        <p:spPr bwMode="auto">
          <a:noFill/>
          <a:ln>
            <a:miter lim="800000"/>
            <a:headEnd/>
            <a:tailEnd/>
          </a:ln>
        </p:spPr>
        <p:txBody>
          <a:bodyPr/>
          <a:lstStyle/>
          <a:p>
            <a:fld id="{AE12358A-0429-47BC-A31C-37ED0E07835E}" type="slidenum">
              <a:rPr lang="en-US" smtClean="0">
                <a:latin typeface="Arial" charset="0"/>
                <a:cs typeface="Arial" charset="0"/>
              </a:rPr>
              <a:pPr/>
              <a:t>17</a:t>
            </a:fld>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05000"/>
            <a:ext cx="6629400" cy="1695451"/>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4384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9950" y="304800"/>
            <a:ext cx="169545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33600" y="304800"/>
            <a:ext cx="493395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01888" y="4419600"/>
            <a:ext cx="6324600" cy="1447800"/>
          </a:xfrm>
        </p:spPr>
        <p:txBody>
          <a:bodyPr anchor="t"/>
          <a:lstStyle>
            <a:lvl1pPr algn="r">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401887" y="2906713"/>
            <a:ext cx="6361113" cy="1512887"/>
          </a:xfrm>
        </p:spPr>
        <p:txBody>
          <a:bodyPr anchor="b"/>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33600" y="1981200"/>
            <a:ext cx="3314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00700" y="1981200"/>
            <a:ext cx="3314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0" y="381000"/>
            <a:ext cx="6553200" cy="1036638"/>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0" y="1828800"/>
            <a:ext cx="3124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0" y="2468562"/>
            <a:ext cx="3124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791200" y="1828800"/>
            <a:ext cx="3048000" cy="650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791200" y="2411039"/>
            <a:ext cx="3048000" cy="40199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9487" y="503237"/>
            <a:ext cx="3008313" cy="12382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638800" y="503237"/>
            <a:ext cx="3200400" cy="5897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49487" y="170973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000"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667000" y="685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667000" y="54403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32" name="Rectangle 8"/>
          <p:cNvSpPr>
            <a:spLocks noGrp="1" noChangeArrowheads="1"/>
          </p:cNvSpPr>
          <p:nvPr>
            <p:ph type="title"/>
          </p:nvPr>
        </p:nvSpPr>
        <p:spPr bwMode="auto">
          <a:xfrm>
            <a:off x="2133600" y="304800"/>
            <a:ext cx="6781800" cy="1447800"/>
          </a:xfrm>
          <a:prstGeom prst="rect">
            <a:avLst/>
          </a:prstGeom>
          <a:noFill/>
          <a:ln w="9525">
            <a:noFill/>
            <a:miter lim="800000"/>
            <a:headEnd/>
            <a:tailEnd/>
          </a:ln>
        </p:spPr>
        <p:txBody>
          <a:bodyPr vert="horz" wrap="square" lIns="91414" tIns="45707" rIns="91414" bIns="45707" numCol="1" anchor="ctr" anchorCtr="0" compatLnSpc="1">
            <a:prstTxWarp prst="textNoShape">
              <a:avLst/>
            </a:prstTxWarp>
          </a:bodyPr>
          <a:lstStyle/>
          <a:p>
            <a:pPr lvl="0"/>
            <a:r>
              <a:rPr lang="en-US" smtClean="0"/>
              <a:t>Click to edit Master title style</a:t>
            </a:r>
          </a:p>
        </p:txBody>
      </p:sp>
      <p:sp>
        <p:nvSpPr>
          <p:cNvPr id="1033" name="Rectangle 9"/>
          <p:cNvSpPr>
            <a:spLocks noGrp="1" noChangeArrowheads="1"/>
          </p:cNvSpPr>
          <p:nvPr>
            <p:ph type="body" idx="1"/>
          </p:nvPr>
        </p:nvSpPr>
        <p:spPr bwMode="auto">
          <a:xfrm>
            <a:off x="2133600" y="1981200"/>
            <a:ext cx="6781800" cy="4495800"/>
          </a:xfrm>
          <a:prstGeom prst="rect">
            <a:avLst/>
          </a:prstGeom>
          <a:noFill/>
          <a:ln w="9525">
            <a:noFill/>
            <a:miter lim="800000"/>
            <a:headEnd/>
            <a:tailEnd/>
          </a:ln>
        </p:spPr>
        <p:txBody>
          <a:bodyPr vert="horz" wrap="square" lIns="91414" tIns="45707" rIns="91414" bIns="4570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4" descr="graphic for PowerPoint.jpg"/>
          <p:cNvPicPr>
            <a:picLocks noChangeAspect="1"/>
          </p:cNvPicPr>
          <p:nvPr userDrawn="1"/>
        </p:nvPicPr>
        <p:blipFill>
          <a:blip r:embed="rId13"/>
          <a:srcRect/>
          <a:stretch>
            <a:fillRect/>
          </a:stretch>
        </p:blipFill>
        <p:spPr bwMode="auto">
          <a:xfrm>
            <a:off x="0" y="0"/>
            <a:ext cx="1782763"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eaLnBrk="0" fontAlgn="base" hangingPunct="0">
        <a:spcBef>
          <a:spcPct val="0"/>
        </a:spcBef>
        <a:spcAft>
          <a:spcPct val="0"/>
        </a:spcAft>
        <a:defRPr sz="4400">
          <a:solidFill>
            <a:srgbClr val="5D296D"/>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4400">
          <a:solidFill>
            <a:srgbClr val="5D296D"/>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2pPr>
      <a:lvl3pPr algn="r" rtl="0" eaLnBrk="0" fontAlgn="base" hangingPunct="0">
        <a:spcBef>
          <a:spcPct val="0"/>
        </a:spcBef>
        <a:spcAft>
          <a:spcPct val="0"/>
        </a:spcAft>
        <a:defRPr sz="4400">
          <a:solidFill>
            <a:srgbClr val="5D296D"/>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3pPr>
      <a:lvl4pPr algn="r" rtl="0" eaLnBrk="0" fontAlgn="base" hangingPunct="0">
        <a:spcBef>
          <a:spcPct val="0"/>
        </a:spcBef>
        <a:spcAft>
          <a:spcPct val="0"/>
        </a:spcAft>
        <a:defRPr sz="4400">
          <a:solidFill>
            <a:srgbClr val="5D296D"/>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4pPr>
      <a:lvl5pPr algn="r" rtl="0" eaLnBrk="0" fontAlgn="base" hangingPunct="0">
        <a:spcBef>
          <a:spcPct val="0"/>
        </a:spcBef>
        <a:spcAft>
          <a:spcPct val="0"/>
        </a:spcAft>
        <a:defRPr sz="4400">
          <a:solidFill>
            <a:srgbClr val="5D296D"/>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5pPr>
      <a:lvl6pPr marL="4572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6pPr>
      <a:lvl7pPr marL="9144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7pPr>
      <a:lvl8pPr marL="13716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8pPr>
      <a:lvl9pPr marL="18288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lr>
          <a:srgbClr val="5D296D"/>
        </a:buClr>
        <a:buFont typeface="Wingdings" pitchFamily="2" charset="2"/>
        <a:buChar char="v"/>
        <a:defRPr sz="3200">
          <a:solidFill>
            <a:srgbClr val="64031B"/>
          </a:solidFill>
          <a:effectLst>
            <a:outerShdw blurRad="38100" dist="38100" dir="2700000" algn="tl">
              <a:srgbClr val="DDDDDD"/>
            </a:outerShdw>
          </a:effectLst>
          <a:latin typeface="+mn-lt"/>
          <a:ea typeface="+mn-ea"/>
          <a:cs typeface="+mn-cs"/>
        </a:defRPr>
      </a:lvl1pPr>
      <a:lvl2pPr marL="742950" indent="-285750" algn="l" rtl="0" eaLnBrk="0" fontAlgn="base" hangingPunct="0">
        <a:spcBef>
          <a:spcPct val="20000"/>
        </a:spcBef>
        <a:spcAft>
          <a:spcPct val="0"/>
        </a:spcAft>
        <a:buClr>
          <a:srgbClr val="5D296D"/>
        </a:buClr>
        <a:buFont typeface="Wingdings" pitchFamily="2" charset="2"/>
        <a:buChar char="v"/>
        <a:defRPr sz="2800">
          <a:solidFill>
            <a:srgbClr val="3E1B49"/>
          </a:solidFill>
          <a:effectLst>
            <a:outerShdw blurRad="38100" dist="38100" dir="2700000" algn="tl">
              <a:srgbClr val="DDDDDD"/>
            </a:outerShdw>
          </a:effectLst>
          <a:latin typeface="+mn-lt"/>
          <a:ea typeface="+mn-ea"/>
        </a:defRPr>
      </a:lvl2pPr>
      <a:lvl3pPr marL="1143000" indent="-228600" algn="l" rtl="0" eaLnBrk="0" fontAlgn="base" hangingPunct="0">
        <a:spcBef>
          <a:spcPct val="20000"/>
        </a:spcBef>
        <a:spcAft>
          <a:spcPct val="0"/>
        </a:spcAft>
        <a:buClr>
          <a:srgbClr val="5D296D"/>
        </a:buClr>
        <a:buFont typeface="Wingdings" pitchFamily="2" charset="2"/>
        <a:buChar char="v"/>
        <a:defRPr sz="2400">
          <a:solidFill>
            <a:srgbClr val="65050B"/>
          </a:solidFill>
          <a:effectLst>
            <a:outerShdw blurRad="38100" dist="38100" dir="2700000" algn="tl">
              <a:srgbClr val="DDDDDD"/>
            </a:outerShdw>
          </a:effectLst>
          <a:latin typeface="+mn-lt"/>
          <a:ea typeface="+mn-ea"/>
        </a:defRPr>
      </a:lvl3pPr>
      <a:lvl4pPr marL="1600200" indent="-228600" algn="l" rtl="0" eaLnBrk="0" fontAlgn="base" hangingPunct="0">
        <a:spcBef>
          <a:spcPct val="20000"/>
        </a:spcBef>
        <a:spcAft>
          <a:spcPct val="0"/>
        </a:spcAft>
        <a:buClr>
          <a:srgbClr val="5D296D"/>
        </a:buClr>
        <a:buFont typeface="Wingdings" pitchFamily="2" charset="2"/>
        <a:buChar char="v"/>
        <a:defRPr sz="2000">
          <a:solidFill>
            <a:srgbClr val="3E1B49"/>
          </a:solidFill>
          <a:effectLst>
            <a:outerShdw blurRad="38100" dist="38100" dir="2700000" algn="tl">
              <a:srgbClr val="DDDDDD"/>
            </a:outerShdw>
          </a:effectLst>
          <a:latin typeface="+mn-lt"/>
          <a:ea typeface="+mn-ea"/>
        </a:defRPr>
      </a:lvl4pPr>
      <a:lvl5pPr marL="2057400" indent="-228600" algn="l" rtl="0" eaLnBrk="0" fontAlgn="base" hangingPunct="0">
        <a:spcBef>
          <a:spcPct val="20000"/>
        </a:spcBef>
        <a:spcAft>
          <a:spcPct val="0"/>
        </a:spcAft>
        <a:buClr>
          <a:srgbClr val="5D296D"/>
        </a:buClr>
        <a:buFont typeface="Wingdings" pitchFamily="2" charset="2"/>
        <a:buChar char="v"/>
        <a:defRPr sz="2000">
          <a:solidFill>
            <a:srgbClr val="65050B"/>
          </a:solidFill>
          <a:effectLst>
            <a:outerShdw blurRad="38100" dist="38100" dir="2700000" algn="tl">
              <a:srgbClr val="DDDDDD"/>
            </a:outerShdw>
          </a:effectLst>
          <a:latin typeface="+mn-lt"/>
          <a:ea typeface="+mn-ea"/>
        </a:defRPr>
      </a:lvl5pPr>
      <a:lvl6pPr marL="25146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6pPr>
      <a:lvl7pPr marL="29718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7pPr>
      <a:lvl8pPr marL="34290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8pPr>
      <a:lvl9pPr marL="38862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3"/>
          <p:cNvSpPr>
            <a:spLocks noChangeArrowheads="1"/>
          </p:cNvSpPr>
          <p:nvPr/>
        </p:nvSpPr>
        <p:spPr bwMode="auto">
          <a:xfrm>
            <a:off x="3810000" y="2133600"/>
            <a:ext cx="4876800" cy="1676400"/>
          </a:xfrm>
          <a:prstGeom prst="rect">
            <a:avLst/>
          </a:prstGeom>
          <a:noFill/>
          <a:ln w="9525">
            <a:noFill/>
            <a:miter lim="800000"/>
            <a:headEnd/>
            <a:tailEnd/>
          </a:ln>
        </p:spPr>
        <p:txBody>
          <a:bodyPr anchor="ctr"/>
          <a:lstStyle/>
          <a:p>
            <a:pPr algn="r"/>
            <a:endParaRPr lang="en-US" sz="2600">
              <a:solidFill>
                <a:srgbClr val="852F89"/>
              </a:solidFill>
            </a:endParaRPr>
          </a:p>
        </p:txBody>
      </p:sp>
      <p:sp>
        <p:nvSpPr>
          <p:cNvPr id="2051" name="Rectangle 14"/>
          <p:cNvSpPr>
            <a:spLocks noChangeArrowheads="1"/>
          </p:cNvSpPr>
          <p:nvPr/>
        </p:nvSpPr>
        <p:spPr bwMode="auto">
          <a:xfrm>
            <a:off x="1143000" y="381000"/>
            <a:ext cx="7848600" cy="1828800"/>
          </a:xfrm>
          <a:prstGeom prst="rect">
            <a:avLst/>
          </a:prstGeom>
          <a:noFill/>
          <a:ln>
            <a:noFill/>
          </a:ln>
          <a:extLst/>
        </p:spPr>
        <p:txBody>
          <a:bodyPr anchor="ctr"/>
          <a:lstStyle/>
          <a:p>
            <a:pPr algn="r">
              <a:defRPr/>
            </a:pPr>
            <a:r>
              <a:rPr lang="en-US" b="1" dirty="0">
                <a:solidFill>
                  <a:schemeClr val="tx2"/>
                </a:solidFill>
                <a:ea typeface="ＭＳ Ｐゴシック" charset="0"/>
              </a:rPr>
              <a:t>Pursuing an Academic Career </a:t>
            </a:r>
          </a:p>
          <a:p>
            <a:pPr algn="r">
              <a:defRPr/>
            </a:pPr>
            <a:r>
              <a:rPr lang="en-US" b="1" dirty="0">
                <a:solidFill>
                  <a:schemeClr val="tx2"/>
                </a:solidFill>
                <a:ea typeface="ＭＳ Ｐゴシック" charset="0"/>
              </a:rPr>
              <a:t>Virtual Event Series</a:t>
            </a:r>
          </a:p>
          <a:p>
            <a:pPr algn="r">
              <a:defRPr/>
            </a:pPr>
            <a:r>
              <a:rPr lang="en-US" sz="1050" b="1" dirty="0">
                <a:ea typeface="ＭＳ Ｐゴシック" charset="0"/>
              </a:rPr>
              <a:t>  </a:t>
            </a:r>
            <a:br>
              <a:rPr lang="en-US" sz="1050" b="1" dirty="0">
                <a:ea typeface="ＭＳ Ｐゴシック" charset="0"/>
              </a:rPr>
            </a:br>
            <a:r>
              <a:rPr lang="en-US" b="1" dirty="0">
                <a:solidFill>
                  <a:schemeClr val="accent4"/>
                </a:solidFill>
                <a:ea typeface="ＭＳ Ｐゴシック" charset="0"/>
              </a:rPr>
              <a:t>Developing Yourself as a Teacher: </a:t>
            </a:r>
          </a:p>
          <a:p>
            <a:pPr algn="r">
              <a:defRPr/>
            </a:pPr>
            <a:r>
              <a:rPr lang="en-US" sz="2000" dirty="0">
                <a:solidFill>
                  <a:schemeClr val="accent4"/>
                </a:solidFill>
                <a:ea typeface="ＭＳ Ｐゴシック" charset="0"/>
              </a:rPr>
              <a:t>Teaching Philosophies, Teaching Styles, &amp; Teaching Statements</a:t>
            </a:r>
            <a:r>
              <a:rPr lang="en-US" b="1" dirty="0">
                <a:solidFill>
                  <a:srgbClr val="6D3181"/>
                </a:solidFill>
                <a:ea typeface="ＭＳ Ｐゴシック" charset="0"/>
              </a:rPr>
              <a:t/>
            </a:r>
            <a:br>
              <a:rPr lang="en-US" b="1" dirty="0">
                <a:solidFill>
                  <a:srgbClr val="6D3181"/>
                </a:solidFill>
                <a:ea typeface="ＭＳ Ｐゴシック" charset="0"/>
              </a:rPr>
            </a:br>
            <a:r>
              <a:rPr lang="en-US" sz="2000" b="1" dirty="0">
                <a:solidFill>
                  <a:srgbClr val="6D3181"/>
                </a:solidFill>
                <a:ea typeface="ＭＳ Ｐゴシック" charset="0"/>
              </a:rPr>
              <a:t>April 22, 2011</a:t>
            </a:r>
          </a:p>
          <a:p>
            <a:pPr algn="r">
              <a:defRPr/>
            </a:pPr>
            <a:endParaRPr lang="en-US" sz="2800" b="1" dirty="0">
              <a:solidFill>
                <a:srgbClr val="2D2D8A"/>
              </a:solidFill>
              <a:ea typeface="ＭＳ Ｐゴシック" charset="0"/>
            </a:endParaRPr>
          </a:p>
        </p:txBody>
      </p:sp>
      <p:sp>
        <p:nvSpPr>
          <p:cNvPr id="2052" name="Content Placeholder 8"/>
          <p:cNvSpPr txBox="1">
            <a:spLocks/>
          </p:cNvSpPr>
          <p:nvPr/>
        </p:nvSpPr>
        <p:spPr bwMode="auto">
          <a:xfrm>
            <a:off x="2286000" y="2133600"/>
            <a:ext cx="6477000" cy="2438400"/>
          </a:xfrm>
          <a:prstGeom prst="rect">
            <a:avLst/>
          </a:prstGeom>
          <a:noFill/>
          <a:ln w="9525">
            <a:noFill/>
            <a:miter lim="800000"/>
            <a:headEnd/>
            <a:tailEnd/>
          </a:ln>
        </p:spPr>
        <p:txBody>
          <a:bodyPr/>
          <a:lstStyle/>
          <a:p>
            <a:pPr marL="342900" indent="-342900" algn="ctr" eaLnBrk="0" hangingPunct="0">
              <a:spcBef>
                <a:spcPct val="20000"/>
              </a:spcBef>
              <a:buClr>
                <a:srgbClr val="59A6D0"/>
              </a:buClr>
              <a:buFont typeface="Wingdings" pitchFamily="2" charset="2"/>
              <a:buNone/>
            </a:pPr>
            <a:r>
              <a:rPr lang="en-US" sz="2200" dirty="0">
                <a:solidFill>
                  <a:schemeClr val="tx2"/>
                </a:solidFill>
              </a:rPr>
              <a:t>Audio access: Call in 1-800-704-9804</a:t>
            </a:r>
          </a:p>
          <a:p>
            <a:pPr marL="342900" indent="-342900" algn="ctr" eaLnBrk="0" hangingPunct="0">
              <a:spcBef>
                <a:spcPct val="20000"/>
              </a:spcBef>
              <a:buClr>
                <a:srgbClr val="59A6D0"/>
              </a:buClr>
              <a:buFont typeface="Wingdings" pitchFamily="2" charset="2"/>
              <a:buNone/>
            </a:pPr>
            <a:r>
              <a:rPr lang="en-US" sz="2200" dirty="0">
                <a:solidFill>
                  <a:schemeClr val="tx2"/>
                </a:solidFill>
              </a:rPr>
              <a:t>Access code</a:t>
            </a:r>
            <a:r>
              <a:rPr lang="en-US" sz="2200" dirty="0" smtClean="0">
                <a:solidFill>
                  <a:schemeClr val="tx2"/>
                </a:solidFill>
              </a:rPr>
              <a:t>:</a:t>
            </a:r>
            <a:endParaRPr lang="en-US" sz="2200" dirty="0">
              <a:solidFill>
                <a:schemeClr val="tx2"/>
              </a:solidFill>
            </a:endParaRPr>
          </a:p>
          <a:p>
            <a:pPr marL="342900" indent="-342900" algn="ctr" eaLnBrk="0" hangingPunct="0">
              <a:spcBef>
                <a:spcPct val="20000"/>
              </a:spcBef>
              <a:buClr>
                <a:srgbClr val="59A6D0"/>
              </a:buClr>
              <a:buFont typeface="Wingdings" pitchFamily="2" charset="2"/>
              <a:buNone/>
            </a:pPr>
            <a:r>
              <a:rPr lang="en-US" sz="2200" dirty="0">
                <a:solidFill>
                  <a:schemeClr val="tx2"/>
                </a:solidFill>
              </a:rPr>
              <a:t>Please </a:t>
            </a:r>
            <a:r>
              <a:rPr lang="en-US" sz="2200" b="1" dirty="0">
                <a:solidFill>
                  <a:schemeClr val="tx2"/>
                </a:solidFill>
              </a:rPr>
              <a:t>mute your phone</a:t>
            </a:r>
            <a:r>
              <a:rPr lang="en-US" sz="2200" dirty="0">
                <a:solidFill>
                  <a:schemeClr val="tx2"/>
                </a:solidFill>
              </a:rPr>
              <a:t> by pressing *6</a:t>
            </a:r>
          </a:p>
          <a:p>
            <a:pPr marL="342900" indent="-342900" algn="ctr" eaLnBrk="0" hangingPunct="0">
              <a:spcBef>
                <a:spcPct val="20000"/>
              </a:spcBef>
              <a:buClr>
                <a:srgbClr val="59A6D0"/>
              </a:buClr>
              <a:buFont typeface="Wingdings" pitchFamily="2" charset="2"/>
              <a:buNone/>
            </a:pPr>
            <a:r>
              <a:rPr lang="en-US" sz="2200" dirty="0">
                <a:solidFill>
                  <a:schemeClr val="tx2"/>
                </a:solidFill>
              </a:rPr>
              <a:t>Alternate number: 1-404-920-6604 (</a:t>
            </a:r>
            <a:r>
              <a:rPr lang="en-US" sz="2200" b="1" dirty="0">
                <a:solidFill>
                  <a:schemeClr val="tx2"/>
                </a:solidFill>
              </a:rPr>
              <a:t>not </a:t>
            </a:r>
            <a:r>
              <a:rPr lang="en-US" sz="2200" dirty="0">
                <a:solidFill>
                  <a:schemeClr val="tx2"/>
                </a:solidFill>
              </a:rPr>
              <a:t>toll-free)</a:t>
            </a:r>
          </a:p>
          <a:p>
            <a:pPr marL="342900" indent="-342900" algn="ctr" eaLnBrk="0" hangingPunct="0">
              <a:spcBef>
                <a:spcPct val="20000"/>
              </a:spcBef>
              <a:buClr>
                <a:srgbClr val="59A6D0"/>
              </a:buClr>
              <a:buFont typeface="Wingdings" pitchFamily="2" charset="2"/>
              <a:buNone/>
            </a:pPr>
            <a:r>
              <a:rPr lang="en-US" sz="2200" dirty="0">
                <a:solidFill>
                  <a:schemeClr val="tx2"/>
                </a:solidFill>
              </a:rPr>
              <a:t>Technical problems? Contact Monica at mbruckne@carleton.edu</a:t>
            </a:r>
          </a:p>
        </p:txBody>
      </p:sp>
      <p:sp>
        <p:nvSpPr>
          <p:cNvPr id="2053" name="Content Placeholder 8"/>
          <p:cNvSpPr txBox="1">
            <a:spLocks/>
          </p:cNvSpPr>
          <p:nvPr/>
        </p:nvSpPr>
        <p:spPr bwMode="auto">
          <a:xfrm>
            <a:off x="1752600" y="4953000"/>
            <a:ext cx="7391400" cy="1676400"/>
          </a:xfrm>
          <a:prstGeom prst="rect">
            <a:avLst/>
          </a:prstGeom>
          <a:noFill/>
          <a:ln w="9525">
            <a:noFill/>
            <a:miter lim="800000"/>
            <a:headEnd/>
            <a:tailEnd/>
          </a:ln>
        </p:spPr>
        <p:txBody>
          <a:bodyPr/>
          <a:lstStyle/>
          <a:p>
            <a:pPr marL="342900" indent="-342900" algn="ctr" eaLnBrk="0" hangingPunct="0">
              <a:spcBef>
                <a:spcPct val="20000"/>
              </a:spcBef>
              <a:buClr>
                <a:srgbClr val="59A6D0"/>
              </a:buClr>
              <a:buFont typeface="Wingdings" pitchFamily="2" charset="2"/>
              <a:buNone/>
            </a:pPr>
            <a:r>
              <a:rPr lang="en-US" sz="2800">
                <a:solidFill>
                  <a:srgbClr val="000000"/>
                </a:solidFill>
              </a:rPr>
              <a:t>Program begins at: </a:t>
            </a:r>
            <a:br>
              <a:rPr lang="en-US" sz="2800">
                <a:solidFill>
                  <a:srgbClr val="000000"/>
                </a:solidFill>
              </a:rPr>
            </a:br>
            <a:r>
              <a:rPr lang="en-US" sz="1800">
                <a:solidFill>
                  <a:schemeClr val="tx2"/>
                </a:solidFill>
              </a:rPr>
              <a:t>2 pm Eastern | 1 pm Central | 12 pm Mountain | 11 am Pacific</a:t>
            </a:r>
            <a:endParaRPr lang="en-US" sz="2000">
              <a:solidFill>
                <a:schemeClr val="tx2"/>
              </a:solidFill>
            </a:endParaRPr>
          </a:p>
          <a:p>
            <a:pPr marL="342900" indent="-342900" algn="ctr" eaLnBrk="0" hangingPunct="0">
              <a:spcBef>
                <a:spcPct val="20000"/>
              </a:spcBef>
              <a:buClr>
                <a:srgbClr val="59A6D0"/>
              </a:buClr>
              <a:buFont typeface="Wingdings" pitchFamily="2" charset="2"/>
              <a:buNone/>
            </a:pPr>
            <a:r>
              <a:rPr lang="en-US" sz="2600">
                <a:solidFill>
                  <a:srgbClr val="000000"/>
                </a:solidFill>
              </a:rPr>
              <a:t>You can find information about the event at</a:t>
            </a:r>
            <a:endParaRPr lang="en-US">
              <a:solidFill>
                <a:srgbClr val="000000"/>
              </a:solidFill>
            </a:endParaRPr>
          </a:p>
          <a:p>
            <a:pPr marL="342900" indent="-342900" algn="ctr" eaLnBrk="0" hangingPunct="0">
              <a:spcBef>
                <a:spcPct val="20000"/>
              </a:spcBef>
              <a:buClr>
                <a:srgbClr val="59A6D0"/>
              </a:buClr>
            </a:pPr>
            <a:r>
              <a:rPr lang="en-US" sz="1400">
                <a:solidFill>
                  <a:srgbClr val="000000"/>
                </a:solidFill>
              </a:rPr>
              <a:t>http://serc.carleton.edu/NAGTWorkshops/careerdev/AcademicCareer2011/april_2011.html</a:t>
            </a:r>
          </a:p>
        </p:txBody>
      </p:sp>
      <p:sp>
        <p:nvSpPr>
          <p:cNvPr id="2054" name="Line 6"/>
          <p:cNvSpPr>
            <a:spLocks noChangeShapeType="1"/>
          </p:cNvSpPr>
          <p:nvPr/>
        </p:nvSpPr>
        <p:spPr bwMode="auto">
          <a:xfrm>
            <a:off x="3505200" y="4648200"/>
            <a:ext cx="4267200" cy="0"/>
          </a:xfrm>
          <a:prstGeom prst="line">
            <a:avLst/>
          </a:prstGeom>
          <a:noFill/>
          <a:ln w="25400">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txBox="1">
            <a:spLocks noChangeArrowheads="1"/>
          </p:cNvSpPr>
          <p:nvPr/>
        </p:nvSpPr>
        <p:spPr bwMode="auto">
          <a:xfrm>
            <a:off x="1752600" y="1219200"/>
            <a:ext cx="7162800" cy="1905000"/>
          </a:xfrm>
          <a:prstGeom prst="rect">
            <a:avLst/>
          </a:prstGeom>
          <a:noFill/>
          <a:ln w="9525">
            <a:noFill/>
            <a:miter lim="800000"/>
            <a:headEnd/>
            <a:tailEnd/>
          </a:ln>
        </p:spPr>
        <p:txBody>
          <a:bodyPr/>
          <a:lstStyle/>
          <a:p>
            <a:pPr marL="742950" lvl="1" indent="-285750" eaLnBrk="0" hangingPunct="0">
              <a:spcBef>
                <a:spcPct val="20000"/>
              </a:spcBef>
              <a:buClr>
                <a:srgbClr val="5D296D"/>
              </a:buClr>
            </a:pPr>
            <a:endParaRPr lang="en-GB" dirty="0">
              <a:solidFill>
                <a:schemeClr val="tx2"/>
              </a:solidFill>
              <a:cs typeface="Arial" charset="0"/>
            </a:endParaRPr>
          </a:p>
          <a:p>
            <a:pPr marL="342900" indent="-342900" eaLnBrk="0" hangingPunct="0">
              <a:spcBef>
                <a:spcPct val="20000"/>
              </a:spcBef>
              <a:buClr>
                <a:srgbClr val="5D296D"/>
              </a:buClr>
              <a:buFont typeface="Wingdings" pitchFamily="2" charset="2"/>
              <a:buChar char="v"/>
            </a:pPr>
            <a:r>
              <a:rPr lang="en-US" b="1" dirty="0">
                <a:solidFill>
                  <a:schemeClr val="tx2"/>
                </a:solidFill>
              </a:rPr>
              <a:t>What are your goals as a teacher?</a:t>
            </a:r>
          </a:p>
          <a:p>
            <a:pPr marL="742950" lvl="1" indent="-285750" eaLnBrk="0" hangingPunct="0">
              <a:spcBef>
                <a:spcPct val="20000"/>
              </a:spcBef>
              <a:buClr>
                <a:srgbClr val="5D296D"/>
              </a:buClr>
              <a:buFont typeface="Wingdings" pitchFamily="2" charset="2"/>
              <a:buChar char="v"/>
            </a:pPr>
            <a:r>
              <a:rPr lang="en-US" dirty="0">
                <a:solidFill>
                  <a:schemeClr val="tx2"/>
                </a:solidFill>
              </a:rPr>
              <a:t>What do you hope to accomplish when you teach?</a:t>
            </a:r>
          </a:p>
          <a:p>
            <a:pPr marL="742950" lvl="1" indent="-285750" eaLnBrk="0" hangingPunct="0">
              <a:spcBef>
                <a:spcPct val="20000"/>
              </a:spcBef>
              <a:buClr>
                <a:srgbClr val="5D296D"/>
              </a:buClr>
              <a:buFont typeface="Wingdings" pitchFamily="2" charset="2"/>
              <a:buChar char="v"/>
            </a:pPr>
            <a:r>
              <a:rPr lang="en-US" dirty="0">
                <a:solidFill>
                  <a:schemeClr val="tx2"/>
                </a:solidFill>
              </a:rPr>
              <a:t>What do your goals say about you as a teacher?</a:t>
            </a:r>
          </a:p>
          <a:p>
            <a:pPr marL="342900" indent="-342900" eaLnBrk="0" hangingPunct="0">
              <a:spcBef>
                <a:spcPct val="20000"/>
              </a:spcBef>
              <a:buClr>
                <a:srgbClr val="5D296D"/>
              </a:buClr>
            </a:pPr>
            <a:endParaRPr lang="en-US" b="1" dirty="0">
              <a:solidFill>
                <a:schemeClr val="tx2"/>
              </a:solidFill>
            </a:endParaRPr>
          </a:p>
          <a:p>
            <a:pPr marL="342900" indent="-342900" eaLnBrk="0" hangingPunct="0">
              <a:spcBef>
                <a:spcPct val="20000"/>
              </a:spcBef>
              <a:buClr>
                <a:srgbClr val="5D296D"/>
              </a:buClr>
              <a:buFont typeface="Wingdings" pitchFamily="2" charset="2"/>
              <a:buChar char="v"/>
            </a:pPr>
            <a:r>
              <a:rPr lang="en-US" b="1" dirty="0">
                <a:solidFill>
                  <a:schemeClr val="tx2"/>
                </a:solidFill>
              </a:rPr>
              <a:t>How does this relate to student learning?</a:t>
            </a:r>
            <a:r>
              <a:rPr lang="en-US" dirty="0">
                <a:solidFill>
                  <a:schemeClr val="tx2"/>
                </a:solidFill>
              </a:rPr>
              <a:t> </a:t>
            </a:r>
          </a:p>
          <a:p>
            <a:pPr marL="742950" lvl="1" indent="-285750" eaLnBrk="0" hangingPunct="0">
              <a:spcBef>
                <a:spcPct val="20000"/>
              </a:spcBef>
              <a:buClr>
                <a:srgbClr val="5D296D"/>
              </a:buClr>
              <a:buFont typeface="Wingdings" pitchFamily="2" charset="2"/>
              <a:buChar char="v"/>
            </a:pPr>
            <a:endParaRPr lang="en-US" dirty="0">
              <a:solidFill>
                <a:schemeClr val="tx2"/>
              </a:solidFill>
            </a:endParaRPr>
          </a:p>
        </p:txBody>
      </p:sp>
      <p:sp>
        <p:nvSpPr>
          <p:cNvPr id="11267" name="Title 1"/>
          <p:cNvSpPr>
            <a:spLocks noGrp="1"/>
          </p:cNvSpPr>
          <p:nvPr>
            <p:ph type="title"/>
          </p:nvPr>
        </p:nvSpPr>
        <p:spPr>
          <a:xfrm>
            <a:off x="2133600" y="0"/>
            <a:ext cx="6781800" cy="990600"/>
          </a:xfrm>
        </p:spPr>
        <p:txBody>
          <a:bodyPr/>
          <a:lstStyle/>
          <a:p>
            <a:r>
              <a:rPr lang="en-US" sz="4000" smtClean="0">
                <a:effectLst/>
              </a:rPr>
              <a:t>Teaching Philosophies</a:t>
            </a:r>
          </a:p>
        </p:txBody>
      </p:sp>
      <p:sp>
        <p:nvSpPr>
          <p:cNvPr id="11268" name="TextBox 1"/>
          <p:cNvSpPr txBox="1">
            <a:spLocks noChangeArrowheads="1"/>
          </p:cNvSpPr>
          <p:nvPr/>
        </p:nvSpPr>
        <p:spPr bwMode="auto">
          <a:xfrm>
            <a:off x="2057400" y="6019800"/>
            <a:ext cx="6934200" cy="523875"/>
          </a:xfrm>
          <a:prstGeom prst="rect">
            <a:avLst/>
          </a:prstGeom>
          <a:noFill/>
          <a:ln w="9525">
            <a:noFill/>
            <a:miter lim="800000"/>
            <a:headEnd/>
            <a:tailEnd/>
          </a:ln>
        </p:spPr>
        <p:txBody>
          <a:bodyPr wrap="square">
            <a:spAutoFit/>
          </a:bodyPr>
          <a:lstStyle/>
          <a:p>
            <a:r>
              <a:rPr lang="en-US" sz="1400" dirty="0"/>
              <a:t>These questions are adapted from pages 27-35 of Mastering the Teaching of Adults, J. Apps, 1991, </a:t>
            </a:r>
            <a:r>
              <a:rPr lang="en-US" sz="1400" dirty="0" err="1"/>
              <a:t>Kreiger</a:t>
            </a:r>
            <a:r>
              <a:rPr lang="en-US" sz="1400" dirty="0"/>
              <a:t> Publishing, Malabar, FL.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752600" y="1524000"/>
            <a:ext cx="7162800" cy="3352800"/>
          </a:xfrm>
          <a:prstGeom prst="rect">
            <a:avLst/>
          </a:prstGeom>
        </p:spPr>
        <p:txBody>
          <a:bodyPr/>
          <a:lstStyle>
            <a:lvl1pPr marL="342900" indent="-342900" algn="l" rtl="0" eaLnBrk="0" fontAlgn="base" hangingPunct="0">
              <a:spcBef>
                <a:spcPct val="20000"/>
              </a:spcBef>
              <a:spcAft>
                <a:spcPct val="0"/>
              </a:spcAft>
              <a:buClr>
                <a:srgbClr val="5D296D"/>
              </a:buClr>
              <a:buFont typeface="Wingdings" charset="0"/>
              <a:buChar char="v"/>
              <a:defRPr sz="3200">
                <a:solidFill>
                  <a:srgbClr val="64031B"/>
                </a:solidFill>
                <a:effectLst>
                  <a:outerShdw blurRad="38100" dist="38100" dir="2700000" algn="tl">
                    <a:srgbClr val="DDDDDD"/>
                  </a:outerShdw>
                </a:effectLst>
                <a:latin typeface="+mn-lt"/>
                <a:ea typeface="+mn-ea"/>
                <a:cs typeface="+mn-cs"/>
              </a:defRPr>
            </a:lvl1pPr>
            <a:lvl2pPr marL="742950" indent="-285750" algn="l" rtl="0" eaLnBrk="0" fontAlgn="base" hangingPunct="0">
              <a:spcBef>
                <a:spcPct val="20000"/>
              </a:spcBef>
              <a:spcAft>
                <a:spcPct val="0"/>
              </a:spcAft>
              <a:buClr>
                <a:srgbClr val="5D296D"/>
              </a:buClr>
              <a:buFont typeface="Wingdings" charset="0"/>
              <a:buChar char="v"/>
              <a:defRPr sz="2800">
                <a:solidFill>
                  <a:srgbClr val="3E1B49"/>
                </a:solidFill>
                <a:effectLst>
                  <a:outerShdw blurRad="38100" dist="38100" dir="2700000" algn="tl">
                    <a:srgbClr val="DDDDDD"/>
                  </a:outerShdw>
                </a:effectLst>
                <a:latin typeface="+mn-lt"/>
                <a:ea typeface="+mn-ea"/>
              </a:defRPr>
            </a:lvl2pPr>
            <a:lvl3pPr marL="1143000" indent="-228600" algn="l" rtl="0" eaLnBrk="0" fontAlgn="base" hangingPunct="0">
              <a:spcBef>
                <a:spcPct val="20000"/>
              </a:spcBef>
              <a:spcAft>
                <a:spcPct val="0"/>
              </a:spcAft>
              <a:buClr>
                <a:srgbClr val="5D296D"/>
              </a:buClr>
              <a:buFont typeface="Wingdings" charset="0"/>
              <a:buChar char="v"/>
              <a:defRPr sz="2400">
                <a:solidFill>
                  <a:srgbClr val="65050B"/>
                </a:solidFill>
                <a:effectLst>
                  <a:outerShdw blurRad="38100" dist="38100" dir="2700000" algn="tl">
                    <a:srgbClr val="DDDDDD"/>
                  </a:outerShdw>
                </a:effectLst>
                <a:latin typeface="+mn-lt"/>
                <a:ea typeface="+mn-ea"/>
              </a:defRPr>
            </a:lvl3pPr>
            <a:lvl4pPr marL="1600200" indent="-228600" algn="l" rtl="0" eaLnBrk="0" fontAlgn="base" hangingPunct="0">
              <a:spcBef>
                <a:spcPct val="20000"/>
              </a:spcBef>
              <a:spcAft>
                <a:spcPct val="0"/>
              </a:spcAft>
              <a:buClr>
                <a:srgbClr val="5D296D"/>
              </a:buClr>
              <a:buFont typeface="Wingdings" charset="0"/>
              <a:buChar char="v"/>
              <a:defRPr sz="2000">
                <a:solidFill>
                  <a:srgbClr val="3E1B49"/>
                </a:solidFill>
                <a:effectLst>
                  <a:outerShdw blurRad="38100" dist="38100" dir="2700000" algn="tl">
                    <a:srgbClr val="DDDDDD"/>
                  </a:outerShdw>
                </a:effectLst>
                <a:latin typeface="+mn-lt"/>
                <a:ea typeface="+mn-ea"/>
              </a:defRPr>
            </a:lvl4pPr>
            <a:lvl5pPr marL="2057400" indent="-228600" algn="l" rtl="0" eaLnBrk="0" fontAlgn="base" hangingPunct="0">
              <a:spcBef>
                <a:spcPct val="20000"/>
              </a:spcBef>
              <a:spcAft>
                <a:spcPct val="0"/>
              </a:spcAft>
              <a:buClr>
                <a:srgbClr val="5D296D"/>
              </a:buClr>
              <a:buFont typeface="Wingdings" charset="0"/>
              <a:buChar char="v"/>
              <a:defRPr sz="2000">
                <a:solidFill>
                  <a:srgbClr val="65050B"/>
                </a:solidFill>
                <a:effectLst>
                  <a:outerShdw blurRad="38100" dist="38100" dir="2700000" algn="tl">
                    <a:srgbClr val="DDDDDD"/>
                  </a:outerShdw>
                </a:effectLst>
                <a:latin typeface="+mn-lt"/>
                <a:ea typeface="+mn-ea"/>
              </a:defRPr>
            </a:lvl5pPr>
            <a:lvl6pPr marL="25146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6pPr>
            <a:lvl7pPr marL="29718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7pPr>
            <a:lvl8pPr marL="34290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8pPr>
            <a:lvl9pPr marL="38862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9pPr>
          </a:lstStyle>
          <a:p>
            <a:pPr>
              <a:lnSpc>
                <a:spcPct val="80000"/>
              </a:lnSpc>
              <a:defRPr/>
            </a:pPr>
            <a:r>
              <a:rPr lang="en-US" sz="2400" b="1" dirty="0" smtClean="0">
                <a:solidFill>
                  <a:schemeClr val="tx2"/>
                </a:solidFill>
                <a:effectLst/>
                <a:cs typeface="Arial" pitchFamily="34" charset="0"/>
              </a:rPr>
              <a:t>How do you want to interact with your students?</a:t>
            </a:r>
          </a:p>
          <a:p>
            <a:pPr marL="0" indent="0">
              <a:lnSpc>
                <a:spcPct val="80000"/>
              </a:lnSpc>
              <a:buFont typeface="Wingdings" charset="0"/>
              <a:buNone/>
              <a:defRPr/>
            </a:pPr>
            <a:endParaRPr lang="en-US" sz="2400" b="1" dirty="0" smtClean="0">
              <a:solidFill>
                <a:schemeClr val="tx2"/>
              </a:solidFill>
              <a:effectLst/>
              <a:cs typeface="Arial" pitchFamily="34" charset="0"/>
            </a:endParaRPr>
          </a:p>
          <a:p>
            <a:pPr>
              <a:lnSpc>
                <a:spcPct val="80000"/>
              </a:lnSpc>
              <a:defRPr/>
            </a:pPr>
            <a:r>
              <a:rPr lang="en-US" sz="2400" b="1" dirty="0" smtClean="0">
                <a:solidFill>
                  <a:schemeClr val="tx2"/>
                </a:solidFill>
                <a:effectLst/>
                <a:cs typeface="Arial" pitchFamily="34" charset="0"/>
              </a:rPr>
              <a:t>What do you find most satisfying when you teach?</a:t>
            </a:r>
          </a:p>
          <a:p>
            <a:pPr>
              <a:lnSpc>
                <a:spcPct val="80000"/>
              </a:lnSpc>
              <a:defRPr/>
            </a:pPr>
            <a:endParaRPr lang="en-US" sz="2400" b="1" dirty="0" smtClean="0">
              <a:solidFill>
                <a:schemeClr val="tx2"/>
              </a:solidFill>
              <a:cs typeface="Arial" pitchFamily="34" charset="0"/>
            </a:endParaRPr>
          </a:p>
          <a:p>
            <a:pPr>
              <a:lnSpc>
                <a:spcPct val="80000"/>
              </a:lnSpc>
              <a:defRPr/>
            </a:pPr>
            <a:r>
              <a:rPr lang="en-US" sz="2400" b="1" dirty="0" smtClean="0">
                <a:solidFill>
                  <a:schemeClr val="tx2"/>
                </a:solidFill>
                <a:effectLst/>
                <a:cs typeface="Arial" pitchFamily="34" charset="0"/>
              </a:rPr>
              <a:t>Does </a:t>
            </a:r>
            <a:r>
              <a:rPr lang="en-US" sz="2400" b="1" i="1" dirty="0" smtClean="0">
                <a:solidFill>
                  <a:schemeClr val="tx2"/>
                </a:solidFill>
                <a:effectLst/>
                <a:cs typeface="Arial" pitchFamily="34" charset="0"/>
              </a:rPr>
              <a:t>how you teach </a:t>
            </a:r>
            <a:r>
              <a:rPr lang="en-US" sz="2400" b="1" dirty="0" smtClean="0">
                <a:solidFill>
                  <a:schemeClr val="tx2"/>
                </a:solidFill>
                <a:effectLst/>
                <a:cs typeface="Arial" pitchFamily="34" charset="0"/>
              </a:rPr>
              <a:t>fit with </a:t>
            </a:r>
            <a:r>
              <a:rPr lang="en-US" sz="2400" b="1" i="1" dirty="0" smtClean="0">
                <a:solidFill>
                  <a:schemeClr val="tx2"/>
                </a:solidFill>
                <a:effectLst/>
                <a:cs typeface="Arial" pitchFamily="34" charset="0"/>
              </a:rPr>
              <a:t>who you are</a:t>
            </a:r>
            <a:r>
              <a:rPr lang="en-US" sz="2400" b="1" dirty="0" smtClean="0">
                <a:solidFill>
                  <a:schemeClr val="tx2"/>
                </a:solidFill>
                <a:effectLst/>
                <a:cs typeface="Arial" pitchFamily="34" charset="0"/>
              </a:rPr>
              <a:t>?</a:t>
            </a:r>
          </a:p>
          <a:p>
            <a:pPr>
              <a:lnSpc>
                <a:spcPct val="80000"/>
              </a:lnSpc>
              <a:buFont typeface="Wingdings" charset="2"/>
              <a:buNone/>
              <a:defRPr/>
            </a:pPr>
            <a:endParaRPr lang="en-GB" sz="2400" dirty="0" smtClean="0">
              <a:solidFill>
                <a:schemeClr val="tx2"/>
              </a:solidFill>
              <a:cs typeface="Arial" pitchFamily="34" charset="0"/>
            </a:endParaRPr>
          </a:p>
        </p:txBody>
      </p:sp>
      <p:sp>
        <p:nvSpPr>
          <p:cNvPr id="12291" name="Title 1"/>
          <p:cNvSpPr>
            <a:spLocks noGrp="1"/>
          </p:cNvSpPr>
          <p:nvPr>
            <p:ph type="title"/>
          </p:nvPr>
        </p:nvSpPr>
        <p:spPr>
          <a:xfrm>
            <a:off x="2133600" y="0"/>
            <a:ext cx="6781800" cy="990600"/>
          </a:xfrm>
        </p:spPr>
        <p:txBody>
          <a:bodyPr/>
          <a:lstStyle/>
          <a:p>
            <a:r>
              <a:rPr lang="en-US" sz="4000" smtClean="0">
                <a:effectLst/>
              </a:rPr>
              <a:t>Teaching Styles</a:t>
            </a:r>
          </a:p>
        </p:txBody>
      </p:sp>
      <p:pic>
        <p:nvPicPr>
          <p:cNvPr id="2050" name="Picture 2"/>
          <p:cNvPicPr>
            <a:picLocks noChangeAspect="1" noChangeArrowheads="1"/>
          </p:cNvPicPr>
          <p:nvPr/>
        </p:nvPicPr>
        <p:blipFill>
          <a:blip r:embed="rId3"/>
          <a:srcRect/>
          <a:stretch>
            <a:fillRect/>
          </a:stretch>
        </p:blipFill>
        <p:spPr bwMode="auto">
          <a:xfrm>
            <a:off x="1905000" y="4486275"/>
            <a:ext cx="1676400" cy="1914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p:cNvPicPr>
            <a:picLocks noChangeAspect="1" noChangeArrowheads="1"/>
          </p:cNvPicPr>
          <p:nvPr/>
        </p:nvPicPr>
        <p:blipFill>
          <a:blip r:embed="rId4"/>
          <a:srcRect/>
          <a:stretch>
            <a:fillRect/>
          </a:stretch>
        </p:blipFill>
        <p:spPr bwMode="auto">
          <a:xfrm>
            <a:off x="3733800" y="4562475"/>
            <a:ext cx="2638425" cy="17778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5" name="Picture 7"/>
          <p:cNvPicPr>
            <a:picLocks noChangeAspect="1" noChangeArrowheads="1"/>
          </p:cNvPicPr>
          <p:nvPr/>
        </p:nvPicPr>
        <p:blipFill>
          <a:blip r:embed="rId5"/>
          <a:srcRect/>
          <a:stretch>
            <a:fillRect/>
          </a:stretch>
        </p:blipFill>
        <p:spPr bwMode="auto">
          <a:xfrm>
            <a:off x="6476999" y="4486275"/>
            <a:ext cx="2313215"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3733800" y="6368534"/>
            <a:ext cx="4191000" cy="184666"/>
          </a:xfrm>
          <a:prstGeom prst="rect">
            <a:avLst/>
          </a:prstGeom>
          <a:noFill/>
        </p:spPr>
        <p:txBody>
          <a:bodyPr wrap="square" rtlCol="0">
            <a:spAutoFit/>
          </a:bodyPr>
          <a:lstStyle/>
          <a:p>
            <a:r>
              <a:rPr lang="en-US" sz="600" dirty="0" smtClean="0">
                <a:solidFill>
                  <a:schemeClr val="tx2"/>
                </a:solidFill>
              </a:rPr>
              <a:t>All images from serc.carleton.edu</a:t>
            </a:r>
            <a:endParaRPr lang="en-GB" sz="600" dirty="0">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133600" y="228600"/>
            <a:ext cx="6781800" cy="990600"/>
          </a:xfrm>
        </p:spPr>
        <p:txBody>
          <a:bodyPr/>
          <a:lstStyle/>
          <a:p>
            <a:r>
              <a:rPr lang="en-US" sz="4000" smtClean="0">
                <a:effectLst/>
              </a:rPr>
              <a:t>Teaching Philosophies </a:t>
            </a:r>
            <a:br>
              <a:rPr lang="en-US" sz="4000" smtClean="0">
                <a:effectLst/>
              </a:rPr>
            </a:br>
            <a:r>
              <a:rPr lang="en-US" sz="4000" smtClean="0">
                <a:effectLst/>
              </a:rPr>
              <a:t>and Styles</a:t>
            </a:r>
          </a:p>
        </p:txBody>
      </p:sp>
      <p:pic>
        <p:nvPicPr>
          <p:cNvPr id="8" name="Picture 2" descr="C:\Users\rbeane\Documents\Rachel pictures\GeoLab12.jpg"/>
          <p:cNvPicPr>
            <a:picLocks noChangeAspect="1" noChangeArrowheads="1"/>
          </p:cNvPicPr>
          <p:nvPr/>
        </p:nvPicPr>
        <p:blipFill>
          <a:blip r:embed="rId3" cstate="print"/>
          <a:srcRect/>
          <a:stretch>
            <a:fillRect/>
          </a:stretch>
        </p:blipFill>
        <p:spPr bwMode="auto">
          <a:xfrm>
            <a:off x="1981200" y="1676400"/>
            <a:ext cx="2438400" cy="4099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413" name="Picture 5" descr="J:\geology\Courses\Giant Stairs Geo -BSE\DSC01413.jpg"/>
          <p:cNvPicPr>
            <a:picLocks noChangeAspect="1" noChangeArrowheads="1"/>
          </p:cNvPicPr>
          <p:nvPr/>
        </p:nvPicPr>
        <p:blipFill>
          <a:blip r:embed="rId4"/>
          <a:srcRect t="29640" r="35815"/>
          <a:stretch>
            <a:fillRect/>
          </a:stretch>
        </p:blipFill>
        <p:spPr bwMode="auto">
          <a:xfrm>
            <a:off x="4876800" y="2133600"/>
            <a:ext cx="4078069"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133600" y="228600"/>
            <a:ext cx="6781800" cy="990600"/>
          </a:xfrm>
        </p:spPr>
        <p:txBody>
          <a:bodyPr/>
          <a:lstStyle/>
          <a:p>
            <a:r>
              <a:rPr lang="en-US" sz="4000" smtClean="0">
                <a:effectLst/>
              </a:rPr>
              <a:t>Teaching Philosophies </a:t>
            </a:r>
            <a:br>
              <a:rPr lang="en-US" sz="4000" smtClean="0">
                <a:effectLst/>
              </a:rPr>
            </a:br>
            <a:r>
              <a:rPr lang="en-US" sz="4000" smtClean="0">
                <a:effectLst/>
              </a:rPr>
              <a:t>and Styles</a:t>
            </a:r>
          </a:p>
        </p:txBody>
      </p:sp>
      <p:pic>
        <p:nvPicPr>
          <p:cNvPr id="15363" name="Picture 3"/>
          <p:cNvPicPr>
            <a:picLocks noChangeAspect="1" noChangeArrowheads="1"/>
          </p:cNvPicPr>
          <p:nvPr/>
        </p:nvPicPr>
        <p:blipFill>
          <a:blip r:embed="rId3"/>
          <a:srcRect l="6968" t="3149" r="4984" b="1041"/>
          <a:stretch>
            <a:fillRect/>
          </a:stretch>
        </p:blipFill>
        <p:spPr bwMode="auto">
          <a:xfrm rot="5400000">
            <a:off x="3303105" y="255107"/>
            <a:ext cx="4214189" cy="7315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133600" y="228600"/>
            <a:ext cx="6781800" cy="990600"/>
          </a:xfrm>
        </p:spPr>
        <p:txBody>
          <a:bodyPr/>
          <a:lstStyle/>
          <a:p>
            <a:r>
              <a:rPr lang="en-US" sz="4000" smtClean="0">
                <a:effectLst/>
              </a:rPr>
              <a:t>Teaching Philosophies </a:t>
            </a:r>
            <a:br>
              <a:rPr lang="en-US" sz="4000" smtClean="0">
                <a:effectLst/>
              </a:rPr>
            </a:br>
            <a:r>
              <a:rPr lang="en-US" sz="4000" smtClean="0">
                <a:effectLst/>
              </a:rPr>
              <a:t>and Styles</a:t>
            </a:r>
          </a:p>
        </p:txBody>
      </p:sp>
      <p:sp>
        <p:nvSpPr>
          <p:cNvPr id="5" name="TextBox 4"/>
          <p:cNvSpPr txBox="1"/>
          <p:nvPr/>
        </p:nvSpPr>
        <p:spPr>
          <a:xfrm>
            <a:off x="2133600" y="1524000"/>
            <a:ext cx="6324600" cy="6740306"/>
          </a:xfrm>
          <a:prstGeom prst="rect">
            <a:avLst/>
          </a:prstGeom>
          <a:noFill/>
        </p:spPr>
        <p:txBody>
          <a:bodyPr wrap="square" rtlCol="0">
            <a:spAutoFit/>
          </a:bodyPr>
          <a:lstStyle/>
          <a:p>
            <a:pPr>
              <a:buFont typeface="Wingdings" charset="2"/>
              <a:buChar char="§"/>
            </a:pPr>
            <a:r>
              <a:rPr lang="en-US" dirty="0" smtClean="0">
                <a:solidFill>
                  <a:schemeClr val="tx2"/>
                </a:solidFill>
              </a:rPr>
              <a:t>Large versus small classes</a:t>
            </a:r>
          </a:p>
          <a:p>
            <a:pPr>
              <a:buFont typeface="Wingdings" charset="2"/>
              <a:buChar char="§"/>
            </a:pPr>
            <a:r>
              <a:rPr lang="en-US" dirty="0" smtClean="0">
                <a:solidFill>
                  <a:schemeClr val="tx2"/>
                </a:solidFill>
              </a:rPr>
              <a:t>Classroom design often limits teaching</a:t>
            </a:r>
          </a:p>
          <a:p>
            <a:pPr>
              <a:buFont typeface="Wingdings" charset="2"/>
              <a:buChar char="§"/>
            </a:pPr>
            <a:endParaRPr lang="en-US" dirty="0" smtClean="0">
              <a:solidFill>
                <a:schemeClr val="tx2"/>
              </a:solidFill>
            </a:endParaRPr>
          </a:p>
          <a:p>
            <a:pPr>
              <a:buFont typeface="Wingdings" charset="2"/>
              <a:buChar char="§"/>
            </a:pPr>
            <a:r>
              <a:rPr lang="en-US" dirty="0" smtClean="0">
                <a:solidFill>
                  <a:schemeClr val="tx2"/>
                </a:solidFill>
              </a:rPr>
              <a:t>Large general education courses in a state university setting</a:t>
            </a:r>
          </a:p>
          <a:p>
            <a:pPr lvl="2">
              <a:buFont typeface="Wingdings" charset="2"/>
              <a:buChar char="§"/>
            </a:pPr>
            <a:r>
              <a:rPr lang="en-US" dirty="0" smtClean="0">
                <a:solidFill>
                  <a:schemeClr val="tx2"/>
                </a:solidFill>
              </a:rPr>
              <a:t>Entertainment is key</a:t>
            </a:r>
          </a:p>
          <a:p>
            <a:pPr lvl="2">
              <a:buFont typeface="Wingdings" charset="2"/>
              <a:buChar char="§"/>
            </a:pPr>
            <a:r>
              <a:rPr lang="en-US" dirty="0" err="1" smtClean="0">
                <a:solidFill>
                  <a:schemeClr val="tx2"/>
                </a:solidFill>
              </a:rPr>
              <a:t>Powerpoint</a:t>
            </a:r>
            <a:r>
              <a:rPr lang="en-US" dirty="0" smtClean="0">
                <a:solidFill>
                  <a:schemeClr val="tx2"/>
                </a:solidFill>
              </a:rPr>
              <a:t> is generally unpopular</a:t>
            </a:r>
          </a:p>
          <a:p>
            <a:pPr lvl="2">
              <a:buFont typeface="Wingdings" charset="2"/>
              <a:buChar char="§"/>
            </a:pPr>
            <a:r>
              <a:rPr lang="en-US" dirty="0" smtClean="0">
                <a:solidFill>
                  <a:schemeClr val="tx2"/>
                </a:solidFill>
              </a:rPr>
              <a:t>Blackboard/</a:t>
            </a:r>
            <a:r>
              <a:rPr lang="en-US" dirty="0" err="1" smtClean="0">
                <a:solidFill>
                  <a:schemeClr val="tx2"/>
                </a:solidFill>
              </a:rPr>
              <a:t>smartboard</a:t>
            </a:r>
            <a:r>
              <a:rPr lang="en-US" dirty="0" smtClean="0">
                <a:solidFill>
                  <a:schemeClr val="tx2"/>
                </a:solidFill>
              </a:rPr>
              <a:t> lectures popular</a:t>
            </a:r>
          </a:p>
          <a:p>
            <a:pPr lvl="2">
              <a:buFont typeface="Wingdings" charset="2"/>
              <a:buChar char="§"/>
            </a:pPr>
            <a:r>
              <a:rPr lang="en-US" dirty="0" smtClean="0">
                <a:solidFill>
                  <a:schemeClr val="tx2"/>
                </a:solidFill>
              </a:rPr>
              <a:t>Engage students using questions, short think-pair crucial</a:t>
            </a:r>
          </a:p>
          <a:p>
            <a:pPr lvl="2">
              <a:buFont typeface="Wingdings" charset="2"/>
              <a:buChar char="§"/>
            </a:pPr>
            <a:r>
              <a:rPr lang="en-US" dirty="0" smtClean="0">
                <a:solidFill>
                  <a:schemeClr val="tx2"/>
                </a:solidFill>
              </a:rPr>
              <a:t>Cannot engage reach everyone</a:t>
            </a:r>
          </a:p>
          <a:p>
            <a:pPr lvl="2">
              <a:buFont typeface="Wingdings" charset="2"/>
              <a:buChar char="§"/>
            </a:pPr>
            <a:r>
              <a:rPr lang="en-US" dirty="0" smtClean="0">
                <a:solidFill>
                  <a:schemeClr val="tx2"/>
                </a:solidFill>
              </a:rPr>
              <a:t>Make coming to class worthwhile</a:t>
            </a:r>
          </a:p>
          <a:p>
            <a:pPr lvl="2">
              <a:buFont typeface="Wingdings" charset="2"/>
              <a:buChar char="§"/>
            </a:pPr>
            <a:endParaRPr lang="en-US" dirty="0" smtClean="0">
              <a:solidFill>
                <a:schemeClr val="tx2"/>
              </a:solidFill>
            </a:endParaRPr>
          </a:p>
          <a:p>
            <a:endParaRPr lang="en-US" dirty="0" smtClean="0"/>
          </a:p>
          <a:p>
            <a:endParaRPr lang="en-US" dirty="0" smtClean="0"/>
          </a:p>
          <a:p>
            <a:endParaRPr lang="en-US" dirty="0" smtClean="0"/>
          </a:p>
          <a:p>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Teaching Statements</a:t>
            </a:r>
            <a:endParaRPr lang="en-US" dirty="0">
              <a:effectLst/>
            </a:endParaRPr>
          </a:p>
        </p:txBody>
      </p:sp>
      <p:sp>
        <p:nvSpPr>
          <p:cNvPr id="3" name="Content Placeholder 2"/>
          <p:cNvSpPr>
            <a:spLocks noGrp="1"/>
          </p:cNvSpPr>
          <p:nvPr>
            <p:ph idx="1"/>
          </p:nvPr>
        </p:nvSpPr>
        <p:spPr>
          <a:xfrm>
            <a:off x="2133600" y="1524000"/>
            <a:ext cx="6781800" cy="4800600"/>
          </a:xfrm>
        </p:spPr>
        <p:txBody>
          <a:bodyPr>
            <a:normAutofit/>
          </a:bodyPr>
          <a:lstStyle/>
          <a:p>
            <a:r>
              <a:rPr lang="en-US" sz="2800" dirty="0" smtClean="0">
                <a:solidFill>
                  <a:schemeClr val="tx2"/>
                </a:solidFill>
                <a:effectLst/>
              </a:rPr>
              <a:t>A </a:t>
            </a:r>
            <a:r>
              <a:rPr lang="en-US" sz="2800" b="1" dirty="0" smtClean="0">
                <a:solidFill>
                  <a:schemeClr val="tx2"/>
                </a:solidFill>
                <a:effectLst/>
              </a:rPr>
              <a:t>reflective statement </a:t>
            </a:r>
            <a:r>
              <a:rPr lang="en-US" sz="2800" dirty="0" smtClean="0">
                <a:solidFill>
                  <a:schemeClr val="tx2"/>
                </a:solidFill>
                <a:effectLst/>
              </a:rPr>
              <a:t>about your teaching (</a:t>
            </a:r>
            <a:r>
              <a:rPr lang="en-US" sz="2800" i="1" dirty="0" smtClean="0">
                <a:solidFill>
                  <a:schemeClr val="tx2"/>
                </a:solidFill>
                <a:effectLst/>
              </a:rPr>
              <a:t>approach, philosophy, goals, experience, effectiveness, interests, and/or courses</a:t>
            </a:r>
            <a:r>
              <a:rPr lang="en-US" sz="2800" dirty="0" smtClean="0">
                <a:solidFill>
                  <a:schemeClr val="tx2"/>
                </a:solidFill>
                <a:effectLst/>
              </a:rPr>
              <a:t>)</a:t>
            </a:r>
          </a:p>
          <a:p>
            <a:pPr>
              <a:buNone/>
            </a:pPr>
            <a:endParaRPr lang="en-US" sz="1800" dirty="0" smtClean="0">
              <a:solidFill>
                <a:schemeClr val="tx2"/>
              </a:solidFill>
              <a:effectLst/>
            </a:endParaRPr>
          </a:p>
          <a:p>
            <a:r>
              <a:rPr lang="en-US" sz="2800" dirty="0" smtClean="0">
                <a:solidFill>
                  <a:schemeClr val="tx2"/>
                </a:solidFill>
                <a:effectLst/>
              </a:rPr>
              <a:t>A </a:t>
            </a:r>
            <a:r>
              <a:rPr lang="en-US" sz="2800" b="1" dirty="0" smtClean="0">
                <a:solidFill>
                  <a:schemeClr val="tx2"/>
                </a:solidFill>
                <a:effectLst/>
              </a:rPr>
              <a:t>persuasive essay </a:t>
            </a:r>
            <a:r>
              <a:rPr lang="en-US" sz="2800" dirty="0" smtClean="0">
                <a:solidFill>
                  <a:schemeClr val="tx2"/>
                </a:solidFill>
                <a:effectLst/>
              </a:rPr>
              <a:t>with concrete examples to support your statements</a:t>
            </a:r>
          </a:p>
          <a:p>
            <a:pPr>
              <a:buNone/>
            </a:pPr>
            <a:endParaRPr lang="en-US" sz="2800" dirty="0" smtClean="0">
              <a:solidFill>
                <a:schemeClr val="tx2"/>
              </a:solidFill>
              <a:effectLst/>
            </a:endParaRPr>
          </a:p>
        </p:txBody>
      </p:sp>
      <p:pic>
        <p:nvPicPr>
          <p:cNvPr id="3074" name="Picture 2"/>
          <p:cNvPicPr>
            <a:picLocks noChangeAspect="1" noChangeArrowheads="1"/>
          </p:cNvPicPr>
          <p:nvPr/>
        </p:nvPicPr>
        <p:blipFill>
          <a:blip r:embed="rId2"/>
          <a:srcRect/>
          <a:stretch>
            <a:fillRect/>
          </a:stretch>
        </p:blipFill>
        <p:spPr bwMode="auto">
          <a:xfrm>
            <a:off x="3733800" y="4724400"/>
            <a:ext cx="2714625" cy="1833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3733800" y="6629400"/>
            <a:ext cx="4572000" cy="184666"/>
          </a:xfrm>
          <a:prstGeom prst="rect">
            <a:avLst/>
          </a:prstGeom>
        </p:spPr>
        <p:txBody>
          <a:bodyPr>
            <a:spAutoFit/>
          </a:bodyPr>
          <a:lstStyle/>
          <a:p>
            <a:r>
              <a:rPr lang="en-GB" sz="600" dirty="0" smtClean="0">
                <a:solidFill>
                  <a:schemeClr val="tx2"/>
                </a:solidFill>
              </a:rPr>
              <a:t>http://serc.carleton.edu/sp/carl_ltc/wacn/index.html</a:t>
            </a:r>
            <a:endParaRPr lang="en-GB" sz="600" dirty="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066800" y="152400"/>
            <a:ext cx="8001000" cy="990600"/>
          </a:xfrm>
        </p:spPr>
        <p:txBody>
          <a:bodyPr/>
          <a:lstStyle/>
          <a:p>
            <a:r>
              <a:rPr lang="en-US" sz="4000" dirty="0" smtClean="0">
                <a:effectLst/>
              </a:rPr>
              <a:t>Getting Started </a:t>
            </a:r>
            <a:br>
              <a:rPr lang="en-US" sz="4000" dirty="0" smtClean="0">
                <a:effectLst/>
              </a:rPr>
            </a:br>
            <a:endParaRPr lang="en-US" sz="2400" i="1" dirty="0" smtClean="0">
              <a:effectLst/>
            </a:endParaRPr>
          </a:p>
        </p:txBody>
      </p:sp>
      <p:sp>
        <p:nvSpPr>
          <p:cNvPr id="18435" name="TextBox 2"/>
          <p:cNvSpPr txBox="1">
            <a:spLocks noChangeArrowheads="1"/>
          </p:cNvSpPr>
          <p:nvPr/>
        </p:nvSpPr>
        <p:spPr bwMode="auto">
          <a:xfrm>
            <a:off x="2057400" y="1981200"/>
            <a:ext cx="6629400" cy="3046413"/>
          </a:xfrm>
          <a:prstGeom prst="rect">
            <a:avLst/>
          </a:prstGeom>
          <a:noFill/>
          <a:ln w="9525">
            <a:noFill/>
            <a:miter lim="800000"/>
            <a:headEnd/>
            <a:tailEnd/>
          </a:ln>
        </p:spPr>
        <p:txBody>
          <a:bodyPr>
            <a:spAutoFit/>
          </a:bodyPr>
          <a:lstStyle/>
          <a:p>
            <a:r>
              <a:rPr lang="en-US" b="1">
                <a:solidFill>
                  <a:schemeClr val="tx2"/>
                </a:solidFill>
              </a:rPr>
              <a:t>Course goals</a:t>
            </a:r>
          </a:p>
          <a:p>
            <a:pPr lvl="1"/>
            <a:r>
              <a:rPr lang="en-US">
                <a:solidFill>
                  <a:schemeClr val="tx2"/>
                </a:solidFill>
              </a:rPr>
              <a:t>Could you state goals for a specific course you teach or will be asked to teach in a way that they could be included in your teaching statement? Would some goals be true of all courses you teach?</a:t>
            </a:r>
          </a:p>
          <a:p>
            <a:endParaRPr lang="en-US">
              <a:solidFill>
                <a:schemeClr val="tx2"/>
              </a:solidFill>
            </a:endParaRPr>
          </a:p>
          <a:p>
            <a:endParaRPr lang="en-US">
              <a:solidFill>
                <a:schemeClr val="tx2"/>
              </a:solidFill>
            </a:endParaRPr>
          </a:p>
        </p:txBody>
      </p:sp>
      <p:sp>
        <p:nvSpPr>
          <p:cNvPr id="4" name="TextBox 3"/>
          <p:cNvSpPr txBox="1"/>
          <p:nvPr/>
        </p:nvSpPr>
        <p:spPr>
          <a:xfrm>
            <a:off x="1828800" y="914400"/>
            <a:ext cx="7086600" cy="830263"/>
          </a:xfrm>
          <a:prstGeom prst="rect">
            <a:avLst/>
          </a:prstGeom>
          <a:noFill/>
        </p:spPr>
        <p:txBody>
          <a:bodyPr>
            <a:spAutoFit/>
          </a:bodyPr>
          <a:lstStyle/>
          <a:p>
            <a:pPr>
              <a:defRPr/>
            </a:pPr>
            <a:r>
              <a:rPr lang="en-US" i="1" dirty="0">
                <a:solidFill>
                  <a:schemeClr val="accent4"/>
                </a:solidFill>
                <a:latin typeface="Arial" pitchFamily="34" charset="0"/>
              </a:rPr>
              <a:t>Using </a:t>
            </a:r>
            <a:r>
              <a:rPr lang="en-US" b="1" i="1" dirty="0">
                <a:solidFill>
                  <a:schemeClr val="accent4"/>
                </a:solidFill>
                <a:latin typeface="Arial" pitchFamily="34" charset="0"/>
              </a:rPr>
              <a:t>course examples</a:t>
            </a:r>
            <a:r>
              <a:rPr lang="en-US" i="1" dirty="0">
                <a:solidFill>
                  <a:schemeClr val="accent4"/>
                </a:solidFill>
                <a:latin typeface="Arial" pitchFamily="34" charset="0"/>
              </a:rPr>
              <a:t/>
            </a:r>
            <a:br>
              <a:rPr lang="en-US" i="1" dirty="0">
                <a:solidFill>
                  <a:schemeClr val="accent4"/>
                </a:solidFill>
                <a:latin typeface="Arial" pitchFamily="34" charset="0"/>
              </a:rPr>
            </a:br>
            <a:r>
              <a:rPr lang="en-US" i="1" dirty="0">
                <a:solidFill>
                  <a:schemeClr val="accent4"/>
                </a:solidFill>
                <a:latin typeface="Arial" pitchFamily="34" charset="0"/>
              </a:rPr>
              <a:t>as a way to add specifics to a teaching statement</a:t>
            </a:r>
            <a:endParaRPr lang="en-GB" i="1" dirty="0">
              <a:solidFill>
                <a:schemeClr val="accent4"/>
              </a:solidFill>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66800" y="152400"/>
            <a:ext cx="8001000" cy="990600"/>
          </a:xfrm>
        </p:spPr>
        <p:txBody>
          <a:bodyPr/>
          <a:lstStyle/>
          <a:p>
            <a:r>
              <a:rPr lang="en-US" sz="4000" dirty="0" smtClean="0">
                <a:effectLst/>
              </a:rPr>
              <a:t>Getting Started </a:t>
            </a:r>
            <a:br>
              <a:rPr lang="en-US" sz="4000" dirty="0" smtClean="0">
                <a:effectLst/>
              </a:rPr>
            </a:br>
            <a:endParaRPr lang="en-US" sz="2400" i="1" dirty="0" smtClean="0">
              <a:effectLst/>
            </a:endParaRPr>
          </a:p>
        </p:txBody>
      </p:sp>
      <p:sp>
        <p:nvSpPr>
          <p:cNvPr id="19459" name="TextBox 2"/>
          <p:cNvSpPr txBox="1">
            <a:spLocks noChangeArrowheads="1"/>
          </p:cNvSpPr>
          <p:nvPr/>
        </p:nvSpPr>
        <p:spPr bwMode="auto">
          <a:xfrm>
            <a:off x="2057400" y="1981200"/>
            <a:ext cx="6629400" cy="4524375"/>
          </a:xfrm>
          <a:prstGeom prst="rect">
            <a:avLst/>
          </a:prstGeom>
          <a:noFill/>
          <a:ln w="9525">
            <a:noFill/>
            <a:miter lim="800000"/>
            <a:headEnd/>
            <a:tailEnd/>
          </a:ln>
        </p:spPr>
        <p:txBody>
          <a:bodyPr>
            <a:spAutoFit/>
          </a:bodyPr>
          <a:lstStyle/>
          <a:p>
            <a:r>
              <a:rPr lang="en-US" b="1">
                <a:solidFill>
                  <a:srgbClr val="A89387"/>
                </a:solidFill>
              </a:rPr>
              <a:t>Course goals</a:t>
            </a:r>
          </a:p>
          <a:p>
            <a:pPr lvl="1"/>
            <a:r>
              <a:rPr lang="en-US">
                <a:solidFill>
                  <a:srgbClr val="A89387"/>
                </a:solidFill>
              </a:rPr>
              <a:t>Could you state goals for a specific course you teach or will be asked to teach in a way that they could be included in your teaching statement? Would some goals be true of all courses you teach?</a:t>
            </a:r>
          </a:p>
          <a:p>
            <a:endParaRPr lang="en-US">
              <a:solidFill>
                <a:schemeClr val="tx2"/>
              </a:solidFill>
            </a:endParaRPr>
          </a:p>
          <a:p>
            <a:r>
              <a:rPr lang="en-US" b="1">
                <a:solidFill>
                  <a:schemeClr val="tx2"/>
                </a:solidFill>
              </a:rPr>
              <a:t>Course activities</a:t>
            </a:r>
          </a:p>
          <a:p>
            <a:pPr lvl="1"/>
            <a:r>
              <a:rPr lang="en-US">
                <a:solidFill>
                  <a:schemeClr val="tx2"/>
                </a:solidFill>
              </a:rPr>
              <a:t>In a few sentences, could you summarize an assignment or activity to use as an example in your teaching statement?</a:t>
            </a:r>
          </a:p>
          <a:p>
            <a:endParaRPr lang="en-US">
              <a:solidFill>
                <a:schemeClr val="tx2"/>
              </a:solidFill>
            </a:endParaRPr>
          </a:p>
        </p:txBody>
      </p:sp>
      <p:sp>
        <p:nvSpPr>
          <p:cNvPr id="4" name="TextBox 3"/>
          <p:cNvSpPr txBox="1"/>
          <p:nvPr/>
        </p:nvSpPr>
        <p:spPr>
          <a:xfrm>
            <a:off x="1828800" y="914400"/>
            <a:ext cx="7086600" cy="830263"/>
          </a:xfrm>
          <a:prstGeom prst="rect">
            <a:avLst/>
          </a:prstGeom>
          <a:noFill/>
        </p:spPr>
        <p:txBody>
          <a:bodyPr>
            <a:spAutoFit/>
          </a:bodyPr>
          <a:lstStyle/>
          <a:p>
            <a:pPr>
              <a:defRPr/>
            </a:pPr>
            <a:r>
              <a:rPr lang="en-US" i="1" dirty="0">
                <a:solidFill>
                  <a:schemeClr val="accent4"/>
                </a:solidFill>
                <a:latin typeface="Arial" pitchFamily="34" charset="0"/>
              </a:rPr>
              <a:t>Using </a:t>
            </a:r>
            <a:r>
              <a:rPr lang="en-US" b="1" i="1" dirty="0">
                <a:solidFill>
                  <a:schemeClr val="accent4"/>
                </a:solidFill>
                <a:latin typeface="Arial" pitchFamily="34" charset="0"/>
              </a:rPr>
              <a:t>course examples</a:t>
            </a:r>
            <a:r>
              <a:rPr lang="en-US" i="1" dirty="0">
                <a:solidFill>
                  <a:schemeClr val="accent4"/>
                </a:solidFill>
                <a:latin typeface="Arial" pitchFamily="34" charset="0"/>
              </a:rPr>
              <a:t/>
            </a:r>
            <a:br>
              <a:rPr lang="en-US" i="1" dirty="0">
                <a:solidFill>
                  <a:schemeClr val="accent4"/>
                </a:solidFill>
                <a:latin typeface="Arial" pitchFamily="34" charset="0"/>
              </a:rPr>
            </a:br>
            <a:r>
              <a:rPr lang="en-US" i="1" dirty="0">
                <a:solidFill>
                  <a:schemeClr val="accent4"/>
                </a:solidFill>
                <a:latin typeface="Arial" pitchFamily="34" charset="0"/>
              </a:rPr>
              <a:t>as a way to add specifics to a teaching statement</a:t>
            </a:r>
            <a:endParaRPr lang="en-GB" i="1" dirty="0">
              <a:solidFill>
                <a:schemeClr val="accent4"/>
              </a:solidFill>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txBox="1">
            <a:spLocks noChangeArrowheads="1"/>
          </p:cNvSpPr>
          <p:nvPr/>
        </p:nvSpPr>
        <p:spPr bwMode="auto">
          <a:xfrm>
            <a:off x="1752600" y="762000"/>
            <a:ext cx="7162800" cy="5181600"/>
          </a:xfrm>
          <a:prstGeom prst="rect">
            <a:avLst/>
          </a:prstGeom>
          <a:noFill/>
          <a:ln w="9525">
            <a:noFill/>
            <a:miter lim="800000"/>
            <a:headEnd/>
            <a:tailEnd/>
          </a:ln>
        </p:spPr>
        <p:txBody>
          <a:bodyPr/>
          <a:lstStyle/>
          <a:p>
            <a:pPr marL="742950" lvl="1" indent="-285750" eaLnBrk="0" hangingPunct="0">
              <a:spcBef>
                <a:spcPct val="20000"/>
              </a:spcBef>
              <a:buClr>
                <a:srgbClr val="5D296D"/>
              </a:buClr>
            </a:pPr>
            <a:endParaRPr lang="en-GB" dirty="0">
              <a:solidFill>
                <a:schemeClr val="tx2"/>
              </a:solidFill>
              <a:cs typeface="Arial" charset="0"/>
            </a:endParaRPr>
          </a:p>
          <a:p>
            <a:pPr marL="342900" indent="-342900" eaLnBrk="0" hangingPunct="0">
              <a:spcBef>
                <a:spcPct val="20000"/>
              </a:spcBef>
              <a:buClr>
                <a:srgbClr val="5D296D"/>
              </a:buClr>
              <a:buFont typeface="Wingdings" pitchFamily="2" charset="2"/>
              <a:buChar char="v"/>
            </a:pPr>
            <a:r>
              <a:rPr lang="en-US" dirty="0" smtClean="0">
                <a:solidFill>
                  <a:schemeClr val="tx2"/>
                </a:solidFill>
              </a:rPr>
              <a:t>The Self-Reflective Interview *</a:t>
            </a:r>
          </a:p>
          <a:p>
            <a:pPr marL="800100" lvl="1" indent="-342900" eaLnBrk="0" hangingPunct="0">
              <a:spcBef>
                <a:spcPct val="20000"/>
              </a:spcBef>
              <a:buClr>
                <a:srgbClr val="5D296D"/>
              </a:buClr>
              <a:buFont typeface="Wingdings" pitchFamily="2" charset="2"/>
              <a:buChar char="v"/>
            </a:pPr>
            <a:r>
              <a:rPr lang="en-US" sz="2000" dirty="0" smtClean="0">
                <a:solidFill>
                  <a:schemeClr val="tx2"/>
                </a:solidFill>
              </a:rPr>
              <a:t>What is a “personal best” achievement for you as a teacher?  Who is the best teacher you have known? What qualities made that person a great  teacher? </a:t>
            </a:r>
            <a:r>
              <a:rPr lang="en-US" sz="2000" dirty="0">
                <a:solidFill>
                  <a:schemeClr val="tx2"/>
                </a:solidFill>
              </a:rPr>
              <a:t> </a:t>
            </a:r>
            <a:r>
              <a:rPr lang="en-US" sz="2000" dirty="0" smtClean="0">
                <a:solidFill>
                  <a:schemeClr val="tx2"/>
                </a:solidFill>
              </a:rPr>
              <a:t>How do those qualities appear in your teaching? </a:t>
            </a:r>
            <a:endParaRPr lang="en-US" dirty="0" smtClean="0">
              <a:solidFill>
                <a:schemeClr val="tx2"/>
              </a:solidFill>
            </a:endParaRPr>
          </a:p>
          <a:p>
            <a:pPr marL="342900" indent="-342900" eaLnBrk="0" hangingPunct="0">
              <a:spcBef>
                <a:spcPct val="20000"/>
              </a:spcBef>
              <a:buClr>
                <a:srgbClr val="5D296D"/>
              </a:buClr>
              <a:buFont typeface="Wingdings" pitchFamily="2" charset="2"/>
              <a:buChar char="v"/>
            </a:pPr>
            <a:r>
              <a:rPr lang="en-US" dirty="0" smtClean="0">
                <a:solidFill>
                  <a:schemeClr val="tx2"/>
                </a:solidFill>
              </a:rPr>
              <a:t>Critical Moments **</a:t>
            </a:r>
          </a:p>
          <a:p>
            <a:pPr marL="800100" lvl="1" indent="-342900" eaLnBrk="0" hangingPunct="0">
              <a:spcBef>
                <a:spcPct val="20000"/>
              </a:spcBef>
              <a:buClr>
                <a:srgbClr val="5D296D"/>
              </a:buClr>
              <a:buFont typeface="Wingdings" pitchFamily="2" charset="2"/>
              <a:buChar char="v"/>
            </a:pPr>
            <a:r>
              <a:rPr lang="en-US" sz="2000" dirty="0" smtClean="0">
                <a:solidFill>
                  <a:schemeClr val="tx2"/>
                </a:solidFill>
              </a:rPr>
              <a:t>… when a learning opportunity opens up … for your students (e.g., first day of class, or first time the class really understands a complex concept) </a:t>
            </a:r>
          </a:p>
          <a:p>
            <a:pPr marL="342900" indent="-342900" eaLnBrk="0" hangingPunct="0">
              <a:spcBef>
                <a:spcPct val="20000"/>
              </a:spcBef>
              <a:buClr>
                <a:srgbClr val="5D296D"/>
              </a:buClr>
              <a:buFont typeface="Wingdings" pitchFamily="2" charset="2"/>
              <a:buChar char="v"/>
            </a:pPr>
            <a:r>
              <a:rPr lang="en-US" dirty="0" smtClean="0">
                <a:solidFill>
                  <a:schemeClr val="tx2"/>
                </a:solidFill>
              </a:rPr>
              <a:t>A good metaphor for your teaching </a:t>
            </a:r>
          </a:p>
          <a:p>
            <a:pPr marL="342900" indent="-342900" eaLnBrk="0" hangingPunct="0">
              <a:spcBef>
                <a:spcPct val="20000"/>
              </a:spcBef>
              <a:buClr>
                <a:srgbClr val="5D296D"/>
              </a:buClr>
              <a:buFont typeface="Wingdings" pitchFamily="2" charset="2"/>
              <a:buChar char="v"/>
            </a:pPr>
            <a:r>
              <a:rPr lang="en-US" dirty="0" smtClean="0">
                <a:solidFill>
                  <a:schemeClr val="tx2"/>
                </a:solidFill>
              </a:rPr>
              <a:t>Transformative experience as a student</a:t>
            </a:r>
          </a:p>
          <a:p>
            <a:pPr marL="342900" indent="-342900" eaLnBrk="0" hangingPunct="0">
              <a:spcBef>
                <a:spcPct val="20000"/>
              </a:spcBef>
              <a:buClr>
                <a:srgbClr val="5D296D"/>
              </a:buClr>
              <a:buFont typeface="Wingdings" pitchFamily="2" charset="2"/>
              <a:buChar char="v"/>
            </a:pPr>
            <a:r>
              <a:rPr lang="en-US" dirty="0" smtClean="0">
                <a:solidFill>
                  <a:schemeClr val="tx2"/>
                </a:solidFill>
              </a:rPr>
              <a:t>Experience as a teacher or professional</a:t>
            </a:r>
            <a:endParaRPr lang="en-US" dirty="0">
              <a:solidFill>
                <a:schemeClr val="tx2"/>
              </a:solidFill>
            </a:endParaRPr>
          </a:p>
          <a:p>
            <a:pPr marL="342900" indent="-342900" eaLnBrk="0" hangingPunct="0">
              <a:spcBef>
                <a:spcPct val="20000"/>
              </a:spcBef>
              <a:buClr>
                <a:srgbClr val="5D296D"/>
              </a:buClr>
            </a:pPr>
            <a:endParaRPr lang="en-US" b="1" dirty="0">
              <a:solidFill>
                <a:schemeClr val="tx2"/>
              </a:solidFill>
            </a:endParaRPr>
          </a:p>
          <a:p>
            <a:pPr marL="742950" lvl="1" indent="-285750" eaLnBrk="0" hangingPunct="0">
              <a:spcBef>
                <a:spcPct val="20000"/>
              </a:spcBef>
              <a:buClr>
                <a:srgbClr val="5D296D"/>
              </a:buClr>
              <a:buFont typeface="Wingdings" pitchFamily="2" charset="2"/>
              <a:buChar char="v"/>
            </a:pPr>
            <a:endParaRPr lang="en-US" dirty="0">
              <a:solidFill>
                <a:schemeClr val="tx2"/>
              </a:solidFill>
            </a:endParaRPr>
          </a:p>
        </p:txBody>
      </p:sp>
      <p:sp>
        <p:nvSpPr>
          <p:cNvPr id="11267" name="Title 1"/>
          <p:cNvSpPr>
            <a:spLocks noGrp="1"/>
          </p:cNvSpPr>
          <p:nvPr>
            <p:ph type="title"/>
          </p:nvPr>
        </p:nvSpPr>
        <p:spPr>
          <a:xfrm>
            <a:off x="2133600" y="0"/>
            <a:ext cx="6781800" cy="990600"/>
          </a:xfrm>
        </p:spPr>
        <p:txBody>
          <a:bodyPr/>
          <a:lstStyle/>
          <a:p>
            <a:r>
              <a:rPr lang="en-US" sz="4000" dirty="0" smtClean="0">
                <a:effectLst/>
              </a:rPr>
              <a:t>Some Possible Prompts</a:t>
            </a:r>
          </a:p>
        </p:txBody>
      </p:sp>
      <p:sp>
        <p:nvSpPr>
          <p:cNvPr id="11268" name="TextBox 1"/>
          <p:cNvSpPr txBox="1">
            <a:spLocks noChangeArrowheads="1"/>
          </p:cNvSpPr>
          <p:nvPr/>
        </p:nvSpPr>
        <p:spPr bwMode="auto">
          <a:xfrm>
            <a:off x="1828800" y="6019800"/>
            <a:ext cx="7162800" cy="523220"/>
          </a:xfrm>
          <a:prstGeom prst="rect">
            <a:avLst/>
          </a:prstGeom>
          <a:noFill/>
          <a:ln w="9525">
            <a:noFill/>
            <a:miter lim="800000"/>
            <a:headEnd/>
            <a:tailEnd/>
          </a:ln>
        </p:spPr>
        <p:txBody>
          <a:bodyPr wrap="square">
            <a:spAutoFit/>
          </a:bodyPr>
          <a:lstStyle/>
          <a:p>
            <a:r>
              <a:rPr lang="en-US" sz="1400" dirty="0" smtClean="0"/>
              <a:t>* These </a:t>
            </a:r>
            <a:r>
              <a:rPr lang="en-US" sz="1400" dirty="0"/>
              <a:t>questions </a:t>
            </a:r>
            <a:r>
              <a:rPr lang="en-US" sz="1400" dirty="0" smtClean="0"/>
              <a:t>are from </a:t>
            </a:r>
            <a:r>
              <a:rPr lang="en-US" sz="1400" i="1" dirty="0" smtClean="0"/>
              <a:t>Teaching </a:t>
            </a:r>
            <a:r>
              <a:rPr lang="en-US" sz="1400" i="1" dirty="0"/>
              <a:t>with Style </a:t>
            </a:r>
            <a:r>
              <a:rPr lang="en-US" sz="1400" i="1" dirty="0" smtClean="0"/>
              <a:t>, </a:t>
            </a:r>
            <a:r>
              <a:rPr lang="en-US" sz="1400" dirty="0" smtClean="0"/>
              <a:t>Anthony </a:t>
            </a:r>
            <a:r>
              <a:rPr lang="en-US" sz="1400" dirty="0" err="1" smtClean="0"/>
              <a:t>Grasha</a:t>
            </a:r>
            <a:r>
              <a:rPr lang="en-US" sz="1400" dirty="0" smtClean="0"/>
              <a:t> (1996).</a:t>
            </a:r>
          </a:p>
          <a:p>
            <a:r>
              <a:rPr lang="en-US" sz="1400" dirty="0" smtClean="0"/>
              <a:t>**This is from </a:t>
            </a:r>
            <a:r>
              <a:rPr lang="en-US" sz="1400" i="1" dirty="0" smtClean="0"/>
              <a:t>Good Talk about Teaching</a:t>
            </a:r>
            <a:r>
              <a:rPr lang="en-US" sz="1400" dirty="0" smtClean="0"/>
              <a:t>, Parker Palmer (1999)</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828800" y="76200"/>
            <a:ext cx="7162800" cy="1219200"/>
          </a:xfrm>
        </p:spPr>
        <p:txBody>
          <a:bodyPr/>
          <a:lstStyle/>
          <a:p>
            <a:r>
              <a:rPr lang="en-US" sz="4000" dirty="0" smtClean="0">
                <a:effectLst/>
              </a:rPr>
              <a:t>Discuss Teaching Statements</a:t>
            </a:r>
          </a:p>
        </p:txBody>
      </p:sp>
      <p:sp>
        <p:nvSpPr>
          <p:cNvPr id="20483" name="TextBox 3"/>
          <p:cNvSpPr txBox="1">
            <a:spLocks noChangeArrowheads="1"/>
          </p:cNvSpPr>
          <p:nvPr/>
        </p:nvSpPr>
        <p:spPr bwMode="auto">
          <a:xfrm>
            <a:off x="1905000" y="3013868"/>
            <a:ext cx="5865813" cy="830263"/>
          </a:xfrm>
          <a:prstGeom prst="rect">
            <a:avLst/>
          </a:prstGeom>
          <a:noFill/>
          <a:ln w="9525">
            <a:noFill/>
            <a:miter lim="800000"/>
            <a:headEnd/>
            <a:tailEnd/>
          </a:ln>
        </p:spPr>
        <p:txBody>
          <a:bodyPr>
            <a:spAutoFit/>
          </a:bodyPr>
          <a:lstStyle/>
          <a:p>
            <a:r>
              <a:rPr lang="en-US" altLang="en-US" dirty="0" smtClean="0">
                <a:solidFill>
                  <a:srgbClr val="FF0000"/>
                </a:solidFill>
              </a:rPr>
              <a:t>Tim </a:t>
            </a:r>
            <a:r>
              <a:rPr lang="en-US" altLang="en-US" dirty="0" err="1" smtClean="0">
                <a:solidFill>
                  <a:srgbClr val="FF0000"/>
                </a:solidFill>
              </a:rPr>
              <a:t>Bralower’</a:t>
            </a:r>
            <a:r>
              <a:rPr lang="en-US" dirty="0" err="1" smtClean="0">
                <a:solidFill>
                  <a:srgbClr val="FF0000"/>
                </a:solidFill>
              </a:rPr>
              <a:t>s</a:t>
            </a:r>
            <a:r>
              <a:rPr lang="en-US" dirty="0" smtClean="0">
                <a:solidFill>
                  <a:srgbClr val="FF0000"/>
                </a:solidFill>
              </a:rPr>
              <a:t> </a:t>
            </a:r>
            <a:r>
              <a:rPr lang="en-US" dirty="0">
                <a:solidFill>
                  <a:srgbClr val="FF0000"/>
                </a:solidFill>
              </a:rPr>
              <a:t>discussion group</a:t>
            </a:r>
          </a:p>
          <a:p>
            <a:r>
              <a:rPr lang="en-US" dirty="0">
                <a:solidFill>
                  <a:srgbClr val="FF0000"/>
                </a:solidFill>
              </a:rPr>
              <a:t>Access Code</a:t>
            </a:r>
            <a:r>
              <a:rPr lang="en-US" dirty="0" smtClean="0">
                <a:solidFill>
                  <a:srgbClr val="FF0000"/>
                </a:solidFill>
              </a:rPr>
              <a:t>:</a:t>
            </a:r>
            <a:endParaRPr lang="en-US" dirty="0">
              <a:solidFill>
                <a:srgbClr val="FF0000"/>
              </a:solidFill>
            </a:endParaRPr>
          </a:p>
        </p:txBody>
      </p:sp>
      <p:sp>
        <p:nvSpPr>
          <p:cNvPr id="20484" name="TextBox 4"/>
          <p:cNvSpPr txBox="1">
            <a:spLocks noChangeArrowheads="1"/>
          </p:cNvSpPr>
          <p:nvPr/>
        </p:nvSpPr>
        <p:spPr bwMode="auto">
          <a:xfrm>
            <a:off x="1790700" y="1828800"/>
            <a:ext cx="5562600" cy="830263"/>
          </a:xfrm>
          <a:prstGeom prst="rect">
            <a:avLst/>
          </a:prstGeom>
          <a:noFill/>
          <a:ln w="9525">
            <a:noFill/>
            <a:miter lim="800000"/>
            <a:headEnd/>
            <a:tailEnd/>
          </a:ln>
        </p:spPr>
        <p:txBody>
          <a:bodyPr>
            <a:spAutoFit/>
          </a:bodyPr>
          <a:lstStyle/>
          <a:p>
            <a:r>
              <a:rPr lang="en-US" dirty="0"/>
              <a:t>Rachel </a:t>
            </a:r>
            <a:r>
              <a:rPr lang="en-US" dirty="0" err="1"/>
              <a:t>Beane</a:t>
            </a:r>
            <a:r>
              <a:rPr lang="en-US" altLang="en-US" dirty="0" err="1"/>
              <a:t>’</a:t>
            </a:r>
            <a:r>
              <a:rPr lang="en-US" dirty="0" err="1"/>
              <a:t>s</a:t>
            </a:r>
            <a:r>
              <a:rPr lang="en-US" dirty="0"/>
              <a:t> discussion group</a:t>
            </a:r>
          </a:p>
          <a:p>
            <a:r>
              <a:rPr lang="en-US" dirty="0"/>
              <a:t>Access Code</a:t>
            </a:r>
            <a:r>
              <a:rPr lang="en-US" dirty="0" smtClean="0"/>
              <a:t>:</a:t>
            </a:r>
            <a:endParaRPr lang="en-US" dirty="0"/>
          </a:p>
        </p:txBody>
      </p:sp>
      <p:sp>
        <p:nvSpPr>
          <p:cNvPr id="20485" name="TextBox 5"/>
          <p:cNvSpPr txBox="1">
            <a:spLocks noChangeArrowheads="1"/>
          </p:cNvSpPr>
          <p:nvPr/>
        </p:nvSpPr>
        <p:spPr bwMode="auto">
          <a:xfrm>
            <a:off x="1905000" y="4427538"/>
            <a:ext cx="6169025" cy="830262"/>
          </a:xfrm>
          <a:prstGeom prst="rect">
            <a:avLst/>
          </a:prstGeom>
          <a:noFill/>
          <a:ln w="9525">
            <a:noFill/>
            <a:miter lim="800000"/>
            <a:headEnd/>
            <a:tailEnd/>
          </a:ln>
        </p:spPr>
        <p:txBody>
          <a:bodyPr>
            <a:spAutoFit/>
          </a:bodyPr>
          <a:lstStyle/>
          <a:p>
            <a:r>
              <a:rPr lang="en-US" dirty="0">
                <a:solidFill>
                  <a:srgbClr val="0000FF"/>
                </a:solidFill>
              </a:rPr>
              <a:t>Heather Macdonald</a:t>
            </a:r>
            <a:r>
              <a:rPr lang="en-US" altLang="en-US" dirty="0">
                <a:solidFill>
                  <a:srgbClr val="0000FF"/>
                </a:solidFill>
              </a:rPr>
              <a:t>’</a:t>
            </a:r>
            <a:r>
              <a:rPr lang="en-US" dirty="0">
                <a:solidFill>
                  <a:srgbClr val="0000FF"/>
                </a:solidFill>
              </a:rPr>
              <a:t>s discussion group</a:t>
            </a:r>
          </a:p>
          <a:p>
            <a:r>
              <a:rPr lang="en-US" dirty="0">
                <a:solidFill>
                  <a:srgbClr val="0000FF"/>
                </a:solidFill>
              </a:rPr>
              <a:t>Access Code</a:t>
            </a:r>
            <a:r>
              <a:rPr lang="en-US" dirty="0" smtClean="0">
                <a:solidFill>
                  <a:srgbClr val="0000FF"/>
                </a:solidFill>
              </a:rPr>
              <a:t>:</a:t>
            </a:r>
            <a:endParaRPr lang="en-US" dirty="0">
              <a:solidFill>
                <a:srgbClr val="0000FF"/>
              </a:solidFill>
            </a:endParaRPr>
          </a:p>
        </p:txBody>
      </p:sp>
      <p:sp>
        <p:nvSpPr>
          <p:cNvPr id="20486" name="Rectangle 5"/>
          <p:cNvSpPr>
            <a:spLocks noChangeArrowheads="1"/>
          </p:cNvSpPr>
          <p:nvPr/>
        </p:nvSpPr>
        <p:spPr bwMode="auto">
          <a:xfrm>
            <a:off x="1905000" y="1295400"/>
            <a:ext cx="7010400" cy="461963"/>
          </a:xfrm>
          <a:prstGeom prst="rect">
            <a:avLst/>
          </a:prstGeom>
          <a:noFill/>
          <a:ln w="9525">
            <a:noFill/>
            <a:miter lim="800000"/>
            <a:headEnd/>
            <a:tailEnd/>
          </a:ln>
        </p:spPr>
        <p:txBody>
          <a:bodyPr>
            <a:spAutoFit/>
          </a:bodyPr>
          <a:lstStyle/>
          <a:p>
            <a:r>
              <a:rPr lang="en-US" b="1">
                <a:solidFill>
                  <a:schemeClr val="tx2"/>
                </a:solidFill>
              </a:rPr>
              <a:t>Phone 1.800.704.9804 </a:t>
            </a:r>
            <a:r>
              <a:rPr lang="en-US" b="1" i="1">
                <a:solidFill>
                  <a:schemeClr val="tx2"/>
                </a:solidFill>
              </a:rPr>
              <a:t>or</a:t>
            </a:r>
            <a:r>
              <a:rPr lang="en-US" b="1">
                <a:solidFill>
                  <a:schemeClr val="tx2"/>
                </a:solidFill>
              </a:rPr>
              <a:t> 1.404.920.6604</a:t>
            </a:r>
            <a:r>
              <a:rPr lang="en-US">
                <a:solidFill>
                  <a:schemeClr val="tx2"/>
                </a:solidFill>
              </a:rPr>
              <a:t> </a:t>
            </a:r>
            <a:endParaRPr lang="en-GB">
              <a:solidFill>
                <a:schemeClr val="tx2"/>
              </a:solidFill>
            </a:endParaRPr>
          </a:p>
        </p:txBody>
      </p:sp>
      <p:sp>
        <p:nvSpPr>
          <p:cNvPr id="7" name="Rectangle 6"/>
          <p:cNvSpPr/>
          <p:nvPr/>
        </p:nvSpPr>
        <p:spPr>
          <a:xfrm>
            <a:off x="1524000" y="5791200"/>
            <a:ext cx="7467600" cy="830997"/>
          </a:xfrm>
          <a:prstGeom prst="rect">
            <a:avLst/>
          </a:prstGeom>
        </p:spPr>
        <p:txBody>
          <a:bodyPr wrap="square">
            <a:spAutoFit/>
          </a:bodyPr>
          <a:lstStyle/>
          <a:p>
            <a:pPr marL="342900" indent="-342900" eaLnBrk="0" hangingPunct="0">
              <a:spcBef>
                <a:spcPct val="20000"/>
              </a:spcBef>
              <a:buClr>
                <a:srgbClr val="59A6D0"/>
              </a:buClr>
              <a:buFont typeface="Wingdings" pitchFamily="2" charset="2"/>
              <a:buNone/>
            </a:pPr>
            <a:r>
              <a:rPr lang="en-US" i="1" dirty="0" smtClean="0">
                <a:solidFill>
                  <a:schemeClr val="tx2"/>
                </a:solidFill>
              </a:rPr>
              <a:t>	</a:t>
            </a:r>
            <a:r>
              <a:rPr lang="en-US" b="1" i="1" dirty="0" smtClean="0">
                <a:solidFill>
                  <a:schemeClr val="tx2"/>
                </a:solidFill>
              </a:rPr>
              <a:t>At end of discussion, call phone number above Access code</a:t>
            </a:r>
            <a:r>
              <a:rPr lang="en-US" b="1" i="1" dirty="0" smtClean="0">
                <a:solidFill>
                  <a:schemeClr val="tx2"/>
                </a:solidFill>
              </a:rPr>
              <a:t>:</a:t>
            </a:r>
            <a:endParaRPr lang="en-US" b="1" i="1" dirty="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828800" y="0"/>
            <a:ext cx="7162800" cy="1112838"/>
          </a:xfrm>
        </p:spPr>
        <p:txBody>
          <a:bodyPr/>
          <a:lstStyle/>
          <a:p>
            <a:pPr algn="ctr"/>
            <a:r>
              <a:rPr lang="en-US" sz="3200" b="1" smtClean="0">
                <a:effectLst/>
              </a:rPr>
              <a:t>Developing Yourself as a Teacher</a:t>
            </a:r>
            <a:r>
              <a:rPr lang="en-US" sz="3600" smtClean="0">
                <a:effectLst/>
              </a:rPr>
              <a:t/>
            </a:r>
            <a:br>
              <a:rPr lang="en-US" sz="3600" smtClean="0">
                <a:effectLst/>
              </a:rPr>
            </a:br>
            <a:r>
              <a:rPr lang="en-US" sz="2400" i="1" smtClean="0">
                <a:effectLst/>
              </a:rPr>
              <a:t>Pursuing an Academic Career Virtual Event Series</a:t>
            </a:r>
          </a:p>
        </p:txBody>
      </p:sp>
      <p:sp>
        <p:nvSpPr>
          <p:cNvPr id="3075" name="Text Placeholder 2"/>
          <p:cNvSpPr>
            <a:spLocks noGrp="1"/>
          </p:cNvSpPr>
          <p:nvPr>
            <p:ph type="body" idx="1"/>
          </p:nvPr>
        </p:nvSpPr>
        <p:spPr>
          <a:xfrm>
            <a:off x="1981200" y="1143000"/>
            <a:ext cx="3124200" cy="914400"/>
          </a:xfrm>
        </p:spPr>
        <p:txBody>
          <a:bodyPr/>
          <a:lstStyle/>
          <a:p>
            <a:r>
              <a:rPr lang="en-US" b="0" smtClean="0">
                <a:solidFill>
                  <a:srgbClr val="65050B"/>
                </a:solidFill>
                <a:effectLst/>
              </a:rPr>
              <a:t>Rachel Beane</a:t>
            </a:r>
          </a:p>
          <a:p>
            <a:r>
              <a:rPr lang="en-US" b="0" smtClean="0">
                <a:solidFill>
                  <a:srgbClr val="65050B"/>
                </a:solidFill>
                <a:effectLst/>
              </a:rPr>
              <a:t>Bowdoin College</a:t>
            </a:r>
          </a:p>
        </p:txBody>
      </p:sp>
      <p:sp>
        <p:nvSpPr>
          <p:cNvPr id="3076" name="Text Placeholder 4"/>
          <p:cNvSpPr>
            <a:spLocks noGrp="1"/>
          </p:cNvSpPr>
          <p:nvPr>
            <p:ph type="body" sz="quarter" idx="3"/>
          </p:nvPr>
        </p:nvSpPr>
        <p:spPr>
          <a:xfrm>
            <a:off x="4953000" y="1219200"/>
            <a:ext cx="4038600" cy="838200"/>
          </a:xfrm>
        </p:spPr>
        <p:txBody>
          <a:bodyPr/>
          <a:lstStyle/>
          <a:p>
            <a:r>
              <a:rPr lang="en-US" b="0" smtClean="0">
                <a:effectLst/>
              </a:rPr>
              <a:t>Heather Macdonald</a:t>
            </a:r>
          </a:p>
          <a:p>
            <a:r>
              <a:rPr lang="en-US" b="0" smtClean="0">
                <a:effectLst/>
              </a:rPr>
              <a:t>College of William and Mary</a:t>
            </a:r>
          </a:p>
        </p:txBody>
      </p:sp>
      <p:pic>
        <p:nvPicPr>
          <p:cNvPr id="3077" name="Picture 7"/>
          <p:cNvPicPr>
            <a:picLocks noChangeAspect="1"/>
          </p:cNvPicPr>
          <p:nvPr/>
        </p:nvPicPr>
        <p:blipFill>
          <a:blip r:embed="rId2" cstate="screen"/>
          <a:srcRect/>
          <a:stretch>
            <a:fillRect/>
          </a:stretch>
        </p:blipFill>
        <p:spPr bwMode="auto">
          <a:xfrm>
            <a:off x="2133600" y="2133600"/>
            <a:ext cx="1143000" cy="15505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8" name="Picture 8"/>
          <p:cNvPicPr>
            <a:picLocks noChangeAspect="1"/>
          </p:cNvPicPr>
          <p:nvPr/>
        </p:nvPicPr>
        <p:blipFill>
          <a:blip r:embed="rId3" cstate="screen"/>
          <a:srcRect/>
          <a:stretch>
            <a:fillRect/>
          </a:stretch>
        </p:blipFill>
        <p:spPr bwMode="auto">
          <a:xfrm>
            <a:off x="5142768" y="2133600"/>
            <a:ext cx="1410432" cy="16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9" name="Picture 9"/>
          <p:cNvPicPr>
            <a:picLocks noChangeAspect="1"/>
          </p:cNvPicPr>
          <p:nvPr/>
        </p:nvPicPr>
        <p:blipFill>
          <a:blip r:embed="rId4" cstate="screen"/>
          <a:srcRect/>
          <a:stretch>
            <a:fillRect/>
          </a:stretch>
        </p:blipFill>
        <p:spPr bwMode="auto">
          <a:xfrm>
            <a:off x="5257800" y="5029200"/>
            <a:ext cx="1255546" cy="152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80" name="Text Placeholder 2"/>
          <p:cNvSpPr txBox="1">
            <a:spLocks/>
          </p:cNvSpPr>
          <p:nvPr/>
        </p:nvSpPr>
        <p:spPr bwMode="auto">
          <a:xfrm>
            <a:off x="5105400" y="4038600"/>
            <a:ext cx="5410200" cy="914400"/>
          </a:xfrm>
          <a:prstGeom prst="rect">
            <a:avLst/>
          </a:prstGeom>
          <a:noFill/>
          <a:ln w="9525">
            <a:noFill/>
            <a:miter lim="800000"/>
            <a:headEnd/>
            <a:tailEnd/>
          </a:ln>
        </p:spPr>
        <p:txBody>
          <a:bodyPr lIns="91414" tIns="45707" rIns="91414" bIns="45707" anchor="b"/>
          <a:lstStyle/>
          <a:p>
            <a:pPr eaLnBrk="0" hangingPunct="0">
              <a:spcBef>
                <a:spcPct val="20000"/>
              </a:spcBef>
              <a:buClr>
                <a:srgbClr val="5D296D"/>
              </a:buClr>
              <a:buFont typeface="Wingdings" pitchFamily="2" charset="2"/>
              <a:buNone/>
            </a:pPr>
            <a:r>
              <a:rPr lang="en-US">
                <a:solidFill>
                  <a:srgbClr val="64031B"/>
                </a:solidFill>
              </a:rPr>
              <a:t>Monica Bruckner</a:t>
            </a:r>
          </a:p>
          <a:p>
            <a:pPr eaLnBrk="0" hangingPunct="0">
              <a:spcBef>
                <a:spcPct val="20000"/>
              </a:spcBef>
              <a:buClr>
                <a:srgbClr val="5D296D"/>
              </a:buClr>
              <a:buFont typeface="Wingdings" pitchFamily="2" charset="2"/>
              <a:buNone/>
            </a:pPr>
            <a:r>
              <a:rPr lang="en-US">
                <a:solidFill>
                  <a:srgbClr val="64031B"/>
                </a:solidFill>
              </a:rPr>
              <a:t>SERC</a:t>
            </a:r>
          </a:p>
        </p:txBody>
      </p:sp>
      <p:sp>
        <p:nvSpPr>
          <p:cNvPr id="3082" name="Text Placeholder 2"/>
          <p:cNvSpPr txBox="1">
            <a:spLocks/>
          </p:cNvSpPr>
          <p:nvPr/>
        </p:nvSpPr>
        <p:spPr bwMode="auto">
          <a:xfrm>
            <a:off x="1981200" y="4191000"/>
            <a:ext cx="3124200" cy="914400"/>
          </a:xfrm>
          <a:prstGeom prst="rect">
            <a:avLst/>
          </a:prstGeom>
          <a:noFill/>
          <a:ln w="9525">
            <a:noFill/>
            <a:miter lim="800000"/>
            <a:headEnd/>
            <a:tailEnd/>
          </a:ln>
        </p:spPr>
        <p:txBody>
          <a:bodyPr lIns="91414" tIns="45707" rIns="91414" bIns="45707" anchor="b"/>
          <a:lstStyle/>
          <a:p>
            <a:r>
              <a:rPr lang="en-US" dirty="0" smtClean="0">
                <a:solidFill>
                  <a:srgbClr val="65050B"/>
                </a:solidFill>
              </a:rPr>
              <a:t>Tim </a:t>
            </a:r>
            <a:r>
              <a:rPr lang="en-US" dirty="0" err="1" smtClean="0">
                <a:solidFill>
                  <a:srgbClr val="65050B"/>
                </a:solidFill>
              </a:rPr>
              <a:t>Bralower</a:t>
            </a:r>
            <a:r>
              <a:rPr lang="en-US" dirty="0" smtClean="0">
                <a:solidFill>
                  <a:srgbClr val="65050B"/>
                </a:solidFill>
              </a:rPr>
              <a:t>, </a:t>
            </a:r>
          </a:p>
          <a:p>
            <a:r>
              <a:rPr lang="en-US" dirty="0" smtClean="0">
                <a:solidFill>
                  <a:srgbClr val="65050B"/>
                </a:solidFill>
              </a:rPr>
              <a:t>Pennsylvania State University</a:t>
            </a:r>
          </a:p>
        </p:txBody>
      </p:sp>
      <p:pic>
        <p:nvPicPr>
          <p:cNvPr id="11" name="Picture 9"/>
          <p:cNvPicPr>
            <a:picLocks noChangeAspect="1" noChangeArrowheads="1"/>
          </p:cNvPicPr>
          <p:nvPr/>
        </p:nvPicPr>
        <p:blipFill>
          <a:blip r:embed="rId5" cstate="screen"/>
          <a:srcRect/>
          <a:stretch>
            <a:fillRect/>
          </a:stretch>
        </p:blipFill>
        <p:spPr bwMode="auto">
          <a:xfrm>
            <a:off x="2057400" y="5181600"/>
            <a:ext cx="1786327" cy="13620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400" y="76200"/>
            <a:ext cx="8839200" cy="914400"/>
          </a:xfrm>
        </p:spPr>
        <p:txBody>
          <a:bodyPr/>
          <a:lstStyle/>
          <a:p>
            <a:pPr algn="l"/>
            <a:r>
              <a:rPr lang="en-US" sz="3000" dirty="0" smtClean="0">
                <a:effectLst/>
              </a:rPr>
              <a:t>Key Points from Teaching Statement Discussions</a:t>
            </a:r>
          </a:p>
        </p:txBody>
      </p:sp>
      <p:sp>
        <p:nvSpPr>
          <p:cNvPr id="21507" name="TextBox 2"/>
          <p:cNvSpPr txBox="1">
            <a:spLocks noChangeArrowheads="1"/>
          </p:cNvSpPr>
          <p:nvPr/>
        </p:nvSpPr>
        <p:spPr bwMode="auto">
          <a:xfrm>
            <a:off x="3200400" y="990600"/>
            <a:ext cx="2133600" cy="400110"/>
          </a:xfrm>
          <a:prstGeom prst="rect">
            <a:avLst/>
          </a:prstGeom>
          <a:noFill/>
          <a:ln w="9525">
            <a:noFill/>
            <a:miter lim="800000"/>
            <a:headEnd/>
            <a:tailEnd/>
          </a:ln>
        </p:spPr>
        <p:txBody>
          <a:bodyPr>
            <a:spAutoFit/>
          </a:bodyPr>
          <a:lstStyle/>
          <a:p>
            <a:r>
              <a:rPr lang="en-US" sz="2000" dirty="0" smtClean="0">
                <a:solidFill>
                  <a:srgbClr val="FF0000"/>
                </a:solidFill>
              </a:rPr>
              <a:t>Tim</a:t>
            </a:r>
            <a:r>
              <a:rPr lang="en-US" altLang="en-US" sz="2000" dirty="0" smtClean="0">
                <a:solidFill>
                  <a:srgbClr val="FF0000"/>
                </a:solidFill>
              </a:rPr>
              <a:t>’</a:t>
            </a:r>
            <a:r>
              <a:rPr lang="en-US" sz="2000" dirty="0" smtClean="0">
                <a:solidFill>
                  <a:srgbClr val="FF0000"/>
                </a:solidFill>
              </a:rPr>
              <a:t>s </a:t>
            </a:r>
            <a:r>
              <a:rPr lang="en-US" sz="2000" dirty="0">
                <a:solidFill>
                  <a:srgbClr val="FF0000"/>
                </a:solidFill>
              </a:rPr>
              <a:t>group</a:t>
            </a:r>
          </a:p>
        </p:txBody>
      </p:sp>
      <p:sp>
        <p:nvSpPr>
          <p:cNvPr id="21508" name="TextBox 4"/>
          <p:cNvSpPr txBox="1">
            <a:spLocks noChangeArrowheads="1"/>
          </p:cNvSpPr>
          <p:nvPr/>
        </p:nvSpPr>
        <p:spPr bwMode="auto">
          <a:xfrm>
            <a:off x="228600" y="990600"/>
            <a:ext cx="2133600" cy="400110"/>
          </a:xfrm>
          <a:prstGeom prst="rect">
            <a:avLst/>
          </a:prstGeom>
          <a:noFill/>
          <a:ln w="9525">
            <a:noFill/>
            <a:miter lim="800000"/>
            <a:headEnd/>
            <a:tailEnd/>
          </a:ln>
        </p:spPr>
        <p:txBody>
          <a:bodyPr>
            <a:spAutoFit/>
          </a:bodyPr>
          <a:lstStyle/>
          <a:p>
            <a:r>
              <a:rPr lang="en-US" sz="2000" dirty="0" smtClean="0"/>
              <a:t>Rachel</a:t>
            </a:r>
            <a:r>
              <a:rPr lang="en-US" altLang="en-US" sz="2000" dirty="0" smtClean="0"/>
              <a:t>’</a:t>
            </a:r>
            <a:r>
              <a:rPr lang="en-US" sz="2000" dirty="0" smtClean="0"/>
              <a:t>s </a:t>
            </a:r>
            <a:r>
              <a:rPr lang="en-US" sz="2000" dirty="0"/>
              <a:t>group</a:t>
            </a:r>
          </a:p>
        </p:txBody>
      </p:sp>
      <p:sp>
        <p:nvSpPr>
          <p:cNvPr id="21509" name="TextBox 5"/>
          <p:cNvSpPr txBox="1">
            <a:spLocks noChangeArrowheads="1"/>
          </p:cNvSpPr>
          <p:nvPr/>
        </p:nvSpPr>
        <p:spPr bwMode="auto">
          <a:xfrm>
            <a:off x="6781800" y="914400"/>
            <a:ext cx="2133600" cy="400110"/>
          </a:xfrm>
          <a:prstGeom prst="rect">
            <a:avLst/>
          </a:prstGeom>
          <a:noFill/>
          <a:ln w="9525">
            <a:noFill/>
            <a:miter lim="800000"/>
            <a:headEnd/>
            <a:tailEnd/>
          </a:ln>
        </p:spPr>
        <p:txBody>
          <a:bodyPr>
            <a:spAutoFit/>
          </a:bodyPr>
          <a:lstStyle/>
          <a:p>
            <a:r>
              <a:rPr lang="en-US" sz="2000" dirty="0" smtClean="0">
                <a:solidFill>
                  <a:srgbClr val="0000FF"/>
                </a:solidFill>
              </a:rPr>
              <a:t>Heather</a:t>
            </a:r>
            <a:r>
              <a:rPr lang="en-US" altLang="en-US" sz="2000" dirty="0" smtClean="0">
                <a:solidFill>
                  <a:srgbClr val="0000FF"/>
                </a:solidFill>
              </a:rPr>
              <a:t>’</a:t>
            </a:r>
            <a:r>
              <a:rPr lang="en-US" sz="2000" dirty="0" smtClean="0">
                <a:solidFill>
                  <a:srgbClr val="0000FF"/>
                </a:solidFill>
              </a:rPr>
              <a:t>s </a:t>
            </a:r>
            <a:r>
              <a:rPr lang="en-US" sz="2000" dirty="0">
                <a:solidFill>
                  <a:srgbClr val="0000FF"/>
                </a:solidFill>
              </a:rPr>
              <a:t>group</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781800" cy="1066800"/>
          </a:xfrm>
        </p:spPr>
        <p:txBody>
          <a:bodyPr/>
          <a:lstStyle/>
          <a:p>
            <a:r>
              <a:rPr lang="en-US" dirty="0" smtClean="0">
                <a:effectLst/>
              </a:rPr>
              <a:t>Key Points</a:t>
            </a:r>
            <a:endParaRPr lang="en-US" dirty="0">
              <a:effectLst/>
            </a:endParaRPr>
          </a:p>
        </p:txBody>
      </p:sp>
      <p:sp>
        <p:nvSpPr>
          <p:cNvPr id="3" name="Content Placeholder 2"/>
          <p:cNvSpPr>
            <a:spLocks noGrp="1"/>
          </p:cNvSpPr>
          <p:nvPr>
            <p:ph idx="1"/>
          </p:nvPr>
        </p:nvSpPr>
        <p:spPr>
          <a:xfrm>
            <a:off x="2133600" y="1524000"/>
            <a:ext cx="6781800" cy="4953000"/>
          </a:xfrm>
        </p:spPr>
        <p:txBody>
          <a:bodyPr>
            <a:normAutofit/>
          </a:bodyPr>
          <a:lstStyle/>
          <a:p>
            <a:r>
              <a:rPr lang="en-US" dirty="0" smtClean="0">
                <a:solidFill>
                  <a:schemeClr val="tx2"/>
                </a:solidFill>
                <a:effectLst/>
              </a:rPr>
              <a:t>Vivid picture of you as a teacher (</a:t>
            </a:r>
            <a:r>
              <a:rPr lang="en-US" dirty="0" err="1" smtClean="0">
                <a:solidFill>
                  <a:schemeClr val="tx2"/>
                </a:solidFill>
                <a:effectLst/>
              </a:rPr>
              <a:t>vs</a:t>
            </a:r>
            <a:r>
              <a:rPr lang="en-US" dirty="0" smtClean="0">
                <a:solidFill>
                  <a:schemeClr val="tx2"/>
                </a:solidFill>
                <a:effectLst/>
              </a:rPr>
              <a:t> “generic” teaching statement)</a:t>
            </a:r>
          </a:p>
          <a:p>
            <a:endParaRPr lang="en-US" sz="1000" dirty="0" smtClean="0">
              <a:solidFill>
                <a:schemeClr val="tx2"/>
              </a:solidFill>
              <a:effectLst/>
            </a:endParaRPr>
          </a:p>
          <a:p>
            <a:r>
              <a:rPr lang="en-US" dirty="0" smtClean="0">
                <a:solidFill>
                  <a:schemeClr val="tx2"/>
                </a:solidFill>
                <a:effectLst/>
              </a:rPr>
              <a:t>Evidence of effectiveness</a:t>
            </a:r>
          </a:p>
          <a:p>
            <a:endParaRPr lang="en-US" sz="1000" dirty="0" smtClean="0">
              <a:solidFill>
                <a:schemeClr val="tx2"/>
              </a:solidFill>
              <a:effectLst/>
            </a:endParaRPr>
          </a:p>
          <a:p>
            <a:r>
              <a:rPr lang="en-US" dirty="0" smtClean="0">
                <a:solidFill>
                  <a:schemeClr val="tx2"/>
                </a:solidFill>
                <a:effectLst/>
              </a:rPr>
              <a:t>Avoid negatives and “red flags”</a:t>
            </a:r>
          </a:p>
          <a:p>
            <a:endParaRPr lang="en-US" sz="1000" dirty="0" smtClean="0">
              <a:solidFill>
                <a:schemeClr val="tx2"/>
              </a:solidFill>
              <a:effectLst/>
            </a:endParaRPr>
          </a:p>
          <a:p>
            <a:r>
              <a:rPr lang="en-US" dirty="0" smtClean="0">
                <a:solidFill>
                  <a:schemeClr val="tx2"/>
                </a:solidFill>
                <a:effectLst/>
              </a:rPr>
              <a:t>First paragraph is important</a:t>
            </a:r>
          </a:p>
          <a:p>
            <a:endParaRPr lang="en-US" sz="1000" dirty="0" smtClean="0">
              <a:solidFill>
                <a:schemeClr val="tx2"/>
              </a:solidFill>
              <a:effectLst/>
            </a:endParaRPr>
          </a:p>
          <a:p>
            <a:r>
              <a:rPr lang="en-US" dirty="0" smtClean="0">
                <a:solidFill>
                  <a:schemeClr val="tx2"/>
                </a:solidFill>
                <a:effectLst/>
              </a:rPr>
              <a:t>Easy-to-read format </a:t>
            </a:r>
          </a:p>
          <a:p>
            <a:endParaRPr lang="en-US" sz="1000" dirty="0" smtClean="0">
              <a:solidFill>
                <a:schemeClr val="tx2"/>
              </a:solidFill>
              <a:effectLst/>
            </a:endParaRPr>
          </a:p>
          <a:p>
            <a:r>
              <a:rPr lang="en-US" dirty="0" smtClean="0">
                <a:solidFill>
                  <a:schemeClr val="tx2"/>
                </a:solidFill>
                <a:effectLst/>
              </a:rPr>
              <a:t>Review and proofread</a:t>
            </a:r>
          </a:p>
          <a:p>
            <a:endParaRPr lang="en-US" dirty="0" smtClean="0">
              <a:solidFill>
                <a:schemeClr val="tx2"/>
              </a:solidFill>
              <a:effectLst/>
            </a:endParaRPr>
          </a:p>
          <a:p>
            <a:endParaRPr lang="en-US" b="1" dirty="0" smtClean="0">
              <a:solidFill>
                <a:schemeClr val="tx2"/>
              </a:solidFill>
              <a:effectLst/>
            </a:endParaRPr>
          </a:p>
          <a:p>
            <a:endParaRPr lang="en-US" b="1" dirty="0" smtClean="0">
              <a:solidFill>
                <a:schemeClr val="tx2"/>
              </a:solidFill>
              <a:effectLst/>
            </a:endParaRPr>
          </a:p>
          <a:p>
            <a:endParaRPr lang="en-US" b="1" dirty="0" smtClean="0">
              <a:solidFill>
                <a:schemeClr val="tx2"/>
              </a:solidFill>
              <a:effectLst/>
            </a:endParaRPr>
          </a:p>
        </p:txBody>
      </p:sp>
      <p:pic>
        <p:nvPicPr>
          <p:cNvPr id="5122" name="Picture 2" descr="C:\Users\rbeane\AppData\Local\Microsoft\Windows\Temporary Internet Files\Content.IE5\XPVXQWTS\MC900335757[1].wmf"/>
          <p:cNvPicPr>
            <a:picLocks noChangeAspect="1" noChangeArrowheads="1"/>
          </p:cNvPicPr>
          <p:nvPr/>
        </p:nvPicPr>
        <p:blipFill>
          <a:blip r:embed="rId2"/>
          <a:srcRect/>
          <a:stretch>
            <a:fillRect/>
          </a:stretch>
        </p:blipFill>
        <p:spPr bwMode="auto">
          <a:xfrm>
            <a:off x="5181600" y="228600"/>
            <a:ext cx="865830" cy="94457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76200" y="-12700"/>
            <a:ext cx="8915400" cy="707886"/>
          </a:xfrm>
          <a:prstGeom prst="rect">
            <a:avLst/>
          </a:prstGeom>
          <a:noFill/>
          <a:ln w="9525">
            <a:noFill/>
            <a:miter lim="800000"/>
            <a:headEnd/>
            <a:tailEnd/>
          </a:ln>
        </p:spPr>
        <p:txBody>
          <a:bodyPr>
            <a:spAutoFit/>
          </a:bodyPr>
          <a:lstStyle/>
          <a:p>
            <a:pPr eaLnBrk="0" hangingPunct="0"/>
            <a:r>
              <a:rPr lang="en-US" sz="3200" b="1" dirty="0" smtClean="0">
                <a:solidFill>
                  <a:srgbClr val="000000"/>
                </a:solidFill>
              </a:rPr>
              <a:t>What is one strength I would bring … ?</a:t>
            </a:r>
            <a:endParaRPr lang="en-US" sz="3200" b="1" dirty="0">
              <a:solidFill>
                <a:srgbClr val="000000"/>
              </a:solidFill>
            </a:endParaRPr>
          </a:p>
          <a:p>
            <a:pPr eaLnBrk="0" hangingPunct="0"/>
            <a:endParaRPr lang="en-US" sz="800" i="1" dirty="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Content Placeholder 3"/>
          <p:cNvPicPr>
            <a:picLocks noGrp="1" noChangeAspect="1"/>
          </p:cNvPicPr>
          <p:nvPr>
            <p:ph idx="1"/>
          </p:nvPr>
        </p:nvPicPr>
        <p:blipFill>
          <a:blip r:embed="rId2" cstate="screen">
            <a:duotone>
              <a:schemeClr val="accent4"/>
              <a:srgbClr val="FFF1C1"/>
            </a:duotone>
          </a:blip>
          <a:srcRect l="-3802" r="-3802"/>
          <a:stretch>
            <a:fillRect/>
          </a:stretch>
        </p:blipFill>
        <p:spPr>
          <a:xfrm>
            <a:off x="3200401" y="152400"/>
            <a:ext cx="3276599" cy="2172856"/>
          </a:xfrm>
        </p:spPr>
      </p:pic>
      <p:sp>
        <p:nvSpPr>
          <p:cNvPr id="25603" name="TextBox 4"/>
          <p:cNvSpPr txBox="1">
            <a:spLocks noChangeArrowheads="1"/>
          </p:cNvSpPr>
          <p:nvPr/>
        </p:nvSpPr>
        <p:spPr bwMode="auto">
          <a:xfrm>
            <a:off x="1905000" y="2971800"/>
            <a:ext cx="7086600" cy="3046988"/>
          </a:xfrm>
          <a:prstGeom prst="rect">
            <a:avLst/>
          </a:prstGeom>
          <a:noFill/>
          <a:ln w="9525">
            <a:noFill/>
            <a:miter lim="800000"/>
            <a:headEnd/>
            <a:tailEnd/>
          </a:ln>
        </p:spPr>
        <p:txBody>
          <a:bodyPr>
            <a:spAutoFit/>
          </a:bodyPr>
          <a:lstStyle/>
          <a:p>
            <a:pPr eaLnBrk="0" hangingPunct="0"/>
            <a:r>
              <a:rPr lang="en-US" sz="3200" dirty="0" smtClean="0">
                <a:solidFill>
                  <a:schemeClr val="tx2"/>
                </a:solidFill>
              </a:rPr>
              <a:t>What additional </a:t>
            </a:r>
            <a:r>
              <a:rPr lang="en-US" sz="3200" dirty="0">
                <a:solidFill>
                  <a:schemeClr val="tx2"/>
                </a:solidFill>
              </a:rPr>
              <a:t>questions </a:t>
            </a:r>
            <a:r>
              <a:rPr lang="en-US" sz="3200" dirty="0" smtClean="0">
                <a:solidFill>
                  <a:schemeClr val="tx2"/>
                </a:solidFill>
              </a:rPr>
              <a:t>do you have about </a:t>
            </a:r>
            <a:r>
              <a:rPr lang="en-US" sz="3200" dirty="0">
                <a:solidFill>
                  <a:schemeClr val="tx2"/>
                </a:solidFill>
              </a:rPr>
              <a:t>teaching philosophies, </a:t>
            </a:r>
            <a:r>
              <a:rPr lang="en-US" sz="3200" dirty="0" smtClean="0">
                <a:solidFill>
                  <a:schemeClr val="tx2"/>
                </a:solidFill>
              </a:rPr>
              <a:t>styles, </a:t>
            </a:r>
            <a:r>
              <a:rPr lang="en-US" sz="3200" dirty="0">
                <a:solidFill>
                  <a:schemeClr val="tx2"/>
                </a:solidFill>
              </a:rPr>
              <a:t>or statements? </a:t>
            </a:r>
          </a:p>
          <a:p>
            <a:pPr eaLnBrk="0" hangingPunct="0"/>
            <a:endParaRPr lang="en-US" sz="3200" dirty="0">
              <a:solidFill>
                <a:schemeClr val="tx2"/>
              </a:solidFill>
            </a:endParaRPr>
          </a:p>
          <a:p>
            <a:pPr eaLnBrk="0" hangingPunct="0"/>
            <a:r>
              <a:rPr lang="en-US" sz="3200" i="1" dirty="0">
                <a:solidFill>
                  <a:schemeClr val="tx2"/>
                </a:solidFill>
              </a:rPr>
              <a:t>If you have a question, please type your question in the chat box.</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133600" y="0"/>
            <a:ext cx="6781800" cy="990600"/>
          </a:xfrm>
        </p:spPr>
        <p:txBody>
          <a:bodyPr/>
          <a:lstStyle/>
          <a:p>
            <a:pPr algn="ctr"/>
            <a:r>
              <a:rPr lang="en-US" sz="4000" smtClean="0">
                <a:effectLst/>
              </a:rPr>
              <a:t>Places to go for more ideas</a:t>
            </a:r>
          </a:p>
        </p:txBody>
      </p:sp>
      <p:sp>
        <p:nvSpPr>
          <p:cNvPr id="15363" name="Content Placeholder 2"/>
          <p:cNvSpPr>
            <a:spLocks noGrp="1"/>
          </p:cNvSpPr>
          <p:nvPr>
            <p:ph idx="1"/>
          </p:nvPr>
        </p:nvSpPr>
        <p:spPr>
          <a:xfrm>
            <a:off x="1752600" y="914400"/>
            <a:ext cx="7239000" cy="4876800"/>
          </a:xfrm>
        </p:spPr>
        <p:txBody>
          <a:bodyPr/>
          <a:lstStyle/>
          <a:p>
            <a:pPr>
              <a:buFont typeface="Wingdings" charset="0"/>
              <a:buChar char="v"/>
              <a:defRPr/>
            </a:pPr>
            <a:r>
              <a:rPr lang="en-US" sz="2400" b="1" dirty="0" smtClean="0">
                <a:solidFill>
                  <a:srgbClr val="000000"/>
                </a:solidFill>
                <a:effectLst/>
              </a:rPr>
              <a:t>Developing Your Teaching Statement</a:t>
            </a:r>
            <a:endParaRPr lang="en-US" sz="2400" b="1" dirty="0">
              <a:solidFill>
                <a:srgbClr val="000000"/>
              </a:solidFill>
              <a:effectLst/>
            </a:endParaRPr>
          </a:p>
          <a:p>
            <a:pPr>
              <a:buFont typeface="Wingdings" charset="0"/>
              <a:buNone/>
              <a:defRPr/>
            </a:pPr>
            <a:r>
              <a:rPr lang="en-US" sz="2400" dirty="0">
                <a:solidFill>
                  <a:srgbClr val="000000"/>
                </a:solidFill>
                <a:effectLst/>
              </a:rPr>
              <a:t>	</a:t>
            </a:r>
            <a:r>
              <a:rPr lang="en-US" sz="2000" dirty="0" smtClean="0">
                <a:solidFill>
                  <a:srgbClr val="000000"/>
                </a:solidFill>
                <a:effectLst/>
              </a:rPr>
              <a:t>http://serc.carleton.edu/NAGTWorkshops/careerprep/jobsearch/teaching_statement.html</a:t>
            </a:r>
          </a:p>
          <a:p>
            <a:pPr>
              <a:buFont typeface="Wingdings" charset="0"/>
              <a:buNone/>
              <a:defRPr/>
            </a:pPr>
            <a:endParaRPr lang="en-US" sz="2400" dirty="0" smtClean="0">
              <a:solidFill>
                <a:srgbClr val="000000"/>
              </a:solidFill>
              <a:effectLst/>
            </a:endParaRPr>
          </a:p>
          <a:p>
            <a:pPr>
              <a:buFont typeface="Wingdings" charset="0"/>
              <a:buChar char="v"/>
              <a:defRPr/>
            </a:pPr>
            <a:r>
              <a:rPr lang="en-US" sz="2400" b="1" dirty="0" smtClean="0">
                <a:solidFill>
                  <a:schemeClr val="tx2"/>
                </a:solidFill>
                <a:effectLst/>
              </a:rPr>
              <a:t>Assembling Your Application                        </a:t>
            </a:r>
            <a:r>
              <a:rPr lang="en-US" sz="2000" dirty="0" smtClean="0">
                <a:solidFill>
                  <a:schemeClr val="tx2"/>
                </a:solidFill>
                <a:effectLst/>
              </a:rPr>
              <a:t>http://serc.carleton.edu/NAGTWorkshops/careerprep/jobsearch/application.html</a:t>
            </a:r>
          </a:p>
          <a:p>
            <a:pPr>
              <a:buFont typeface="Wingdings" charset="0"/>
              <a:buChar char="v"/>
              <a:defRPr/>
            </a:pPr>
            <a:endParaRPr lang="en-US" sz="2000" dirty="0" smtClean="0">
              <a:solidFill>
                <a:schemeClr val="tx2"/>
              </a:solidFill>
              <a:effectLst/>
            </a:endParaRPr>
          </a:p>
          <a:p>
            <a:pPr>
              <a:buFont typeface="Wingdings" charset="0"/>
              <a:buChar char="v"/>
              <a:defRPr/>
            </a:pPr>
            <a:r>
              <a:rPr lang="en-US" sz="2000" dirty="0" smtClean="0">
                <a:solidFill>
                  <a:schemeClr val="tx2"/>
                </a:solidFill>
                <a:effectLst/>
              </a:rPr>
              <a:t>Ellis</a:t>
            </a:r>
            <a:r>
              <a:rPr lang="en-US" sz="2000" dirty="0">
                <a:solidFill>
                  <a:schemeClr val="tx2"/>
                </a:solidFill>
                <a:effectLst/>
              </a:rPr>
              <a:t>, D.E. &amp; Griffin, G.A. (2000</a:t>
            </a:r>
            <a:r>
              <a:rPr lang="en-US" sz="2000" dirty="0" smtClean="0">
                <a:solidFill>
                  <a:schemeClr val="tx2"/>
                </a:solidFill>
                <a:effectLst/>
              </a:rPr>
              <a:t>) </a:t>
            </a:r>
            <a:r>
              <a:rPr lang="en-US" sz="2000" dirty="0">
                <a:solidFill>
                  <a:schemeClr val="tx2"/>
                </a:solidFill>
                <a:effectLst/>
              </a:rPr>
              <a:t>Developing a teaching philosophy statement: A special challenge for graduate students. Journal of Graduate Teaching Assistant Development, v. 7, pp. 85-92.</a:t>
            </a:r>
          </a:p>
          <a:p>
            <a:pPr>
              <a:buFont typeface="Wingdings" charset="0"/>
              <a:buChar char="v"/>
              <a:defRPr/>
            </a:pPr>
            <a:r>
              <a:rPr lang="en-US" sz="2000" dirty="0" err="1">
                <a:solidFill>
                  <a:schemeClr val="tx2"/>
                </a:solidFill>
                <a:effectLst/>
              </a:rPr>
              <a:t>Grasha</a:t>
            </a:r>
            <a:r>
              <a:rPr lang="en-US" sz="2000" dirty="0">
                <a:solidFill>
                  <a:schemeClr val="tx2"/>
                </a:solidFill>
                <a:effectLst/>
              </a:rPr>
              <a:t>, A. (1996</a:t>
            </a:r>
            <a:r>
              <a:rPr lang="en-US" sz="2000" dirty="0" smtClean="0">
                <a:solidFill>
                  <a:schemeClr val="tx2"/>
                </a:solidFill>
                <a:effectLst/>
              </a:rPr>
              <a:t>) </a:t>
            </a:r>
            <a:r>
              <a:rPr lang="en-US" sz="2000" dirty="0">
                <a:solidFill>
                  <a:schemeClr val="tx2"/>
                </a:solidFill>
                <a:effectLst/>
              </a:rPr>
              <a:t>Teaching with Style. Alliance Publishers: Pittsburgh, PA</a:t>
            </a:r>
            <a:r>
              <a:rPr lang="en-US" sz="2000" dirty="0" smtClean="0">
                <a:solidFill>
                  <a:schemeClr val="tx2"/>
                </a:solidFill>
                <a:effectLst/>
              </a:rPr>
              <a:t>.</a:t>
            </a:r>
            <a:r>
              <a:rPr lang="en-US" sz="2400" b="1" dirty="0">
                <a:solidFill>
                  <a:schemeClr val="accent6"/>
                </a:solidFill>
                <a:effectLst/>
              </a:rPr>
              <a:t>	</a:t>
            </a:r>
            <a:endParaRPr lang="en-US" sz="2400" b="1" dirty="0" smtClean="0">
              <a:solidFill>
                <a:schemeClr val="accent6"/>
              </a:solidFill>
              <a:effectLst/>
            </a:endParaRPr>
          </a:p>
          <a:p>
            <a:pPr>
              <a:buFont typeface="Wingdings" charset="0"/>
              <a:buChar char="v"/>
              <a:defRPr/>
            </a:pPr>
            <a:r>
              <a:rPr lang="en-US" sz="2000" dirty="0" smtClean="0">
                <a:solidFill>
                  <a:srgbClr val="000000"/>
                </a:solidFill>
                <a:effectLst/>
              </a:rPr>
              <a:t>Palmer</a:t>
            </a:r>
            <a:r>
              <a:rPr lang="en-US" sz="2000" dirty="0">
                <a:solidFill>
                  <a:srgbClr val="000000"/>
                </a:solidFill>
                <a:effectLst/>
              </a:rPr>
              <a:t>, Parker (1993) Good Talk About Teaching. Change, v.25 (6), pp. 8-13.</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133600" y="76200"/>
            <a:ext cx="6781800" cy="1447800"/>
          </a:xfrm>
        </p:spPr>
        <p:txBody>
          <a:bodyPr/>
          <a:lstStyle/>
          <a:p>
            <a:r>
              <a:rPr lang="en-US" sz="3600" smtClean="0">
                <a:effectLst/>
              </a:rPr>
              <a:t>Pursuing an Academic Career </a:t>
            </a:r>
            <a:r>
              <a:rPr lang="en-US" sz="3600" i="1" smtClean="0">
                <a:effectLst/>
              </a:rPr>
              <a:t>Virtual Event Series</a:t>
            </a:r>
          </a:p>
        </p:txBody>
      </p:sp>
      <p:sp>
        <p:nvSpPr>
          <p:cNvPr id="17411" name="Content Placeholder 2"/>
          <p:cNvSpPr>
            <a:spLocks noGrp="1"/>
          </p:cNvSpPr>
          <p:nvPr>
            <p:ph idx="1"/>
          </p:nvPr>
        </p:nvSpPr>
        <p:spPr>
          <a:xfrm>
            <a:off x="1752600" y="1474788"/>
            <a:ext cx="7162800" cy="3342427"/>
          </a:xfrm>
        </p:spPr>
        <p:txBody>
          <a:bodyPr>
            <a:spAutoFit/>
          </a:bodyPr>
          <a:lstStyle/>
          <a:p>
            <a:pPr marL="0" indent="0">
              <a:buFont typeface="Wingdings" charset="0"/>
              <a:buNone/>
              <a:defRPr/>
            </a:pPr>
            <a:endParaRPr lang="en-US" sz="2400" dirty="0">
              <a:solidFill>
                <a:schemeClr val="tx2"/>
              </a:solidFill>
              <a:effectLst/>
            </a:endParaRPr>
          </a:p>
          <a:p>
            <a:pPr>
              <a:buFont typeface="Wingdings" charset="0"/>
              <a:buChar char="v"/>
              <a:defRPr/>
            </a:pPr>
            <a:r>
              <a:rPr lang="en-US" sz="2400" dirty="0">
                <a:solidFill>
                  <a:schemeClr val="tx2"/>
                </a:solidFill>
                <a:effectLst/>
              </a:rPr>
              <a:t>May, 11 2011, (Wednesday)</a:t>
            </a:r>
            <a:r>
              <a:rPr lang="en-US" sz="2400" b="1" dirty="0">
                <a:solidFill>
                  <a:schemeClr val="tx2"/>
                </a:solidFill>
                <a:effectLst/>
              </a:rPr>
              <a:t>: </a:t>
            </a:r>
            <a:r>
              <a:rPr lang="en-US" sz="2400" b="1" dirty="0" smtClean="0">
                <a:solidFill>
                  <a:schemeClr val="tx2"/>
                </a:solidFill>
                <a:effectLst/>
              </a:rPr>
              <a:t>Strategic </a:t>
            </a:r>
            <a:r>
              <a:rPr lang="en-US" sz="2400" b="1" dirty="0">
                <a:solidFill>
                  <a:schemeClr val="tx2"/>
                </a:solidFill>
                <a:effectLst/>
              </a:rPr>
              <a:t>Early Career Planning</a:t>
            </a:r>
            <a:r>
              <a:rPr lang="en-US" sz="2400" dirty="0">
                <a:solidFill>
                  <a:schemeClr val="tx2"/>
                </a:solidFill>
                <a:effectLst/>
              </a:rPr>
              <a:t>, Leader: Rachel O'Brien, Allegheny College </a:t>
            </a:r>
          </a:p>
          <a:p>
            <a:pPr>
              <a:buFont typeface="Wingdings" charset="0"/>
              <a:buChar char="v"/>
              <a:defRPr/>
            </a:pPr>
            <a:endParaRPr lang="en-US" sz="2400" dirty="0">
              <a:solidFill>
                <a:schemeClr val="tx2"/>
              </a:solidFill>
              <a:effectLst/>
            </a:endParaRPr>
          </a:p>
          <a:p>
            <a:pPr>
              <a:buFont typeface="Wingdings" charset="0"/>
              <a:buChar char="v"/>
              <a:defRPr/>
            </a:pPr>
            <a:r>
              <a:rPr lang="en-US" sz="2400" dirty="0">
                <a:solidFill>
                  <a:schemeClr val="tx2"/>
                </a:solidFill>
                <a:effectLst/>
              </a:rPr>
              <a:t>June 21, 2011 (Tuesday): </a:t>
            </a:r>
            <a:r>
              <a:rPr lang="en-US" sz="2400" b="1" dirty="0">
                <a:solidFill>
                  <a:schemeClr val="tx2"/>
                </a:solidFill>
                <a:effectLst/>
              </a:rPr>
              <a:t>Faculty Positions: Exploring the Range of Possibilities</a:t>
            </a:r>
            <a:r>
              <a:rPr lang="en-US" sz="2400" dirty="0">
                <a:solidFill>
                  <a:schemeClr val="tx2"/>
                </a:solidFill>
                <a:effectLst/>
              </a:rPr>
              <a:t>, Leaders from a variety of academic institutions.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effectLst/>
              </a:rPr>
              <a:t>Thank you!</a:t>
            </a:r>
          </a:p>
        </p:txBody>
      </p:sp>
      <p:sp>
        <p:nvSpPr>
          <p:cNvPr id="29699" name="Content Placeholder 2"/>
          <p:cNvSpPr>
            <a:spLocks noGrp="1"/>
          </p:cNvSpPr>
          <p:nvPr>
            <p:ph idx="1"/>
          </p:nvPr>
        </p:nvSpPr>
        <p:spPr>
          <a:xfrm>
            <a:off x="2057400" y="1676400"/>
            <a:ext cx="6781800" cy="4495800"/>
          </a:xfrm>
        </p:spPr>
        <p:txBody>
          <a:bodyPr/>
          <a:lstStyle/>
          <a:p>
            <a:r>
              <a:rPr lang="en-US" dirty="0" smtClean="0">
                <a:solidFill>
                  <a:schemeClr val="tx2"/>
                </a:solidFill>
                <a:effectLst/>
              </a:rPr>
              <a:t>We</a:t>
            </a:r>
            <a:r>
              <a:rPr lang="ja-JP" altLang="en-US" smtClean="0">
                <a:solidFill>
                  <a:schemeClr val="tx2"/>
                </a:solidFill>
                <a:effectLst/>
              </a:rPr>
              <a:t>’</a:t>
            </a:r>
            <a:r>
              <a:rPr lang="en-US" altLang="ja-JP" dirty="0" smtClean="0">
                <a:solidFill>
                  <a:schemeClr val="tx2"/>
                </a:solidFill>
                <a:effectLst/>
              </a:rPr>
              <a:t>re glad you were able to join us today.</a:t>
            </a:r>
          </a:p>
          <a:p>
            <a:pPr>
              <a:buFont typeface="Wingdings" pitchFamily="2" charset="2"/>
              <a:buNone/>
            </a:pPr>
            <a:endParaRPr lang="en-US" dirty="0" smtClean="0">
              <a:solidFill>
                <a:schemeClr val="tx2"/>
              </a:solidFill>
              <a:effectLst/>
            </a:endParaRPr>
          </a:p>
          <a:p>
            <a:r>
              <a:rPr lang="en-US" dirty="0" smtClean="0">
                <a:solidFill>
                  <a:schemeClr val="tx2"/>
                </a:solidFill>
                <a:effectLst/>
              </a:rPr>
              <a:t>Please help us by completing an evaluation form at</a:t>
            </a:r>
          </a:p>
          <a:p>
            <a:endParaRPr lang="en-US" dirty="0" smtClean="0">
              <a:solidFill>
                <a:schemeClr val="tx2"/>
              </a:solidFill>
              <a:effectLst/>
            </a:endParaRPr>
          </a:p>
          <a:p>
            <a:pPr>
              <a:buFont typeface="Wingdings" pitchFamily="2" charset="2"/>
              <a:buNone/>
            </a:pPr>
            <a:r>
              <a:rPr lang="en-US" sz="2400" u="sng" dirty="0" smtClean="0">
                <a:effectLst/>
              </a:rPr>
              <a:t>http://serc.carleton.edu//NAGTWorkshops/careerdev/AcademicCareer2011/april_eval.html </a:t>
            </a:r>
            <a:endParaRPr lang="en-US" sz="2400" dirty="0" smtClean="0">
              <a:solidFill>
                <a:schemeClr val="tx2"/>
              </a:solidFill>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133600" y="-228600"/>
            <a:ext cx="6781800" cy="1447800"/>
          </a:xfrm>
        </p:spPr>
        <p:txBody>
          <a:bodyPr/>
          <a:lstStyle/>
          <a:p>
            <a:pPr algn="l"/>
            <a:r>
              <a:rPr lang="en-US" smtClean="0">
                <a:effectLst/>
              </a:rPr>
              <a:t>Overview</a:t>
            </a:r>
          </a:p>
        </p:txBody>
      </p:sp>
      <p:sp>
        <p:nvSpPr>
          <p:cNvPr id="4099" name="Content Placeholder 2"/>
          <p:cNvSpPr>
            <a:spLocks noGrp="1"/>
          </p:cNvSpPr>
          <p:nvPr>
            <p:ph idx="1"/>
          </p:nvPr>
        </p:nvSpPr>
        <p:spPr>
          <a:xfrm>
            <a:off x="2133600" y="1143000"/>
            <a:ext cx="6781800" cy="4495800"/>
          </a:xfrm>
        </p:spPr>
        <p:txBody>
          <a:bodyPr/>
          <a:lstStyle/>
          <a:p>
            <a:r>
              <a:rPr lang="en-US" dirty="0" smtClean="0">
                <a:solidFill>
                  <a:schemeClr val="tx2"/>
                </a:solidFill>
                <a:effectLst/>
              </a:rPr>
              <a:t>Icebreaker</a:t>
            </a:r>
          </a:p>
          <a:p>
            <a:r>
              <a:rPr lang="en-US" dirty="0" smtClean="0">
                <a:solidFill>
                  <a:schemeClr val="tx2"/>
                </a:solidFill>
                <a:effectLst/>
              </a:rPr>
              <a:t>Teaching Philosophies &amp; Styles</a:t>
            </a:r>
          </a:p>
          <a:p>
            <a:r>
              <a:rPr lang="en-US" dirty="0" smtClean="0">
                <a:solidFill>
                  <a:schemeClr val="tx2"/>
                </a:solidFill>
                <a:effectLst/>
              </a:rPr>
              <a:t>Teaching Statements</a:t>
            </a:r>
          </a:p>
          <a:p>
            <a:pPr lvl="1"/>
            <a:r>
              <a:rPr lang="en-US" dirty="0" smtClean="0">
                <a:solidFill>
                  <a:schemeClr val="tx2"/>
                </a:solidFill>
                <a:effectLst/>
              </a:rPr>
              <a:t>Small group discussions</a:t>
            </a:r>
          </a:p>
          <a:p>
            <a:pPr lvl="1"/>
            <a:r>
              <a:rPr lang="en-US" dirty="0" smtClean="0">
                <a:solidFill>
                  <a:schemeClr val="tx2"/>
                </a:solidFill>
                <a:effectLst/>
              </a:rPr>
              <a:t>Take-away points</a:t>
            </a:r>
          </a:p>
          <a:p>
            <a:r>
              <a:rPr lang="en-US" dirty="0" smtClean="0">
                <a:solidFill>
                  <a:schemeClr val="tx2"/>
                </a:solidFill>
                <a:effectLst/>
              </a:rPr>
              <a:t>Questions</a:t>
            </a:r>
          </a:p>
          <a:p>
            <a:r>
              <a:rPr lang="en-US" dirty="0" smtClean="0">
                <a:solidFill>
                  <a:schemeClr val="tx2"/>
                </a:solidFill>
                <a:effectLst/>
              </a:rPr>
              <a:t>Evaluation of event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905000" y="304800"/>
            <a:ext cx="6781800" cy="1447800"/>
          </a:xfrm>
        </p:spPr>
        <p:txBody>
          <a:bodyPr/>
          <a:lstStyle/>
          <a:p>
            <a:pPr algn="ctr"/>
            <a:r>
              <a:rPr lang="en-US" smtClean="0">
                <a:effectLst/>
              </a:rPr>
              <a:t>Icebreaker</a:t>
            </a:r>
          </a:p>
        </p:txBody>
      </p:sp>
      <p:pic>
        <p:nvPicPr>
          <p:cNvPr id="1026" name="Picture 2"/>
          <p:cNvPicPr>
            <a:picLocks noChangeAspect="1" noChangeArrowheads="1"/>
          </p:cNvPicPr>
          <p:nvPr/>
        </p:nvPicPr>
        <p:blipFill>
          <a:blip r:embed="rId2">
            <a:lum contrast="20000"/>
          </a:blip>
          <a:srcRect r="47056" b="22034"/>
          <a:stretch>
            <a:fillRect/>
          </a:stretch>
        </p:blipFill>
        <p:spPr bwMode="auto">
          <a:xfrm>
            <a:off x="2819400" y="1447800"/>
            <a:ext cx="4953000" cy="48476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2971800" y="6400800"/>
            <a:ext cx="5715000" cy="200055"/>
          </a:xfrm>
          <a:prstGeom prst="rect">
            <a:avLst/>
          </a:prstGeom>
          <a:noFill/>
        </p:spPr>
        <p:txBody>
          <a:bodyPr wrap="square" rtlCol="0">
            <a:spAutoFit/>
          </a:bodyPr>
          <a:lstStyle/>
          <a:p>
            <a:r>
              <a:rPr lang="en-GB" sz="700" dirty="0" smtClean="0">
                <a:solidFill>
                  <a:schemeClr val="tx2"/>
                </a:solidFill>
              </a:rPr>
              <a:t>LuAnn </a:t>
            </a:r>
            <a:r>
              <a:rPr lang="en-GB" sz="700" dirty="0" err="1" smtClean="0">
                <a:solidFill>
                  <a:schemeClr val="tx2"/>
                </a:solidFill>
              </a:rPr>
              <a:t>Dahlman</a:t>
            </a:r>
            <a:r>
              <a:rPr lang="en-GB" sz="700" dirty="0" smtClean="0">
                <a:solidFill>
                  <a:schemeClr val="tx2"/>
                </a:solidFill>
              </a:rPr>
              <a:t>; http://serc.carleton.edu/details/images/11673.html</a:t>
            </a:r>
            <a:endParaRPr lang="en-GB" sz="700" dirty="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ffectLst>
                  <a:outerShdw blurRad="38100" dist="38100" dir="2700000" algn="tl">
                    <a:srgbClr val="C0C0C0"/>
                  </a:outerShdw>
                </a:effectLst>
              </a:rPr>
              <a:t>Elluminate</a:t>
            </a:r>
          </a:p>
        </p:txBody>
      </p:sp>
      <p:sp>
        <p:nvSpPr>
          <p:cNvPr id="3" name="Content Placeholder 2"/>
          <p:cNvSpPr>
            <a:spLocks noGrp="1"/>
          </p:cNvSpPr>
          <p:nvPr>
            <p:ph idx="1"/>
          </p:nvPr>
        </p:nvSpPr>
        <p:spPr/>
        <p:txBody>
          <a:bodyPr/>
          <a:lstStyle/>
          <a:p>
            <a:pPr>
              <a:buFont typeface="Wingdings" charset="2"/>
              <a:buChar char="v"/>
              <a:defRPr/>
            </a:pPr>
            <a:endParaRPr lang="en-US" smtClean="0">
              <a:effectLst>
                <a:outerShdw blurRad="38100" dist="38100" dir="2700000" algn="tl">
                  <a:srgbClr val="C0C0C0"/>
                </a:outerShdw>
              </a:effectLst>
            </a:endParaRPr>
          </a:p>
        </p:txBody>
      </p:sp>
      <p:pic>
        <p:nvPicPr>
          <p:cNvPr id="6148" name="Picture 6"/>
          <p:cNvPicPr>
            <a:picLocks noChangeAspect="1" noChangeArrowheads="1"/>
          </p:cNvPicPr>
          <p:nvPr/>
        </p:nvPicPr>
        <p:blipFill>
          <a:blip r:embed="rId2"/>
          <a:srcRect/>
          <a:stretch>
            <a:fillRect/>
          </a:stretch>
        </p:blipFill>
        <p:spPr bwMode="auto">
          <a:xfrm>
            <a:off x="0" y="41275"/>
            <a:ext cx="9067800" cy="6708775"/>
          </a:xfrm>
          <a:prstGeom prst="rect">
            <a:avLst/>
          </a:prstGeom>
          <a:noFill/>
          <a:ln w="9525">
            <a:noFill/>
            <a:miter lim="800000"/>
            <a:headEnd/>
            <a:tailEnd/>
          </a:ln>
        </p:spPr>
      </p:pic>
      <p:sp>
        <p:nvSpPr>
          <p:cNvPr id="6149" name="Oval 4"/>
          <p:cNvSpPr>
            <a:spLocks noChangeArrowheads="1"/>
          </p:cNvSpPr>
          <p:nvPr/>
        </p:nvSpPr>
        <p:spPr bwMode="auto">
          <a:xfrm>
            <a:off x="2667000" y="2514600"/>
            <a:ext cx="1066800" cy="762000"/>
          </a:xfrm>
          <a:prstGeom prst="ellipse">
            <a:avLst/>
          </a:prstGeom>
          <a:noFill/>
          <a:ln w="57150">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133600" y="0"/>
            <a:ext cx="6781800" cy="914400"/>
          </a:xfrm>
        </p:spPr>
        <p:txBody>
          <a:bodyPr/>
          <a:lstStyle/>
          <a:p>
            <a:pPr algn="ctr" eaLnBrk="1" hangingPunct="1"/>
            <a:r>
              <a:rPr lang="en-US" dirty="0" smtClean="0">
                <a:effectLst/>
              </a:rPr>
              <a:t>Question 1</a:t>
            </a:r>
          </a:p>
        </p:txBody>
      </p:sp>
      <p:sp>
        <p:nvSpPr>
          <p:cNvPr id="7171" name="Rectangle 3"/>
          <p:cNvSpPr txBox="1">
            <a:spLocks noChangeArrowheads="1"/>
          </p:cNvSpPr>
          <p:nvPr/>
        </p:nvSpPr>
        <p:spPr bwMode="auto">
          <a:xfrm>
            <a:off x="2209800" y="1143000"/>
            <a:ext cx="6934200" cy="3733800"/>
          </a:xfrm>
          <a:prstGeom prst="rect">
            <a:avLst/>
          </a:prstGeom>
          <a:noFill/>
          <a:ln w="9525">
            <a:noFill/>
            <a:miter lim="800000"/>
            <a:headEnd/>
            <a:tailEnd/>
          </a:ln>
        </p:spPr>
        <p:txBody>
          <a:bodyPr lIns="91414" tIns="45707" rIns="91414" bIns="45707"/>
          <a:lstStyle/>
          <a:p>
            <a:pPr marL="342900" indent="-342900" eaLnBrk="0" hangingPunct="0">
              <a:spcBef>
                <a:spcPct val="20000"/>
              </a:spcBef>
              <a:buClr>
                <a:srgbClr val="5D296D"/>
              </a:buClr>
              <a:buFont typeface="Wingdings" pitchFamily="2" charset="2"/>
              <a:buNone/>
            </a:pPr>
            <a:r>
              <a:rPr lang="en-US" sz="2800" b="1" dirty="0">
                <a:solidFill>
                  <a:schemeClr val="tx2"/>
                </a:solidFill>
              </a:rPr>
              <a:t>In what type of setting are you most looking forward to teaching?  </a:t>
            </a:r>
          </a:p>
          <a:p>
            <a:pPr marL="342900" indent="-342900" eaLnBrk="0" hangingPunct="0">
              <a:spcBef>
                <a:spcPct val="20000"/>
              </a:spcBef>
              <a:buClr>
                <a:srgbClr val="5D296D"/>
              </a:buClr>
              <a:buFont typeface="Wingdings" pitchFamily="2" charset="2"/>
              <a:buNone/>
            </a:pPr>
            <a:endParaRPr lang="en-US" sz="1400" dirty="0">
              <a:solidFill>
                <a:schemeClr val="tx2"/>
              </a:solidFill>
            </a:endParaRPr>
          </a:p>
          <a:p>
            <a:pPr marL="342900" indent="-342900" eaLnBrk="0" hangingPunct="0">
              <a:spcBef>
                <a:spcPct val="20000"/>
              </a:spcBef>
              <a:buClr>
                <a:srgbClr val="5D296D"/>
              </a:buClr>
              <a:buFont typeface="Wingdings" pitchFamily="2" charset="2"/>
              <a:buAutoNum type="alphaUcPeriod"/>
            </a:pPr>
            <a:r>
              <a:rPr lang="en-US" dirty="0">
                <a:solidFill>
                  <a:schemeClr val="tx2"/>
                </a:solidFill>
              </a:rPr>
              <a:t>Advanced seminar</a:t>
            </a:r>
          </a:p>
          <a:p>
            <a:pPr marL="342900" indent="-342900" eaLnBrk="0" hangingPunct="0">
              <a:spcBef>
                <a:spcPct val="20000"/>
              </a:spcBef>
              <a:buClr>
                <a:srgbClr val="5D296D"/>
              </a:buClr>
              <a:buFont typeface="Wingdings" pitchFamily="2" charset="2"/>
              <a:buAutoNum type="alphaUcPeriod"/>
            </a:pPr>
            <a:r>
              <a:rPr lang="en-US" dirty="0">
                <a:solidFill>
                  <a:schemeClr val="tx2"/>
                </a:solidFill>
              </a:rPr>
              <a:t>Introductory class</a:t>
            </a:r>
          </a:p>
          <a:p>
            <a:pPr marL="342900" indent="-342900" eaLnBrk="0" hangingPunct="0">
              <a:spcBef>
                <a:spcPct val="20000"/>
              </a:spcBef>
              <a:buClr>
                <a:srgbClr val="5D296D"/>
              </a:buClr>
              <a:buFont typeface="Wingdings" pitchFamily="2" charset="2"/>
              <a:buAutoNum type="alphaUcPeriod"/>
            </a:pPr>
            <a:r>
              <a:rPr lang="en-US" dirty="0">
                <a:solidFill>
                  <a:schemeClr val="tx2"/>
                </a:solidFill>
              </a:rPr>
              <a:t>Field-based course</a:t>
            </a:r>
          </a:p>
          <a:p>
            <a:pPr marL="342900" indent="-342900" eaLnBrk="0" hangingPunct="0">
              <a:spcBef>
                <a:spcPct val="20000"/>
              </a:spcBef>
              <a:buClr>
                <a:srgbClr val="5D296D"/>
              </a:buClr>
              <a:buFont typeface="Wingdings" pitchFamily="2" charset="2"/>
              <a:buAutoNum type="alphaUcPeriod"/>
            </a:pPr>
            <a:r>
              <a:rPr lang="en-US" dirty="0">
                <a:solidFill>
                  <a:schemeClr val="tx2"/>
                </a:solidFill>
              </a:rPr>
              <a:t>Research student mentoring</a:t>
            </a:r>
          </a:p>
          <a:p>
            <a:pPr marL="342900" indent="-342900" eaLnBrk="0" hangingPunct="0">
              <a:spcBef>
                <a:spcPct val="20000"/>
              </a:spcBef>
              <a:buClr>
                <a:srgbClr val="5D296D"/>
              </a:buClr>
              <a:buFont typeface="Wingdings" pitchFamily="2" charset="2"/>
              <a:buNone/>
            </a:pPr>
            <a:endParaRPr lang="en-US" sz="2800" i="1" dirty="0">
              <a:solidFill>
                <a:schemeClr val="tx2"/>
              </a:solidFill>
            </a:endParaRPr>
          </a:p>
          <a:p>
            <a:pPr marL="342900" indent="-342900" eaLnBrk="0" hangingPunct="0">
              <a:spcBef>
                <a:spcPct val="20000"/>
              </a:spcBef>
              <a:buClr>
                <a:srgbClr val="5D296D"/>
              </a:buClr>
              <a:buFont typeface="Wingdings" pitchFamily="2" charset="2"/>
              <a:buNone/>
            </a:pPr>
            <a:r>
              <a:rPr lang="en-US" sz="2800" i="1" dirty="0">
                <a:solidFill>
                  <a:schemeClr val="tx2"/>
                </a:solidFill>
              </a:rPr>
              <a:t>Click A, B, C, or D to record your answer</a:t>
            </a:r>
            <a:r>
              <a:rPr lang="en-US" sz="2800" i="1" dirty="0">
                <a:solidFill>
                  <a:srgbClr val="64031B"/>
                </a:solidFill>
              </a:rPr>
              <a:t/>
            </a:r>
            <a:br>
              <a:rPr lang="en-US" sz="2800" i="1" dirty="0">
                <a:solidFill>
                  <a:srgbClr val="64031B"/>
                </a:solidFill>
              </a:rPr>
            </a:br>
            <a:r>
              <a:rPr lang="en-US" sz="2800" i="1" dirty="0">
                <a:solidFill>
                  <a:srgbClr val="00B050"/>
                </a:solidFill>
              </a:rPr>
              <a:t> </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smtClean="0">
              <a:effectLst>
                <a:outerShdw blurRad="38100" dist="38100" dir="2700000" algn="tl">
                  <a:srgbClr val="C0C0C0"/>
                </a:outerShdw>
              </a:effectLst>
            </a:endParaRPr>
          </a:p>
        </p:txBody>
      </p:sp>
      <p:sp>
        <p:nvSpPr>
          <p:cNvPr id="3" name="Content Placeholder 2"/>
          <p:cNvSpPr>
            <a:spLocks noGrp="1"/>
          </p:cNvSpPr>
          <p:nvPr>
            <p:ph idx="1"/>
          </p:nvPr>
        </p:nvSpPr>
        <p:spPr/>
        <p:txBody>
          <a:bodyPr/>
          <a:lstStyle/>
          <a:p>
            <a:pPr>
              <a:buFont typeface="Wingdings" charset="2"/>
              <a:buChar char="v"/>
              <a:defRPr/>
            </a:pPr>
            <a:endParaRPr lang="en-US" smtClean="0">
              <a:effectLst>
                <a:outerShdw blurRad="38100" dist="38100" dir="2700000" algn="tl">
                  <a:srgbClr val="C0C0C0"/>
                </a:outerShdw>
              </a:effectLst>
            </a:endParaRPr>
          </a:p>
        </p:txBody>
      </p:sp>
      <p:pic>
        <p:nvPicPr>
          <p:cNvPr id="8196" name="Picture 6"/>
          <p:cNvPicPr>
            <a:picLocks noChangeAspect="1" noChangeArrowheads="1"/>
          </p:cNvPicPr>
          <p:nvPr/>
        </p:nvPicPr>
        <p:blipFill>
          <a:blip r:embed="rId2"/>
          <a:srcRect/>
          <a:stretch>
            <a:fillRect/>
          </a:stretch>
        </p:blipFill>
        <p:spPr bwMode="auto">
          <a:xfrm>
            <a:off x="0" y="0"/>
            <a:ext cx="8991600" cy="6862763"/>
          </a:xfrm>
          <a:prstGeom prst="rect">
            <a:avLst/>
          </a:prstGeom>
          <a:noFill/>
          <a:ln w="9525">
            <a:noFill/>
            <a:miter lim="800000"/>
            <a:headEnd/>
            <a:tailEnd/>
          </a:ln>
        </p:spPr>
      </p:pic>
      <p:sp>
        <p:nvSpPr>
          <p:cNvPr id="8197" name="Oval 4"/>
          <p:cNvSpPr>
            <a:spLocks noChangeArrowheads="1"/>
          </p:cNvSpPr>
          <p:nvPr/>
        </p:nvSpPr>
        <p:spPr bwMode="auto">
          <a:xfrm>
            <a:off x="4267200" y="990600"/>
            <a:ext cx="1447800" cy="2819400"/>
          </a:xfrm>
          <a:prstGeom prst="ellipse">
            <a:avLst/>
          </a:prstGeom>
          <a:noFill/>
          <a:ln w="38100">
            <a:solidFill>
              <a:srgbClr val="FF0000"/>
            </a:solidFill>
            <a:round/>
            <a:headEnd/>
            <a:tailEnd/>
          </a:ln>
        </p:spPr>
        <p:txBody>
          <a:bodyPr/>
          <a:lstStyle/>
          <a:p>
            <a:pPr eaLnBrk="0" hangingPunct="0"/>
            <a:endParaRPr lang="en-US"/>
          </a:p>
        </p:txBody>
      </p:sp>
      <p:sp>
        <p:nvSpPr>
          <p:cNvPr id="6" name="Right Arrow 5"/>
          <p:cNvSpPr/>
          <p:nvPr/>
        </p:nvSpPr>
        <p:spPr bwMode="auto">
          <a:xfrm>
            <a:off x="3200400" y="1828800"/>
            <a:ext cx="1524000" cy="228600"/>
          </a:xfrm>
          <a:prstGeom prst="rightArrow">
            <a:avLst/>
          </a:prstGeom>
          <a:solidFill>
            <a:schemeClr val="accent4"/>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ea typeface="+mn-ea"/>
              <a:cs typeface="Arial" charset="0"/>
            </a:endParaRPr>
          </a:p>
        </p:txBody>
      </p:sp>
      <p:sp>
        <p:nvSpPr>
          <p:cNvPr id="8199" name="TextBox 7"/>
          <p:cNvSpPr txBox="1">
            <a:spLocks noChangeArrowheads="1"/>
          </p:cNvSpPr>
          <p:nvPr/>
        </p:nvSpPr>
        <p:spPr bwMode="auto">
          <a:xfrm>
            <a:off x="762000" y="1747838"/>
            <a:ext cx="2519363" cy="461962"/>
          </a:xfrm>
          <a:prstGeom prst="rect">
            <a:avLst/>
          </a:prstGeom>
          <a:noFill/>
          <a:ln w="9525">
            <a:noFill/>
            <a:miter lim="800000"/>
            <a:headEnd/>
            <a:tailEnd/>
          </a:ln>
        </p:spPr>
        <p:txBody>
          <a:bodyPr wrap="none">
            <a:spAutoFit/>
          </a:bodyPr>
          <a:lstStyle/>
          <a:p>
            <a:r>
              <a:rPr lang="en-US" b="1"/>
              <a:t>Type something</a:t>
            </a:r>
          </a:p>
        </p:txBody>
      </p:sp>
      <p:sp>
        <p:nvSpPr>
          <p:cNvPr id="8200" name="Oval 8"/>
          <p:cNvSpPr>
            <a:spLocks noChangeArrowheads="1"/>
          </p:cNvSpPr>
          <p:nvPr/>
        </p:nvSpPr>
        <p:spPr bwMode="auto">
          <a:xfrm>
            <a:off x="4724400" y="1828800"/>
            <a:ext cx="304800" cy="228600"/>
          </a:xfrm>
          <a:prstGeom prst="ellipse">
            <a:avLst/>
          </a:prstGeom>
          <a:noFill/>
          <a:ln w="28575">
            <a:solidFill>
              <a:schemeClr val="tx1"/>
            </a:solidFill>
            <a:round/>
            <a:headEnd/>
            <a:tailEnd/>
          </a:ln>
        </p:spPr>
        <p:txBody>
          <a:bodyPr/>
          <a:lstStyle/>
          <a:p>
            <a:pPr eaLnBrk="0" hangingPunct="0"/>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76200" y="-12700"/>
            <a:ext cx="8915400" cy="1384300"/>
          </a:xfrm>
          <a:prstGeom prst="rect">
            <a:avLst/>
          </a:prstGeom>
          <a:noFill/>
          <a:ln w="9525">
            <a:noFill/>
            <a:miter lim="800000"/>
            <a:headEnd/>
            <a:tailEnd/>
          </a:ln>
        </p:spPr>
        <p:txBody>
          <a:bodyPr>
            <a:spAutoFit/>
          </a:bodyPr>
          <a:lstStyle/>
          <a:p>
            <a:pPr eaLnBrk="0" hangingPunct="0"/>
            <a:r>
              <a:rPr lang="en-US" sz="4400">
                <a:solidFill>
                  <a:srgbClr val="5D296D"/>
                </a:solidFill>
              </a:rPr>
              <a:t>Question 2</a:t>
            </a:r>
            <a:endParaRPr lang="en-US" sz="4400">
              <a:solidFill>
                <a:srgbClr val="222268"/>
              </a:solidFill>
            </a:endParaRPr>
          </a:p>
          <a:p>
            <a:pPr eaLnBrk="0" hangingPunct="0"/>
            <a:r>
              <a:rPr lang="en-US" sz="3200" b="1">
                <a:solidFill>
                  <a:schemeClr val="tx2"/>
                </a:solidFill>
              </a:rPr>
              <a:t>When I teach I…</a:t>
            </a:r>
          </a:p>
          <a:p>
            <a:pPr eaLnBrk="0" hangingPunct="0"/>
            <a:endParaRPr lang="en-US" sz="800" i="1">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effectLst>
                  <a:outerShdw blurRad="38100" dist="38100" dir="2700000" algn="tl">
                    <a:srgbClr val="C0C0C0"/>
                  </a:outerShdw>
                </a:effectLst>
              </a:rPr>
              <a:t>Elluminate</a:t>
            </a:r>
          </a:p>
        </p:txBody>
      </p:sp>
      <p:sp>
        <p:nvSpPr>
          <p:cNvPr id="3" name="Content Placeholder 2"/>
          <p:cNvSpPr>
            <a:spLocks noGrp="1"/>
          </p:cNvSpPr>
          <p:nvPr>
            <p:ph idx="1"/>
          </p:nvPr>
        </p:nvSpPr>
        <p:spPr/>
        <p:txBody>
          <a:bodyPr/>
          <a:lstStyle/>
          <a:p>
            <a:pPr>
              <a:buFont typeface="Wingdings" charset="2"/>
              <a:buChar char="v"/>
              <a:defRPr/>
            </a:pPr>
            <a:endParaRPr lang="en-US" smtClean="0">
              <a:effectLst>
                <a:outerShdw blurRad="38100" dist="38100" dir="2700000" algn="tl">
                  <a:srgbClr val="C0C0C0"/>
                </a:outerShdw>
              </a:effectLst>
            </a:endParaRPr>
          </a:p>
        </p:txBody>
      </p:sp>
      <p:pic>
        <p:nvPicPr>
          <p:cNvPr id="10244" name="Picture 6"/>
          <p:cNvPicPr>
            <a:picLocks noChangeAspect="1" noChangeArrowheads="1"/>
          </p:cNvPicPr>
          <p:nvPr/>
        </p:nvPicPr>
        <p:blipFill>
          <a:blip r:embed="rId3"/>
          <a:srcRect/>
          <a:stretch>
            <a:fillRect/>
          </a:stretch>
        </p:blipFill>
        <p:spPr bwMode="auto">
          <a:xfrm>
            <a:off x="152400" y="284163"/>
            <a:ext cx="8915400" cy="6465887"/>
          </a:xfrm>
          <a:prstGeom prst="rect">
            <a:avLst/>
          </a:prstGeom>
          <a:noFill/>
          <a:ln w="9525">
            <a:noFill/>
            <a:miter lim="800000"/>
            <a:headEnd/>
            <a:tailEnd/>
          </a:ln>
        </p:spPr>
      </p:pic>
      <p:sp>
        <p:nvSpPr>
          <p:cNvPr id="10245" name="Oval 4"/>
          <p:cNvSpPr>
            <a:spLocks noChangeArrowheads="1"/>
          </p:cNvSpPr>
          <p:nvPr/>
        </p:nvSpPr>
        <p:spPr bwMode="auto">
          <a:xfrm>
            <a:off x="76200" y="2819400"/>
            <a:ext cx="4191000" cy="3352800"/>
          </a:xfrm>
          <a:prstGeom prst="ellipse">
            <a:avLst/>
          </a:prstGeom>
          <a:noFill/>
          <a:ln w="57150">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9242AC"/>
      </a:dk1>
      <a:lt1>
        <a:srgbClr val="FFFFFF"/>
      </a:lt1>
      <a:dk2>
        <a:srgbClr val="000000"/>
      </a:dk2>
      <a:lt2>
        <a:srgbClr val="808080"/>
      </a:lt2>
      <a:accent1>
        <a:srgbClr val="BBE0E3"/>
      </a:accent1>
      <a:accent2>
        <a:srgbClr val="333399"/>
      </a:accent2>
      <a:accent3>
        <a:srgbClr val="FFFFFF"/>
      </a:accent3>
      <a:accent4>
        <a:srgbClr val="7C3792"/>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3064</TotalTime>
  <Words>945</Words>
  <Application>Microsoft Office PowerPoint</Application>
  <PresentationFormat>On-screen Show (4:3)</PresentationFormat>
  <Paragraphs>177</Paragraphs>
  <Slides>26</Slides>
  <Notes>14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Blank Presentation</vt:lpstr>
      <vt:lpstr>Slide 1</vt:lpstr>
      <vt:lpstr>Developing Yourself as a Teacher Pursuing an Academic Career Virtual Event Series</vt:lpstr>
      <vt:lpstr>Overview</vt:lpstr>
      <vt:lpstr>Icebreaker</vt:lpstr>
      <vt:lpstr>Elluminate</vt:lpstr>
      <vt:lpstr>Question 1</vt:lpstr>
      <vt:lpstr>Slide 7</vt:lpstr>
      <vt:lpstr>Slide 8</vt:lpstr>
      <vt:lpstr>Elluminate</vt:lpstr>
      <vt:lpstr>Teaching Philosophies</vt:lpstr>
      <vt:lpstr>Teaching Styles</vt:lpstr>
      <vt:lpstr>Teaching Philosophies  and Styles</vt:lpstr>
      <vt:lpstr>Teaching Philosophies  and Styles</vt:lpstr>
      <vt:lpstr>Teaching Philosophies  and Styles</vt:lpstr>
      <vt:lpstr>Teaching Statements</vt:lpstr>
      <vt:lpstr>Getting Started  </vt:lpstr>
      <vt:lpstr>Getting Started  </vt:lpstr>
      <vt:lpstr>Some Possible Prompts</vt:lpstr>
      <vt:lpstr>Discuss Teaching Statements</vt:lpstr>
      <vt:lpstr>Key Points from Teaching Statement Discussions</vt:lpstr>
      <vt:lpstr>Key Points</vt:lpstr>
      <vt:lpstr>Slide 22</vt:lpstr>
      <vt:lpstr>Slide 23</vt:lpstr>
      <vt:lpstr>Places to go for more ideas</vt:lpstr>
      <vt:lpstr>Pursuing an Academic Career Virtual Event Series</vt:lpstr>
      <vt:lpstr>Thank you!</vt:lpstr>
    </vt:vector>
  </TitlesOfParts>
  <Company>Barbara Tewksbury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Beane</dc:creator>
  <cp:lastModifiedBy>Information Technology Services</cp:lastModifiedBy>
  <cp:revision>267</cp:revision>
  <dcterms:created xsi:type="dcterms:W3CDTF">2011-01-20T20:16:52Z</dcterms:created>
  <dcterms:modified xsi:type="dcterms:W3CDTF">2011-04-22T19:31:35Z</dcterms:modified>
</cp:coreProperties>
</file>